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257" r:id="rId2"/>
    <p:sldId id="331" r:id="rId3"/>
    <p:sldId id="329" r:id="rId4"/>
    <p:sldId id="330" r:id="rId5"/>
    <p:sldId id="256" r:id="rId6"/>
    <p:sldId id="328"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1" r:id="rId20"/>
    <p:sldId id="270"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2" r:id="rId61"/>
    <p:sldId id="311"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7" r:id="rId92"/>
    <p:sldId id="346"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1" r:id="rId106"/>
    <p:sldId id="360"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9" r:id="rId124"/>
    <p:sldId id="378"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Lst>
  <p:sldSz cx="12192000" cy="6858000"/>
  <p:notesSz cx="6858000" cy="9144000"/>
  <p:defaultTextStyle>
    <a:defPPr>
      <a:defRPr lang="fr-BJ"/>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552"/>
    <a:srgbClr val="5A6C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2T15:51:11.870"/>
    </inkml:context>
    <inkml:brush xml:id="br0">
      <inkml:brushProperty name="width" value="0.05" units="cm"/>
      <inkml:brushProperty name="height" value="0.3" units="cm"/>
      <inkml:brushProperty name="color" value="#66CC00"/>
      <inkml:brushProperty name="ignorePressure" value="1"/>
      <inkml:brushProperty name="inkEffects" value="pencil"/>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J"/>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DC7C24-5FB1-4B9E-B2BA-AA7654087CCE}" type="datetimeFigureOut">
              <a:rPr lang="fr-BJ" smtClean="0"/>
              <a:t>04/11/2025</a:t>
            </a:fld>
            <a:endParaRPr lang="fr-BJ"/>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J"/>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J"/>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51AEC-BCC9-4FA4-A7EA-A7A33B2D961A}" type="slidenum">
              <a:rPr lang="fr-BJ" smtClean="0"/>
              <a:t>‹N°›</a:t>
            </a:fld>
            <a:endParaRPr lang="fr-BJ"/>
          </a:p>
        </p:txBody>
      </p:sp>
    </p:spTree>
    <p:extLst>
      <p:ext uri="{BB962C8B-B14F-4D97-AF65-F5344CB8AC3E}">
        <p14:creationId xmlns:p14="http://schemas.microsoft.com/office/powerpoint/2010/main" val="3666277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J" dirty="0"/>
          </a:p>
        </p:txBody>
      </p:sp>
      <p:sp>
        <p:nvSpPr>
          <p:cNvPr id="4" name="Espace réservé du numéro de diapositive 3"/>
          <p:cNvSpPr>
            <a:spLocks noGrp="1"/>
          </p:cNvSpPr>
          <p:nvPr>
            <p:ph type="sldNum" sz="quarter" idx="5"/>
          </p:nvPr>
        </p:nvSpPr>
        <p:spPr/>
        <p:txBody>
          <a:bodyPr/>
          <a:lstStyle/>
          <a:p>
            <a:fld id="{71951AEC-BCC9-4FA4-A7EA-A7A33B2D961A}" type="slidenum">
              <a:rPr lang="fr-BJ" smtClean="0"/>
              <a:t>2</a:t>
            </a:fld>
            <a:endParaRPr lang="fr-BJ"/>
          </a:p>
        </p:txBody>
      </p:sp>
    </p:spTree>
    <p:extLst>
      <p:ext uri="{BB962C8B-B14F-4D97-AF65-F5344CB8AC3E}">
        <p14:creationId xmlns:p14="http://schemas.microsoft.com/office/powerpoint/2010/main" val="173586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J" dirty="0"/>
          </a:p>
        </p:txBody>
      </p:sp>
      <p:sp>
        <p:nvSpPr>
          <p:cNvPr id="4" name="Espace réservé du numéro de diapositive 3"/>
          <p:cNvSpPr>
            <a:spLocks noGrp="1"/>
          </p:cNvSpPr>
          <p:nvPr>
            <p:ph type="sldNum" sz="quarter" idx="5"/>
          </p:nvPr>
        </p:nvSpPr>
        <p:spPr/>
        <p:txBody>
          <a:bodyPr/>
          <a:lstStyle/>
          <a:p>
            <a:fld id="{71951AEC-BCC9-4FA4-A7EA-A7A33B2D961A}" type="slidenum">
              <a:rPr lang="fr-BJ" smtClean="0"/>
              <a:t>139</a:t>
            </a:fld>
            <a:endParaRPr lang="fr-BJ"/>
          </a:p>
        </p:txBody>
      </p:sp>
    </p:spTree>
    <p:extLst>
      <p:ext uri="{BB962C8B-B14F-4D97-AF65-F5344CB8AC3E}">
        <p14:creationId xmlns:p14="http://schemas.microsoft.com/office/powerpoint/2010/main" val="319862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09C5C-3FEA-232F-EFB4-66E61A27F9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3857E8D-65DF-E5F8-F835-3B7EF4E4996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9D42BCA-C81C-EA7A-18FC-82936248061A}"/>
              </a:ext>
            </a:extLst>
          </p:cNvPr>
          <p:cNvSpPr>
            <a:spLocks noGrp="1"/>
          </p:cNvSpPr>
          <p:nvPr>
            <p:ph type="body" idx="1"/>
          </p:nvPr>
        </p:nvSpPr>
        <p:spPr/>
        <p:txBody>
          <a:bodyPr/>
          <a:lstStyle/>
          <a:p>
            <a:endParaRPr lang="fr-BJ" dirty="0"/>
          </a:p>
        </p:txBody>
      </p:sp>
      <p:sp>
        <p:nvSpPr>
          <p:cNvPr id="4" name="Espace réservé du numéro de diapositive 3">
            <a:extLst>
              <a:ext uri="{FF2B5EF4-FFF2-40B4-BE49-F238E27FC236}">
                <a16:creationId xmlns:a16="http://schemas.microsoft.com/office/drawing/2014/main" id="{1490968F-7FC4-F6A5-12C5-D0878E109017}"/>
              </a:ext>
            </a:extLst>
          </p:cNvPr>
          <p:cNvSpPr>
            <a:spLocks noGrp="1"/>
          </p:cNvSpPr>
          <p:nvPr>
            <p:ph type="sldNum" sz="quarter" idx="5"/>
          </p:nvPr>
        </p:nvSpPr>
        <p:spPr/>
        <p:txBody>
          <a:bodyPr/>
          <a:lstStyle/>
          <a:p>
            <a:fld id="{71951AEC-BCC9-4FA4-A7EA-A7A33B2D961A}" type="slidenum">
              <a:rPr lang="fr-BJ" smtClean="0"/>
              <a:t>140</a:t>
            </a:fld>
            <a:endParaRPr lang="fr-BJ"/>
          </a:p>
        </p:txBody>
      </p:sp>
    </p:spTree>
    <p:extLst>
      <p:ext uri="{BB962C8B-B14F-4D97-AF65-F5344CB8AC3E}">
        <p14:creationId xmlns:p14="http://schemas.microsoft.com/office/powerpoint/2010/main" val="1570734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03AC6-00E2-AEBD-37C5-4DA39FC9781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14A899F-941C-4262-EAEF-E6290951D32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7A9AA5C-0504-377C-87C8-B75AE5F3C348}"/>
              </a:ext>
            </a:extLst>
          </p:cNvPr>
          <p:cNvSpPr>
            <a:spLocks noGrp="1"/>
          </p:cNvSpPr>
          <p:nvPr>
            <p:ph type="body" idx="1"/>
          </p:nvPr>
        </p:nvSpPr>
        <p:spPr/>
        <p:txBody>
          <a:bodyPr/>
          <a:lstStyle/>
          <a:p>
            <a:endParaRPr lang="fr-BJ" dirty="0"/>
          </a:p>
        </p:txBody>
      </p:sp>
      <p:sp>
        <p:nvSpPr>
          <p:cNvPr id="4" name="Espace réservé du numéro de diapositive 3">
            <a:extLst>
              <a:ext uri="{FF2B5EF4-FFF2-40B4-BE49-F238E27FC236}">
                <a16:creationId xmlns:a16="http://schemas.microsoft.com/office/drawing/2014/main" id="{50D1B6BF-36EC-59CE-8717-FE68C0F28CE5}"/>
              </a:ext>
            </a:extLst>
          </p:cNvPr>
          <p:cNvSpPr>
            <a:spLocks noGrp="1"/>
          </p:cNvSpPr>
          <p:nvPr>
            <p:ph type="sldNum" sz="quarter" idx="5"/>
          </p:nvPr>
        </p:nvSpPr>
        <p:spPr/>
        <p:txBody>
          <a:bodyPr/>
          <a:lstStyle/>
          <a:p>
            <a:fld id="{71951AEC-BCC9-4FA4-A7EA-A7A33B2D961A}" type="slidenum">
              <a:rPr lang="fr-BJ" smtClean="0"/>
              <a:t>141</a:t>
            </a:fld>
            <a:endParaRPr lang="fr-BJ"/>
          </a:p>
        </p:txBody>
      </p:sp>
    </p:spTree>
    <p:extLst>
      <p:ext uri="{BB962C8B-B14F-4D97-AF65-F5344CB8AC3E}">
        <p14:creationId xmlns:p14="http://schemas.microsoft.com/office/powerpoint/2010/main" val="1770338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2F639-38E9-F6AA-F91D-D8C463CEAEF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53D28CB-E96F-5B5E-FB11-2A333E5AAC6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EB1EDBC-2D47-E8FE-5643-EAD1512651FD}"/>
              </a:ext>
            </a:extLst>
          </p:cNvPr>
          <p:cNvSpPr>
            <a:spLocks noGrp="1"/>
          </p:cNvSpPr>
          <p:nvPr>
            <p:ph type="body" idx="1"/>
          </p:nvPr>
        </p:nvSpPr>
        <p:spPr/>
        <p:txBody>
          <a:bodyPr/>
          <a:lstStyle/>
          <a:p>
            <a:endParaRPr lang="fr-BJ" dirty="0"/>
          </a:p>
        </p:txBody>
      </p:sp>
      <p:sp>
        <p:nvSpPr>
          <p:cNvPr id="4" name="Espace réservé du numéro de diapositive 3">
            <a:extLst>
              <a:ext uri="{FF2B5EF4-FFF2-40B4-BE49-F238E27FC236}">
                <a16:creationId xmlns:a16="http://schemas.microsoft.com/office/drawing/2014/main" id="{9B367470-4FDB-B291-040F-5597C58FDB26}"/>
              </a:ext>
            </a:extLst>
          </p:cNvPr>
          <p:cNvSpPr>
            <a:spLocks noGrp="1"/>
          </p:cNvSpPr>
          <p:nvPr>
            <p:ph type="sldNum" sz="quarter" idx="5"/>
          </p:nvPr>
        </p:nvSpPr>
        <p:spPr/>
        <p:txBody>
          <a:bodyPr/>
          <a:lstStyle/>
          <a:p>
            <a:fld id="{71951AEC-BCC9-4FA4-A7EA-A7A33B2D961A}" type="slidenum">
              <a:rPr lang="fr-BJ" smtClean="0"/>
              <a:t>142</a:t>
            </a:fld>
            <a:endParaRPr lang="fr-BJ"/>
          </a:p>
        </p:txBody>
      </p:sp>
    </p:spTree>
    <p:extLst>
      <p:ext uri="{BB962C8B-B14F-4D97-AF65-F5344CB8AC3E}">
        <p14:creationId xmlns:p14="http://schemas.microsoft.com/office/powerpoint/2010/main" val="2270060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EAFEE5-FAC9-92F3-5147-E88F749D2AA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J"/>
          </a:p>
        </p:txBody>
      </p:sp>
      <p:sp>
        <p:nvSpPr>
          <p:cNvPr id="3" name="Sous-titre 2">
            <a:extLst>
              <a:ext uri="{FF2B5EF4-FFF2-40B4-BE49-F238E27FC236}">
                <a16:creationId xmlns:a16="http://schemas.microsoft.com/office/drawing/2014/main" id="{ED7B911D-EC65-CC9B-E0A8-2C2E48A29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J"/>
          </a:p>
        </p:txBody>
      </p:sp>
      <p:sp>
        <p:nvSpPr>
          <p:cNvPr id="4" name="Espace réservé de la date 3">
            <a:extLst>
              <a:ext uri="{FF2B5EF4-FFF2-40B4-BE49-F238E27FC236}">
                <a16:creationId xmlns:a16="http://schemas.microsoft.com/office/drawing/2014/main" id="{B0332411-85D0-6FEA-543F-B52D6275D8DC}"/>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5" name="Espace réservé du pied de page 4">
            <a:extLst>
              <a:ext uri="{FF2B5EF4-FFF2-40B4-BE49-F238E27FC236}">
                <a16:creationId xmlns:a16="http://schemas.microsoft.com/office/drawing/2014/main" id="{DC7C067B-724A-E408-78E3-2FF027B9FFB6}"/>
              </a:ext>
            </a:extLst>
          </p:cNvPr>
          <p:cNvSpPr>
            <a:spLocks noGrp="1"/>
          </p:cNvSpPr>
          <p:nvPr>
            <p:ph type="ftr" sz="quarter" idx="11"/>
          </p:nvPr>
        </p:nvSpPr>
        <p:spPr/>
        <p:txBody>
          <a:bodyPr/>
          <a:lstStyle/>
          <a:p>
            <a:endParaRPr lang="fr-BJ"/>
          </a:p>
        </p:txBody>
      </p:sp>
      <p:sp>
        <p:nvSpPr>
          <p:cNvPr id="6" name="Espace réservé du numéro de diapositive 5">
            <a:extLst>
              <a:ext uri="{FF2B5EF4-FFF2-40B4-BE49-F238E27FC236}">
                <a16:creationId xmlns:a16="http://schemas.microsoft.com/office/drawing/2014/main" id="{4279B3C0-B219-0C96-6747-71E320BC6874}"/>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174295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FA7849-648F-0025-484B-2CA8A05B6D3D}"/>
              </a:ext>
            </a:extLst>
          </p:cNvPr>
          <p:cNvSpPr>
            <a:spLocks noGrp="1"/>
          </p:cNvSpPr>
          <p:nvPr>
            <p:ph type="title"/>
          </p:nvPr>
        </p:nvSpPr>
        <p:spPr/>
        <p:txBody>
          <a:bodyPr/>
          <a:lstStyle/>
          <a:p>
            <a:r>
              <a:rPr lang="fr-FR"/>
              <a:t>Modifiez le style du titre</a:t>
            </a:r>
            <a:endParaRPr lang="fr-BJ"/>
          </a:p>
        </p:txBody>
      </p:sp>
      <p:sp>
        <p:nvSpPr>
          <p:cNvPr id="3" name="Espace réservé du texte vertical 2">
            <a:extLst>
              <a:ext uri="{FF2B5EF4-FFF2-40B4-BE49-F238E27FC236}">
                <a16:creationId xmlns:a16="http://schemas.microsoft.com/office/drawing/2014/main" id="{FE58BD9A-1D30-0ED0-8CDD-105D8220803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4" name="Espace réservé de la date 3">
            <a:extLst>
              <a:ext uri="{FF2B5EF4-FFF2-40B4-BE49-F238E27FC236}">
                <a16:creationId xmlns:a16="http://schemas.microsoft.com/office/drawing/2014/main" id="{48B93BC7-2B8A-75D1-5681-92296E86E561}"/>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5" name="Espace réservé du pied de page 4">
            <a:extLst>
              <a:ext uri="{FF2B5EF4-FFF2-40B4-BE49-F238E27FC236}">
                <a16:creationId xmlns:a16="http://schemas.microsoft.com/office/drawing/2014/main" id="{2321A85E-A54A-7EF7-9806-4762BE538EC2}"/>
              </a:ext>
            </a:extLst>
          </p:cNvPr>
          <p:cNvSpPr>
            <a:spLocks noGrp="1"/>
          </p:cNvSpPr>
          <p:nvPr>
            <p:ph type="ftr" sz="quarter" idx="11"/>
          </p:nvPr>
        </p:nvSpPr>
        <p:spPr/>
        <p:txBody>
          <a:bodyPr/>
          <a:lstStyle/>
          <a:p>
            <a:endParaRPr lang="fr-BJ"/>
          </a:p>
        </p:txBody>
      </p:sp>
      <p:sp>
        <p:nvSpPr>
          <p:cNvPr id="6" name="Espace réservé du numéro de diapositive 5">
            <a:extLst>
              <a:ext uri="{FF2B5EF4-FFF2-40B4-BE49-F238E27FC236}">
                <a16:creationId xmlns:a16="http://schemas.microsoft.com/office/drawing/2014/main" id="{4B486A95-7C05-460E-D31E-880A93FF911D}"/>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766650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79DD0B6-8634-0B4E-EFAE-B281E83F9E44}"/>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J"/>
          </a:p>
        </p:txBody>
      </p:sp>
      <p:sp>
        <p:nvSpPr>
          <p:cNvPr id="3" name="Espace réservé du texte vertical 2">
            <a:extLst>
              <a:ext uri="{FF2B5EF4-FFF2-40B4-BE49-F238E27FC236}">
                <a16:creationId xmlns:a16="http://schemas.microsoft.com/office/drawing/2014/main" id="{D7E6770E-E294-2910-064E-23FD37D6C03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4" name="Espace réservé de la date 3">
            <a:extLst>
              <a:ext uri="{FF2B5EF4-FFF2-40B4-BE49-F238E27FC236}">
                <a16:creationId xmlns:a16="http://schemas.microsoft.com/office/drawing/2014/main" id="{CDA79B9C-5AEA-ED44-C7F1-861FFA65BF1D}"/>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5" name="Espace réservé du pied de page 4">
            <a:extLst>
              <a:ext uri="{FF2B5EF4-FFF2-40B4-BE49-F238E27FC236}">
                <a16:creationId xmlns:a16="http://schemas.microsoft.com/office/drawing/2014/main" id="{3AE0E848-AC31-2D81-7561-D0FBF8B8886E}"/>
              </a:ext>
            </a:extLst>
          </p:cNvPr>
          <p:cNvSpPr>
            <a:spLocks noGrp="1"/>
          </p:cNvSpPr>
          <p:nvPr>
            <p:ph type="ftr" sz="quarter" idx="11"/>
          </p:nvPr>
        </p:nvSpPr>
        <p:spPr/>
        <p:txBody>
          <a:bodyPr/>
          <a:lstStyle/>
          <a:p>
            <a:endParaRPr lang="fr-BJ"/>
          </a:p>
        </p:txBody>
      </p:sp>
      <p:sp>
        <p:nvSpPr>
          <p:cNvPr id="6" name="Espace réservé du numéro de diapositive 5">
            <a:extLst>
              <a:ext uri="{FF2B5EF4-FFF2-40B4-BE49-F238E27FC236}">
                <a16:creationId xmlns:a16="http://schemas.microsoft.com/office/drawing/2014/main" id="{23858D4A-70A8-8653-077C-A048D4FF785D}"/>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232777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5DCF0F-9C3E-D316-6B9E-A5BCDC722F52}"/>
              </a:ext>
            </a:extLst>
          </p:cNvPr>
          <p:cNvSpPr>
            <a:spLocks noGrp="1"/>
          </p:cNvSpPr>
          <p:nvPr>
            <p:ph type="title"/>
          </p:nvPr>
        </p:nvSpPr>
        <p:spPr/>
        <p:txBody>
          <a:bodyPr/>
          <a:lstStyle/>
          <a:p>
            <a:r>
              <a:rPr lang="fr-FR"/>
              <a:t>Modifiez le style du titre</a:t>
            </a:r>
            <a:endParaRPr lang="fr-BJ"/>
          </a:p>
        </p:txBody>
      </p:sp>
      <p:sp>
        <p:nvSpPr>
          <p:cNvPr id="3" name="Espace réservé du contenu 2">
            <a:extLst>
              <a:ext uri="{FF2B5EF4-FFF2-40B4-BE49-F238E27FC236}">
                <a16:creationId xmlns:a16="http://schemas.microsoft.com/office/drawing/2014/main" id="{EF5775DF-CC3F-8E73-5C0D-FE5BC617387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4" name="Espace réservé de la date 3">
            <a:extLst>
              <a:ext uri="{FF2B5EF4-FFF2-40B4-BE49-F238E27FC236}">
                <a16:creationId xmlns:a16="http://schemas.microsoft.com/office/drawing/2014/main" id="{F9EAEB03-AF69-7B47-35EC-73CBB2D5079E}"/>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5" name="Espace réservé du pied de page 4">
            <a:extLst>
              <a:ext uri="{FF2B5EF4-FFF2-40B4-BE49-F238E27FC236}">
                <a16:creationId xmlns:a16="http://schemas.microsoft.com/office/drawing/2014/main" id="{D2F40F81-BD12-7C83-AE89-04FBA28E12E5}"/>
              </a:ext>
            </a:extLst>
          </p:cNvPr>
          <p:cNvSpPr>
            <a:spLocks noGrp="1"/>
          </p:cNvSpPr>
          <p:nvPr>
            <p:ph type="ftr" sz="quarter" idx="11"/>
          </p:nvPr>
        </p:nvSpPr>
        <p:spPr/>
        <p:txBody>
          <a:bodyPr/>
          <a:lstStyle/>
          <a:p>
            <a:endParaRPr lang="fr-BJ"/>
          </a:p>
        </p:txBody>
      </p:sp>
      <p:sp>
        <p:nvSpPr>
          <p:cNvPr id="6" name="Espace réservé du numéro de diapositive 5">
            <a:extLst>
              <a:ext uri="{FF2B5EF4-FFF2-40B4-BE49-F238E27FC236}">
                <a16:creationId xmlns:a16="http://schemas.microsoft.com/office/drawing/2014/main" id="{2A85F4EE-F9F6-D088-F6F8-580607DDBB23}"/>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2323084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AA061B-05A9-E5E9-388E-D50CC4EC755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J"/>
          </a:p>
        </p:txBody>
      </p:sp>
      <p:sp>
        <p:nvSpPr>
          <p:cNvPr id="3" name="Espace réservé du texte 2">
            <a:extLst>
              <a:ext uri="{FF2B5EF4-FFF2-40B4-BE49-F238E27FC236}">
                <a16:creationId xmlns:a16="http://schemas.microsoft.com/office/drawing/2014/main" id="{972C25E5-E520-91B4-0441-8BC972BC4F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4CC62FA-C33C-090D-4B7B-A7B7BAB9845A}"/>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5" name="Espace réservé du pied de page 4">
            <a:extLst>
              <a:ext uri="{FF2B5EF4-FFF2-40B4-BE49-F238E27FC236}">
                <a16:creationId xmlns:a16="http://schemas.microsoft.com/office/drawing/2014/main" id="{5D198013-519D-1382-763E-862CDA128A5A}"/>
              </a:ext>
            </a:extLst>
          </p:cNvPr>
          <p:cNvSpPr>
            <a:spLocks noGrp="1"/>
          </p:cNvSpPr>
          <p:nvPr>
            <p:ph type="ftr" sz="quarter" idx="11"/>
          </p:nvPr>
        </p:nvSpPr>
        <p:spPr/>
        <p:txBody>
          <a:bodyPr/>
          <a:lstStyle/>
          <a:p>
            <a:endParaRPr lang="fr-BJ"/>
          </a:p>
        </p:txBody>
      </p:sp>
      <p:sp>
        <p:nvSpPr>
          <p:cNvPr id="6" name="Espace réservé du numéro de diapositive 5">
            <a:extLst>
              <a:ext uri="{FF2B5EF4-FFF2-40B4-BE49-F238E27FC236}">
                <a16:creationId xmlns:a16="http://schemas.microsoft.com/office/drawing/2014/main" id="{CC325B9F-99B7-27AF-88FF-87026A9CAA49}"/>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1317753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FE263-51E5-2D01-021E-681375C26082}"/>
              </a:ext>
            </a:extLst>
          </p:cNvPr>
          <p:cNvSpPr>
            <a:spLocks noGrp="1"/>
          </p:cNvSpPr>
          <p:nvPr>
            <p:ph type="title"/>
          </p:nvPr>
        </p:nvSpPr>
        <p:spPr/>
        <p:txBody>
          <a:bodyPr/>
          <a:lstStyle/>
          <a:p>
            <a:r>
              <a:rPr lang="fr-FR"/>
              <a:t>Modifiez le style du titre</a:t>
            </a:r>
            <a:endParaRPr lang="fr-BJ"/>
          </a:p>
        </p:txBody>
      </p:sp>
      <p:sp>
        <p:nvSpPr>
          <p:cNvPr id="3" name="Espace réservé du contenu 2">
            <a:extLst>
              <a:ext uri="{FF2B5EF4-FFF2-40B4-BE49-F238E27FC236}">
                <a16:creationId xmlns:a16="http://schemas.microsoft.com/office/drawing/2014/main" id="{2EC45421-7E84-C5AA-485F-B828F85831A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4" name="Espace réservé du contenu 3">
            <a:extLst>
              <a:ext uri="{FF2B5EF4-FFF2-40B4-BE49-F238E27FC236}">
                <a16:creationId xmlns:a16="http://schemas.microsoft.com/office/drawing/2014/main" id="{CC696F01-0F47-335D-9C84-EB1B15E36F1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5" name="Espace réservé de la date 4">
            <a:extLst>
              <a:ext uri="{FF2B5EF4-FFF2-40B4-BE49-F238E27FC236}">
                <a16:creationId xmlns:a16="http://schemas.microsoft.com/office/drawing/2014/main" id="{B3E6B846-A53C-642B-BAE9-14D102D8CF28}"/>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6" name="Espace réservé du pied de page 5">
            <a:extLst>
              <a:ext uri="{FF2B5EF4-FFF2-40B4-BE49-F238E27FC236}">
                <a16:creationId xmlns:a16="http://schemas.microsoft.com/office/drawing/2014/main" id="{85BB8774-B631-3B8D-D12C-7569B5E96295}"/>
              </a:ext>
            </a:extLst>
          </p:cNvPr>
          <p:cNvSpPr>
            <a:spLocks noGrp="1"/>
          </p:cNvSpPr>
          <p:nvPr>
            <p:ph type="ftr" sz="quarter" idx="11"/>
          </p:nvPr>
        </p:nvSpPr>
        <p:spPr/>
        <p:txBody>
          <a:bodyPr/>
          <a:lstStyle/>
          <a:p>
            <a:endParaRPr lang="fr-BJ"/>
          </a:p>
        </p:txBody>
      </p:sp>
      <p:sp>
        <p:nvSpPr>
          <p:cNvPr id="7" name="Espace réservé du numéro de diapositive 6">
            <a:extLst>
              <a:ext uri="{FF2B5EF4-FFF2-40B4-BE49-F238E27FC236}">
                <a16:creationId xmlns:a16="http://schemas.microsoft.com/office/drawing/2014/main" id="{782CB60F-C893-0BBE-ACCA-80B3BEB2004D}"/>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25022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6731C5-19FF-7C9D-4BB4-60E895535027}"/>
              </a:ext>
            </a:extLst>
          </p:cNvPr>
          <p:cNvSpPr>
            <a:spLocks noGrp="1"/>
          </p:cNvSpPr>
          <p:nvPr>
            <p:ph type="title"/>
          </p:nvPr>
        </p:nvSpPr>
        <p:spPr>
          <a:xfrm>
            <a:off x="839788" y="365125"/>
            <a:ext cx="10515600" cy="1325563"/>
          </a:xfrm>
        </p:spPr>
        <p:txBody>
          <a:bodyPr/>
          <a:lstStyle/>
          <a:p>
            <a:r>
              <a:rPr lang="fr-FR"/>
              <a:t>Modifiez le style du titre</a:t>
            </a:r>
            <a:endParaRPr lang="fr-BJ"/>
          </a:p>
        </p:txBody>
      </p:sp>
      <p:sp>
        <p:nvSpPr>
          <p:cNvPr id="3" name="Espace réservé du texte 2">
            <a:extLst>
              <a:ext uri="{FF2B5EF4-FFF2-40B4-BE49-F238E27FC236}">
                <a16:creationId xmlns:a16="http://schemas.microsoft.com/office/drawing/2014/main" id="{BA6A3D7E-2068-BE26-4457-735ACA2C82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1F2F5DC-9A5B-61EE-B065-EB76D586B4B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5" name="Espace réservé du texte 4">
            <a:extLst>
              <a:ext uri="{FF2B5EF4-FFF2-40B4-BE49-F238E27FC236}">
                <a16:creationId xmlns:a16="http://schemas.microsoft.com/office/drawing/2014/main" id="{81537E91-1265-184D-B9F3-4677EBE4D4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9638876-53DA-4BDB-AC8C-705EB522C35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7" name="Espace réservé de la date 6">
            <a:extLst>
              <a:ext uri="{FF2B5EF4-FFF2-40B4-BE49-F238E27FC236}">
                <a16:creationId xmlns:a16="http://schemas.microsoft.com/office/drawing/2014/main" id="{223A899B-0EDE-CD3D-223B-073F6D8B5050}"/>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8" name="Espace réservé du pied de page 7">
            <a:extLst>
              <a:ext uri="{FF2B5EF4-FFF2-40B4-BE49-F238E27FC236}">
                <a16:creationId xmlns:a16="http://schemas.microsoft.com/office/drawing/2014/main" id="{335FA71D-ED7D-5BC2-2DF6-0D56C42C07C0}"/>
              </a:ext>
            </a:extLst>
          </p:cNvPr>
          <p:cNvSpPr>
            <a:spLocks noGrp="1"/>
          </p:cNvSpPr>
          <p:nvPr>
            <p:ph type="ftr" sz="quarter" idx="11"/>
          </p:nvPr>
        </p:nvSpPr>
        <p:spPr/>
        <p:txBody>
          <a:bodyPr/>
          <a:lstStyle/>
          <a:p>
            <a:endParaRPr lang="fr-BJ"/>
          </a:p>
        </p:txBody>
      </p:sp>
      <p:sp>
        <p:nvSpPr>
          <p:cNvPr id="9" name="Espace réservé du numéro de diapositive 8">
            <a:extLst>
              <a:ext uri="{FF2B5EF4-FFF2-40B4-BE49-F238E27FC236}">
                <a16:creationId xmlns:a16="http://schemas.microsoft.com/office/drawing/2014/main" id="{830F3AF4-4FE9-9748-4908-4372E4E33685}"/>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2388754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89E568-DF54-A7EC-5626-4FB4BDA8704C}"/>
              </a:ext>
            </a:extLst>
          </p:cNvPr>
          <p:cNvSpPr>
            <a:spLocks noGrp="1"/>
          </p:cNvSpPr>
          <p:nvPr>
            <p:ph type="title"/>
          </p:nvPr>
        </p:nvSpPr>
        <p:spPr/>
        <p:txBody>
          <a:bodyPr/>
          <a:lstStyle/>
          <a:p>
            <a:r>
              <a:rPr lang="fr-FR"/>
              <a:t>Modifiez le style du titre</a:t>
            </a:r>
            <a:endParaRPr lang="fr-BJ"/>
          </a:p>
        </p:txBody>
      </p:sp>
      <p:sp>
        <p:nvSpPr>
          <p:cNvPr id="3" name="Espace réservé de la date 2">
            <a:extLst>
              <a:ext uri="{FF2B5EF4-FFF2-40B4-BE49-F238E27FC236}">
                <a16:creationId xmlns:a16="http://schemas.microsoft.com/office/drawing/2014/main" id="{9944C512-5AB0-F858-CFDB-980BF5CF7D95}"/>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4" name="Espace réservé du pied de page 3">
            <a:extLst>
              <a:ext uri="{FF2B5EF4-FFF2-40B4-BE49-F238E27FC236}">
                <a16:creationId xmlns:a16="http://schemas.microsoft.com/office/drawing/2014/main" id="{A3BD525C-AB5E-66E3-4905-363C26AF5D8E}"/>
              </a:ext>
            </a:extLst>
          </p:cNvPr>
          <p:cNvSpPr>
            <a:spLocks noGrp="1"/>
          </p:cNvSpPr>
          <p:nvPr>
            <p:ph type="ftr" sz="quarter" idx="11"/>
          </p:nvPr>
        </p:nvSpPr>
        <p:spPr/>
        <p:txBody>
          <a:bodyPr/>
          <a:lstStyle/>
          <a:p>
            <a:endParaRPr lang="fr-BJ"/>
          </a:p>
        </p:txBody>
      </p:sp>
      <p:sp>
        <p:nvSpPr>
          <p:cNvPr id="5" name="Espace réservé du numéro de diapositive 4">
            <a:extLst>
              <a:ext uri="{FF2B5EF4-FFF2-40B4-BE49-F238E27FC236}">
                <a16:creationId xmlns:a16="http://schemas.microsoft.com/office/drawing/2014/main" id="{1C64F760-1835-1BAF-08F8-03815D81E926}"/>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211111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B5CB2AE-EEAB-B7EB-BABB-D405E0F59CD4}"/>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3" name="Espace réservé du pied de page 2">
            <a:extLst>
              <a:ext uri="{FF2B5EF4-FFF2-40B4-BE49-F238E27FC236}">
                <a16:creationId xmlns:a16="http://schemas.microsoft.com/office/drawing/2014/main" id="{CB9D8C3B-A9F9-6C8C-21B8-84103B096198}"/>
              </a:ext>
            </a:extLst>
          </p:cNvPr>
          <p:cNvSpPr>
            <a:spLocks noGrp="1"/>
          </p:cNvSpPr>
          <p:nvPr>
            <p:ph type="ftr" sz="quarter" idx="11"/>
          </p:nvPr>
        </p:nvSpPr>
        <p:spPr/>
        <p:txBody>
          <a:bodyPr/>
          <a:lstStyle/>
          <a:p>
            <a:endParaRPr lang="fr-BJ"/>
          </a:p>
        </p:txBody>
      </p:sp>
      <p:sp>
        <p:nvSpPr>
          <p:cNvPr id="4" name="Espace réservé du numéro de diapositive 3">
            <a:extLst>
              <a:ext uri="{FF2B5EF4-FFF2-40B4-BE49-F238E27FC236}">
                <a16:creationId xmlns:a16="http://schemas.microsoft.com/office/drawing/2014/main" id="{C5E80185-1B6A-E024-5FF4-B34BE1E07556}"/>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11393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857FA7-5E9E-463A-0867-47F14C8D237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J"/>
          </a:p>
        </p:txBody>
      </p:sp>
      <p:sp>
        <p:nvSpPr>
          <p:cNvPr id="3" name="Espace réservé du contenu 2">
            <a:extLst>
              <a:ext uri="{FF2B5EF4-FFF2-40B4-BE49-F238E27FC236}">
                <a16:creationId xmlns:a16="http://schemas.microsoft.com/office/drawing/2014/main" id="{69B78D5F-3F98-9109-D3CF-236B458145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4" name="Espace réservé du texte 3">
            <a:extLst>
              <a:ext uri="{FF2B5EF4-FFF2-40B4-BE49-F238E27FC236}">
                <a16:creationId xmlns:a16="http://schemas.microsoft.com/office/drawing/2014/main" id="{69DA9D1F-C0E8-0281-85AC-0CA647CA0C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75F99B8-98CC-4BD8-E722-5D00A62DC887}"/>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6" name="Espace réservé du pied de page 5">
            <a:extLst>
              <a:ext uri="{FF2B5EF4-FFF2-40B4-BE49-F238E27FC236}">
                <a16:creationId xmlns:a16="http://schemas.microsoft.com/office/drawing/2014/main" id="{DD30B8C1-D21D-3C96-80A8-8AF42CB581C5}"/>
              </a:ext>
            </a:extLst>
          </p:cNvPr>
          <p:cNvSpPr>
            <a:spLocks noGrp="1"/>
          </p:cNvSpPr>
          <p:nvPr>
            <p:ph type="ftr" sz="quarter" idx="11"/>
          </p:nvPr>
        </p:nvSpPr>
        <p:spPr/>
        <p:txBody>
          <a:bodyPr/>
          <a:lstStyle/>
          <a:p>
            <a:endParaRPr lang="fr-BJ"/>
          </a:p>
        </p:txBody>
      </p:sp>
      <p:sp>
        <p:nvSpPr>
          <p:cNvPr id="7" name="Espace réservé du numéro de diapositive 6">
            <a:extLst>
              <a:ext uri="{FF2B5EF4-FFF2-40B4-BE49-F238E27FC236}">
                <a16:creationId xmlns:a16="http://schemas.microsoft.com/office/drawing/2014/main" id="{EDDA731A-35CB-AC27-4ACE-82CC206F235C}"/>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373725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00EF1-C95C-D00A-34B5-6DD313FCF26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J"/>
          </a:p>
        </p:txBody>
      </p:sp>
      <p:sp>
        <p:nvSpPr>
          <p:cNvPr id="3" name="Espace réservé pour une image  2">
            <a:extLst>
              <a:ext uri="{FF2B5EF4-FFF2-40B4-BE49-F238E27FC236}">
                <a16:creationId xmlns:a16="http://schemas.microsoft.com/office/drawing/2014/main" id="{C86CA6EE-8414-0E73-AA6D-6018B5E2E6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J"/>
          </a:p>
        </p:txBody>
      </p:sp>
      <p:sp>
        <p:nvSpPr>
          <p:cNvPr id="4" name="Espace réservé du texte 3">
            <a:extLst>
              <a:ext uri="{FF2B5EF4-FFF2-40B4-BE49-F238E27FC236}">
                <a16:creationId xmlns:a16="http://schemas.microsoft.com/office/drawing/2014/main" id="{1DD8EF30-372A-CC71-AFB6-FACD61AFE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CE95E38-58C7-08FD-4E6A-550AD012703A}"/>
              </a:ext>
            </a:extLst>
          </p:cNvPr>
          <p:cNvSpPr>
            <a:spLocks noGrp="1"/>
          </p:cNvSpPr>
          <p:nvPr>
            <p:ph type="dt" sz="half" idx="10"/>
          </p:nvPr>
        </p:nvSpPr>
        <p:spPr/>
        <p:txBody>
          <a:bodyPr/>
          <a:lstStyle/>
          <a:p>
            <a:fld id="{32F3E570-DAF0-4EAF-8FC8-85C08593A48E}" type="datetimeFigureOut">
              <a:rPr lang="fr-BJ" smtClean="0"/>
              <a:t>04/11/2025</a:t>
            </a:fld>
            <a:endParaRPr lang="fr-BJ"/>
          </a:p>
        </p:txBody>
      </p:sp>
      <p:sp>
        <p:nvSpPr>
          <p:cNvPr id="6" name="Espace réservé du pied de page 5">
            <a:extLst>
              <a:ext uri="{FF2B5EF4-FFF2-40B4-BE49-F238E27FC236}">
                <a16:creationId xmlns:a16="http://schemas.microsoft.com/office/drawing/2014/main" id="{BE0D1BF1-B35D-E258-6580-682F9EDC8D5E}"/>
              </a:ext>
            </a:extLst>
          </p:cNvPr>
          <p:cNvSpPr>
            <a:spLocks noGrp="1"/>
          </p:cNvSpPr>
          <p:nvPr>
            <p:ph type="ftr" sz="quarter" idx="11"/>
          </p:nvPr>
        </p:nvSpPr>
        <p:spPr/>
        <p:txBody>
          <a:bodyPr/>
          <a:lstStyle/>
          <a:p>
            <a:endParaRPr lang="fr-BJ"/>
          </a:p>
        </p:txBody>
      </p:sp>
      <p:sp>
        <p:nvSpPr>
          <p:cNvPr id="7" name="Espace réservé du numéro de diapositive 6">
            <a:extLst>
              <a:ext uri="{FF2B5EF4-FFF2-40B4-BE49-F238E27FC236}">
                <a16:creationId xmlns:a16="http://schemas.microsoft.com/office/drawing/2014/main" id="{3D9D582B-7AD4-6F95-FF23-2C40ABD24F83}"/>
              </a:ext>
            </a:extLst>
          </p:cNvPr>
          <p:cNvSpPr>
            <a:spLocks noGrp="1"/>
          </p:cNvSpPr>
          <p:nvPr>
            <p:ph type="sldNum" sz="quarter" idx="12"/>
          </p:nvPr>
        </p:nvSpPr>
        <p:spPr/>
        <p:txBody>
          <a:bodyPr/>
          <a:lstStyle/>
          <a:p>
            <a:fld id="{773C6991-5861-444A-8456-C0B231813A68}" type="slidenum">
              <a:rPr lang="fr-BJ" smtClean="0"/>
              <a:t>‹N°›</a:t>
            </a:fld>
            <a:endParaRPr lang="fr-BJ"/>
          </a:p>
        </p:txBody>
      </p:sp>
    </p:spTree>
    <p:extLst>
      <p:ext uri="{BB962C8B-B14F-4D97-AF65-F5344CB8AC3E}">
        <p14:creationId xmlns:p14="http://schemas.microsoft.com/office/powerpoint/2010/main" val="1777685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BA72913-0D13-8586-0DFD-421FC46A3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J"/>
          </a:p>
        </p:txBody>
      </p:sp>
      <p:sp>
        <p:nvSpPr>
          <p:cNvPr id="3" name="Espace réservé du texte 2">
            <a:extLst>
              <a:ext uri="{FF2B5EF4-FFF2-40B4-BE49-F238E27FC236}">
                <a16:creationId xmlns:a16="http://schemas.microsoft.com/office/drawing/2014/main" id="{E4319556-3C09-8749-AFD7-A97AEE109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J"/>
          </a:p>
        </p:txBody>
      </p:sp>
      <p:sp>
        <p:nvSpPr>
          <p:cNvPr id="4" name="Espace réservé de la date 3">
            <a:extLst>
              <a:ext uri="{FF2B5EF4-FFF2-40B4-BE49-F238E27FC236}">
                <a16:creationId xmlns:a16="http://schemas.microsoft.com/office/drawing/2014/main" id="{07B8485D-C73E-D80E-D364-526FC26BC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F3E570-DAF0-4EAF-8FC8-85C08593A48E}" type="datetimeFigureOut">
              <a:rPr lang="fr-BJ" smtClean="0"/>
              <a:t>04/11/2025</a:t>
            </a:fld>
            <a:endParaRPr lang="fr-BJ"/>
          </a:p>
        </p:txBody>
      </p:sp>
      <p:sp>
        <p:nvSpPr>
          <p:cNvPr id="5" name="Espace réservé du pied de page 4">
            <a:extLst>
              <a:ext uri="{FF2B5EF4-FFF2-40B4-BE49-F238E27FC236}">
                <a16:creationId xmlns:a16="http://schemas.microsoft.com/office/drawing/2014/main" id="{D91D044D-9638-6522-74A8-D19C413E2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BJ"/>
          </a:p>
        </p:txBody>
      </p:sp>
      <p:sp>
        <p:nvSpPr>
          <p:cNvPr id="6" name="Espace réservé du numéro de diapositive 5">
            <a:extLst>
              <a:ext uri="{FF2B5EF4-FFF2-40B4-BE49-F238E27FC236}">
                <a16:creationId xmlns:a16="http://schemas.microsoft.com/office/drawing/2014/main" id="{EA3A552C-2296-F6F5-81EF-46E8A167A9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3C6991-5861-444A-8456-C0B231813A68}" type="slidenum">
              <a:rPr lang="fr-BJ" smtClean="0"/>
              <a:t>‹N°›</a:t>
            </a:fld>
            <a:endParaRPr lang="fr-BJ"/>
          </a:p>
        </p:txBody>
      </p:sp>
    </p:spTree>
    <p:extLst>
      <p:ext uri="{BB962C8B-B14F-4D97-AF65-F5344CB8AC3E}">
        <p14:creationId xmlns:p14="http://schemas.microsoft.com/office/powerpoint/2010/main" val="4191106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BJ"/>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data-bird.co/blog/fonctions-power-bi"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907">
              <a:srgbClr val="5A6C75"/>
            </a:gs>
            <a:gs pos="17686">
              <a:srgbClr val="5A6C75"/>
            </a:gs>
            <a:gs pos="0">
              <a:srgbClr val="5A6C75"/>
            </a:gs>
            <a:gs pos="74000">
              <a:srgbClr val="5A6C75"/>
            </a:gs>
            <a:gs pos="93727">
              <a:srgbClr val="5A6C75"/>
            </a:gs>
            <a:gs pos="83000">
              <a:srgbClr val="5A6C75"/>
            </a:gs>
            <a:gs pos="28386">
              <a:srgbClr val="5A6C75"/>
            </a:gs>
            <a:gs pos="100000">
              <a:srgbClr val="5A6C75"/>
            </a:gs>
          </a:gsLst>
          <a:lin ang="5400000" scaled="1"/>
        </a:gradFill>
        <a:effectLst/>
      </p:bgPr>
    </p:bg>
    <p:spTree>
      <p:nvGrpSpPr>
        <p:cNvPr id="1" name="">
          <a:extLst>
            <a:ext uri="{FF2B5EF4-FFF2-40B4-BE49-F238E27FC236}">
              <a16:creationId xmlns:a16="http://schemas.microsoft.com/office/drawing/2014/main" id="{54B1FD26-4635-0D14-6303-AFB423F487B5}"/>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C9196BC1-A9C6-3A96-BFB8-C1135219DD9D}"/>
              </a:ext>
            </a:extLst>
          </p:cNvPr>
          <p:cNvSpPr>
            <a:spLocks noGrp="1"/>
          </p:cNvSpPr>
          <p:nvPr>
            <p:ph type="ctrTitle"/>
          </p:nvPr>
        </p:nvSpPr>
        <p:spPr>
          <a:xfrm>
            <a:off x="1524000" y="2385546"/>
            <a:ext cx="9144000" cy="1747264"/>
          </a:xfrm>
        </p:spPr>
        <p:txBody>
          <a:bodyPr>
            <a:normAutofit fontScale="90000"/>
          </a:bodyPr>
          <a:lstStyle/>
          <a:p>
            <a:pPr>
              <a:lnSpc>
                <a:spcPct val="100000"/>
              </a:lnSpc>
            </a:pPr>
            <a:r>
              <a:rPr lang="fr-FR" spc="-150" dirty="0">
                <a:solidFill>
                  <a:srgbClr val="9DC552"/>
                </a:solidFill>
                <a:effectLst>
                  <a:outerShdw blurRad="38100" dist="38100" dir="2700000" algn="tl">
                    <a:srgbClr val="000000">
                      <a:alpha val="43137"/>
                    </a:srgbClr>
                  </a:outerShdw>
                </a:effectLst>
                <a:latin typeface="Montserrat Black" pitchFamily="2" charset="0"/>
              </a:rPr>
              <a:t>Visualisation des données avec Power BI</a:t>
            </a:r>
          </a:p>
        </p:txBody>
      </p:sp>
    </p:spTree>
    <p:extLst>
      <p:ext uri="{BB962C8B-B14F-4D97-AF65-F5344CB8AC3E}">
        <p14:creationId xmlns:p14="http://schemas.microsoft.com/office/powerpoint/2010/main" val="3033582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A81BD-70C9-BEA8-5000-30AA45DE8A2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D4299F8-B0CB-389D-3E6B-749E15391DBF}"/>
              </a:ext>
            </a:extLst>
          </p:cNvPr>
          <p:cNvSpPr>
            <a:spLocks noGrp="1"/>
          </p:cNvSpPr>
          <p:nvPr>
            <p:ph type="ctrTitle"/>
          </p:nvPr>
        </p:nvSpPr>
        <p:spPr>
          <a:xfrm>
            <a:off x="1366092" y="186197"/>
            <a:ext cx="8714344" cy="755746"/>
          </a:xfrm>
        </p:spPr>
        <p:txBody>
          <a:bodyPr>
            <a:noAutofit/>
          </a:bodyPr>
          <a:lstStyle/>
          <a:p>
            <a:pPr marL="0" marR="0">
              <a:lnSpc>
                <a:spcPts val="1960"/>
              </a:lnSpc>
              <a:spcBef>
                <a:spcPts val="0"/>
              </a:spcBef>
              <a:spcAft>
                <a:spcPts val="0"/>
              </a:spcAft>
            </a:pPr>
            <a:r>
              <a:rPr lang="fr-FR" sz="2400" b="1" dirty="0">
                <a:solidFill>
                  <a:srgbClr val="0F2035"/>
                </a:solidFill>
                <a:latin typeface="Montserrat ExtraBold" pitchFamily="2" charset="0"/>
                <a:cs typeface="Montserrat"/>
              </a:rPr>
              <a:t>Télécharger le logiciel</a:t>
            </a:r>
          </a:p>
        </p:txBody>
      </p:sp>
      <p:sp>
        <p:nvSpPr>
          <p:cNvPr id="3" name="Sous-titre 2">
            <a:extLst>
              <a:ext uri="{FF2B5EF4-FFF2-40B4-BE49-F238E27FC236}">
                <a16:creationId xmlns:a16="http://schemas.microsoft.com/office/drawing/2014/main" id="{D5452666-6FB7-5FAA-22B2-109A47E0666B}"/>
              </a:ext>
            </a:extLst>
          </p:cNvPr>
          <p:cNvSpPr>
            <a:spLocks noGrp="1"/>
          </p:cNvSpPr>
          <p:nvPr>
            <p:ph type="subTitle" idx="1"/>
          </p:nvPr>
        </p:nvSpPr>
        <p:spPr>
          <a:xfrm>
            <a:off x="962140" y="2358987"/>
            <a:ext cx="5133860" cy="2140025"/>
          </a:xfrm>
        </p:spPr>
        <p:txBody>
          <a:bodyPr>
            <a:noAutofit/>
          </a:bodyPr>
          <a:lstStyle/>
          <a:p>
            <a:pPr marL="285750" indent="-285750" algn="just">
              <a:lnSpc>
                <a:spcPct val="150000"/>
              </a:lnSpc>
              <a:spcBef>
                <a:spcPts val="0"/>
              </a:spcBef>
              <a:buFont typeface="Arial" panose="020B0604020202020204" pitchFamily="34" charset="0"/>
              <a:buChar char="•"/>
            </a:pPr>
            <a:r>
              <a:rPr lang="fr-FR" sz="1800" dirty="0">
                <a:latin typeface="Montserrat Medium" pitchFamily="2" charset="0"/>
                <a:cs typeface="JAHNIB+Montserrat-Regular"/>
              </a:rPr>
              <a:t>Avant</a:t>
            </a:r>
            <a:r>
              <a:rPr lang="fr-FR" sz="1800" spc="174" dirty="0">
                <a:latin typeface="Montserrat Medium" pitchFamily="2" charset="0"/>
                <a:cs typeface="JAHNIB+Montserrat-Regular"/>
              </a:rPr>
              <a:t> </a:t>
            </a:r>
            <a:r>
              <a:rPr lang="fr-FR" sz="1800" dirty="0">
                <a:latin typeface="Montserrat Medium" pitchFamily="2" charset="0"/>
                <a:cs typeface="JAHNIB+Montserrat-Regular"/>
              </a:rPr>
              <a:t>de</a:t>
            </a:r>
            <a:r>
              <a:rPr lang="fr-FR" sz="1800" spc="174" dirty="0">
                <a:latin typeface="Montserrat Medium" pitchFamily="2" charset="0"/>
                <a:cs typeface="JAHNIB+Montserrat-Regular"/>
              </a:rPr>
              <a:t> </a:t>
            </a:r>
            <a:r>
              <a:rPr lang="fr-FR" sz="1800" dirty="0">
                <a:latin typeface="Montserrat Medium" pitchFamily="2" charset="0"/>
                <a:cs typeface="JAHNIB+Montserrat-Regular"/>
              </a:rPr>
              <a:t>passer</a:t>
            </a:r>
            <a:r>
              <a:rPr lang="fr-FR" sz="1800" spc="174" dirty="0">
                <a:latin typeface="Montserrat Medium" pitchFamily="2" charset="0"/>
                <a:cs typeface="JAHNIB+Montserrat-Regular"/>
              </a:rPr>
              <a:t> au module</a:t>
            </a:r>
            <a:r>
              <a:rPr lang="fr-FR" sz="1800" spc="177" dirty="0">
                <a:latin typeface="Montserrat Medium" pitchFamily="2" charset="0"/>
                <a:cs typeface="JAHNIB+Montserrat-Regular"/>
              </a:rPr>
              <a:t> </a:t>
            </a:r>
            <a:r>
              <a:rPr lang="fr-FR" sz="1800" dirty="0">
                <a:latin typeface="Montserrat Medium" pitchFamily="2" charset="0"/>
                <a:cs typeface="JAHNIB+Montserrat-Regular"/>
              </a:rPr>
              <a:t>numéro</a:t>
            </a:r>
            <a:r>
              <a:rPr lang="fr-FR" sz="1800" spc="174" dirty="0">
                <a:latin typeface="Montserrat Medium" pitchFamily="2" charset="0"/>
                <a:cs typeface="JAHNIB+Montserrat-Regular"/>
              </a:rPr>
              <a:t> </a:t>
            </a:r>
            <a:r>
              <a:rPr lang="fr-FR" sz="1800" dirty="0">
                <a:latin typeface="Montserrat Medium" pitchFamily="2" charset="0"/>
                <a:cs typeface="JAHNIB+Montserrat-Regular"/>
              </a:rPr>
              <a:t>deux,</a:t>
            </a:r>
            <a:r>
              <a:rPr lang="fr-FR" sz="1800" spc="174" dirty="0">
                <a:latin typeface="Montserrat Medium" pitchFamily="2" charset="0"/>
                <a:cs typeface="JAHNIB+Montserrat-Regular"/>
              </a:rPr>
              <a:t> </a:t>
            </a:r>
            <a:r>
              <a:rPr lang="fr-FR" sz="1800" dirty="0">
                <a:latin typeface="Montserrat Medium" pitchFamily="2" charset="0"/>
                <a:cs typeface="JAHNIB+Montserrat-Regular"/>
              </a:rPr>
              <a:t>nous</a:t>
            </a:r>
            <a:r>
              <a:rPr lang="fr-FR" sz="1800" spc="174" dirty="0">
                <a:latin typeface="Montserrat Medium" pitchFamily="2" charset="0"/>
                <a:cs typeface="JAHNIB+Montserrat-Regular"/>
              </a:rPr>
              <a:t> </a:t>
            </a:r>
            <a:r>
              <a:rPr lang="fr-FR" sz="1800" dirty="0">
                <a:latin typeface="Montserrat Medium" pitchFamily="2" charset="0"/>
                <a:cs typeface="JAHNIB+Montserrat-Regular"/>
              </a:rPr>
              <a:t>allons</a:t>
            </a:r>
            <a:r>
              <a:rPr lang="fr-FR" sz="1800" spc="174" dirty="0">
                <a:latin typeface="Montserrat Medium" pitchFamily="2" charset="0"/>
                <a:cs typeface="JAHNIB+Montserrat-Regular"/>
              </a:rPr>
              <a:t> </a:t>
            </a:r>
            <a:r>
              <a:rPr lang="fr-FR" sz="1800" dirty="0">
                <a:latin typeface="Montserrat Medium" pitchFamily="2" charset="0"/>
                <a:cs typeface="JAHNIB+Montserrat-Regular"/>
              </a:rPr>
              <a:t>télécharger</a:t>
            </a:r>
            <a:r>
              <a:rPr lang="fr-FR" sz="1800" spc="174" dirty="0">
                <a:latin typeface="Montserrat Medium" pitchFamily="2" charset="0"/>
                <a:cs typeface="JAHNIB+Montserrat-Regular"/>
              </a:rPr>
              <a:t> </a:t>
            </a:r>
            <a:r>
              <a:rPr lang="fr-FR" sz="1800" dirty="0">
                <a:latin typeface="Montserrat Medium" pitchFamily="2" charset="0"/>
                <a:cs typeface="JAHNIB+Montserrat-Regular"/>
              </a:rPr>
              <a:t>Power</a:t>
            </a:r>
            <a:r>
              <a:rPr lang="fr-FR" sz="1800" spc="174" dirty="0">
                <a:latin typeface="Montserrat Medium" pitchFamily="2" charset="0"/>
                <a:cs typeface="JAHNIB+Montserrat-Regular"/>
              </a:rPr>
              <a:t> </a:t>
            </a:r>
            <a:r>
              <a:rPr lang="fr-FR" sz="1800" dirty="0">
                <a:latin typeface="Montserrat Medium" pitchFamily="2" charset="0"/>
                <a:cs typeface="JAHNIB+Montserrat-Regular"/>
              </a:rPr>
              <a:t>BI. C’est</a:t>
            </a:r>
            <a:r>
              <a:rPr lang="fr-FR" sz="1800" spc="193" dirty="0">
                <a:latin typeface="Montserrat Medium" pitchFamily="2" charset="0"/>
                <a:cs typeface="JAHNIB+Montserrat-Regular"/>
              </a:rPr>
              <a:t> </a:t>
            </a:r>
            <a:r>
              <a:rPr lang="fr-FR" sz="1800" dirty="0">
                <a:latin typeface="Montserrat Medium" pitchFamily="2" charset="0"/>
                <a:cs typeface="JAHNIB+Montserrat-Regular"/>
              </a:rPr>
              <a:t>bien</a:t>
            </a:r>
            <a:r>
              <a:rPr lang="fr-FR" sz="1800" spc="193" dirty="0">
                <a:latin typeface="Montserrat Medium" pitchFamily="2" charset="0"/>
                <a:cs typeface="JAHNIB+Montserrat-Regular"/>
              </a:rPr>
              <a:t> </a:t>
            </a:r>
            <a:r>
              <a:rPr lang="fr-FR" sz="1800" dirty="0">
                <a:latin typeface="Montserrat Medium" pitchFamily="2" charset="0"/>
                <a:cs typeface="JAHNIB+Montserrat-Regular"/>
              </a:rPr>
              <a:t>évidemment</a:t>
            </a:r>
            <a:r>
              <a:rPr lang="fr-FR" sz="1800" spc="193" dirty="0">
                <a:latin typeface="Montserrat Medium" pitchFamily="2" charset="0"/>
                <a:cs typeface="JAHNIB+Montserrat-Regular"/>
              </a:rPr>
              <a:t> </a:t>
            </a:r>
            <a:r>
              <a:rPr lang="fr-FR" sz="1800" dirty="0">
                <a:latin typeface="Montserrat Medium" pitchFamily="2" charset="0"/>
                <a:cs typeface="Montserrat"/>
              </a:rPr>
              <a:t>gratuit</a:t>
            </a:r>
            <a:r>
              <a:rPr lang="fr-FR" sz="1800" dirty="0">
                <a:latin typeface="Montserrat Medium" pitchFamily="2" charset="0"/>
                <a:cs typeface="JAHNIB+Montserrat-Regular"/>
              </a:rPr>
              <a:t>.</a:t>
            </a:r>
            <a:r>
              <a:rPr lang="fr-FR" sz="1800" spc="193" dirty="0">
                <a:latin typeface="Montserrat Medium" pitchFamily="2" charset="0"/>
                <a:cs typeface="JAHNIB+Montserrat-Regular"/>
              </a:rPr>
              <a:t> </a:t>
            </a:r>
            <a:r>
              <a:rPr lang="fr-FR" sz="1800" dirty="0">
                <a:latin typeface="Montserrat Medium" pitchFamily="2" charset="0"/>
                <a:cs typeface="JAHNIB+Montserrat-Regular"/>
              </a:rPr>
              <a:t>Pour</a:t>
            </a:r>
            <a:r>
              <a:rPr lang="fr-FR" sz="1800" spc="193" dirty="0">
                <a:latin typeface="Montserrat Medium" pitchFamily="2" charset="0"/>
                <a:cs typeface="JAHNIB+Montserrat-Regular"/>
              </a:rPr>
              <a:t> </a:t>
            </a:r>
            <a:r>
              <a:rPr lang="fr-FR" sz="1800" dirty="0">
                <a:latin typeface="Montserrat Medium" pitchFamily="2" charset="0"/>
                <a:cs typeface="JAHNIB+Montserrat-Regular"/>
              </a:rPr>
              <a:t>cela,</a:t>
            </a:r>
            <a:r>
              <a:rPr lang="fr-FR" sz="1800" spc="193" dirty="0">
                <a:latin typeface="Montserrat Medium" pitchFamily="2" charset="0"/>
                <a:cs typeface="JAHNIB+Montserrat-Regular"/>
              </a:rPr>
              <a:t> </a:t>
            </a:r>
            <a:r>
              <a:rPr lang="fr-FR" sz="1800" dirty="0">
                <a:latin typeface="Montserrat Medium" pitchFamily="2" charset="0"/>
                <a:cs typeface="JAHNIB+Montserrat-Regular"/>
              </a:rPr>
              <a:t>commencez</a:t>
            </a:r>
            <a:r>
              <a:rPr lang="fr-FR" sz="1800" spc="193" dirty="0">
                <a:latin typeface="Montserrat Medium" pitchFamily="2" charset="0"/>
                <a:cs typeface="JAHNIB+Montserrat-Regular"/>
              </a:rPr>
              <a:t> </a:t>
            </a:r>
            <a:r>
              <a:rPr lang="fr-FR" sz="1800" dirty="0">
                <a:latin typeface="Montserrat Medium" pitchFamily="2" charset="0"/>
                <a:cs typeface="JAHNIB+Montserrat-Regular"/>
              </a:rPr>
              <a:t>par</a:t>
            </a:r>
            <a:r>
              <a:rPr lang="fr-FR" sz="1800" spc="193" dirty="0">
                <a:latin typeface="Montserrat Medium" pitchFamily="2" charset="0"/>
                <a:cs typeface="JAHNIB+Montserrat-Regular"/>
              </a:rPr>
              <a:t> </a:t>
            </a:r>
            <a:r>
              <a:rPr lang="fr-FR" sz="1800" dirty="0">
                <a:latin typeface="Montserrat Medium" pitchFamily="2" charset="0"/>
                <a:cs typeface="JAHNIB+Montserrat-Regular"/>
              </a:rPr>
              <a:t>ouvrir</a:t>
            </a:r>
            <a:r>
              <a:rPr lang="fr-FR" sz="1800" spc="193" dirty="0">
                <a:latin typeface="Montserrat Medium" pitchFamily="2" charset="0"/>
                <a:cs typeface="JAHNIB+Montserrat-Regular"/>
              </a:rPr>
              <a:t> </a:t>
            </a:r>
            <a:r>
              <a:rPr lang="fr-FR" sz="1800" dirty="0">
                <a:latin typeface="Montserrat Medium" pitchFamily="2" charset="0"/>
                <a:cs typeface="JAHNIB+Montserrat-Regular"/>
              </a:rPr>
              <a:t>Microsoft Store :</a:t>
            </a:r>
          </a:p>
        </p:txBody>
      </p:sp>
      <p:sp>
        <p:nvSpPr>
          <p:cNvPr id="4" name="object 3">
            <a:extLst>
              <a:ext uri="{FF2B5EF4-FFF2-40B4-BE49-F238E27FC236}">
                <a16:creationId xmlns:a16="http://schemas.microsoft.com/office/drawing/2014/main" id="{D75C8E4C-4A0A-E1F7-498C-B2BB61C2737F}"/>
              </a:ext>
            </a:extLst>
          </p:cNvPr>
          <p:cNvSpPr/>
          <p:nvPr/>
        </p:nvSpPr>
        <p:spPr>
          <a:xfrm>
            <a:off x="6367752" y="1109949"/>
            <a:ext cx="5257703" cy="4993396"/>
          </a:xfrm>
          <a:prstGeom prst="rect">
            <a:avLst/>
          </a:prstGeom>
          <a:blipFill>
            <a:blip r:embed="rId2" cstate="print"/>
            <a:stretch>
              <a:fillRect/>
            </a:stretch>
          </a:blipFill>
        </p:spPr>
        <p:txBody>
          <a:bodyPr wrap="square" lIns="0" tIns="0" rIns="0" bIns="0" rtlCol="0">
            <a:spAutoFit/>
          </a:bodyPr>
          <a:lstStyle/>
          <a:p>
            <a:endParaRPr dirty="0"/>
          </a:p>
        </p:txBody>
      </p:sp>
      <p:pic>
        <p:nvPicPr>
          <p:cNvPr id="5" name="Image 4">
            <a:extLst>
              <a:ext uri="{FF2B5EF4-FFF2-40B4-BE49-F238E27FC236}">
                <a16:creationId xmlns:a16="http://schemas.microsoft.com/office/drawing/2014/main" id="{45064673-C9EE-3C45-9305-18054E59BE7F}"/>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D0C1AB78-70A0-CEFD-179C-8AF2ADDA444D}"/>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587916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CC7D-669B-1F0D-04BF-DFEA1005459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7F2A045-8216-DB74-9F47-52316933D6E4}"/>
              </a:ext>
            </a:extLst>
          </p:cNvPr>
          <p:cNvSpPr>
            <a:spLocks noGrp="1"/>
          </p:cNvSpPr>
          <p:nvPr>
            <p:ph type="ctrTitle"/>
          </p:nvPr>
        </p:nvSpPr>
        <p:spPr>
          <a:xfrm>
            <a:off x="664683" y="387254"/>
            <a:ext cx="9426373"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interactions natives entre les visuels</a:t>
            </a:r>
          </a:p>
        </p:txBody>
      </p:sp>
      <p:sp>
        <p:nvSpPr>
          <p:cNvPr id="3" name="Sous-titre 2">
            <a:extLst>
              <a:ext uri="{FF2B5EF4-FFF2-40B4-BE49-F238E27FC236}">
                <a16:creationId xmlns:a16="http://schemas.microsoft.com/office/drawing/2014/main" id="{04C14DFE-F3F0-C11A-665E-0A782B368CD4}"/>
              </a:ext>
            </a:extLst>
          </p:cNvPr>
          <p:cNvSpPr>
            <a:spLocks noGrp="1"/>
          </p:cNvSpPr>
          <p:nvPr>
            <p:ph type="subTitle" idx="1"/>
          </p:nvPr>
        </p:nvSpPr>
        <p:spPr>
          <a:xfrm>
            <a:off x="936829" y="1339285"/>
            <a:ext cx="10536714" cy="1850229"/>
          </a:xfrm>
        </p:spPr>
        <p:txBody>
          <a:bodyPr>
            <a:noAutofit/>
          </a:bodyPr>
          <a:lstStyle/>
          <a:p>
            <a:pPr algn="just">
              <a:lnSpc>
                <a:spcPct val="150000"/>
              </a:lnSpc>
              <a:spcBef>
                <a:spcPts val="0"/>
              </a:spcBef>
            </a:pPr>
            <a:r>
              <a:rPr lang="fr-FR" sz="1800" dirty="0">
                <a:latin typeface="Montserrat Medium" pitchFamily="2" charset="0"/>
                <a:cs typeface="VSJEME+Montserrat-Regular"/>
              </a:rPr>
              <a:t>Dans</a:t>
            </a:r>
            <a:r>
              <a:rPr lang="fr-FR" sz="1800" spc="17" dirty="0">
                <a:latin typeface="Montserrat Medium" pitchFamily="2" charset="0"/>
                <a:cs typeface="VSJEME+Montserrat-Regular"/>
              </a:rPr>
              <a:t> </a:t>
            </a:r>
            <a:r>
              <a:rPr lang="fr-FR" sz="1800" dirty="0">
                <a:latin typeface="Montserrat Medium" pitchFamily="2" charset="0"/>
                <a:cs typeface="VSJEME+Montserrat-Regular"/>
              </a:rPr>
              <a:t>Power</a:t>
            </a:r>
            <a:r>
              <a:rPr lang="fr-FR" sz="1800" spc="17" dirty="0">
                <a:latin typeface="Montserrat Medium" pitchFamily="2" charset="0"/>
                <a:cs typeface="VSJEME+Montserrat-Regular"/>
              </a:rPr>
              <a:t> </a:t>
            </a:r>
            <a:r>
              <a:rPr lang="fr-FR" sz="1800" dirty="0">
                <a:latin typeface="Montserrat Medium" pitchFamily="2" charset="0"/>
                <a:cs typeface="VSJEME+Montserrat-Regular"/>
              </a:rPr>
              <a:t>BI</a:t>
            </a:r>
            <a:r>
              <a:rPr lang="fr-FR" sz="1800" spc="17" dirty="0">
                <a:latin typeface="Montserrat Medium" pitchFamily="2" charset="0"/>
                <a:cs typeface="VSJEME+Montserrat-Regular"/>
              </a:rPr>
              <a:t> </a:t>
            </a:r>
            <a:r>
              <a:rPr lang="fr-FR" sz="1800" dirty="0">
                <a:latin typeface="Montserrat Medium" pitchFamily="2" charset="0"/>
                <a:cs typeface="VSJEME+Montserrat-Regular"/>
              </a:rPr>
              <a:t>Desktop,</a:t>
            </a:r>
            <a:r>
              <a:rPr lang="fr-FR" sz="1800" spc="18" dirty="0">
                <a:latin typeface="Montserrat Medium" pitchFamily="2" charset="0"/>
                <a:cs typeface="VSJEME+Montserrat-Regular"/>
              </a:rPr>
              <a:t> </a:t>
            </a:r>
            <a:r>
              <a:rPr lang="fr-FR" sz="1800" b="1" dirty="0">
                <a:latin typeface="Montserrat Medium" pitchFamily="2" charset="0"/>
                <a:cs typeface="Montserrat"/>
              </a:rPr>
              <a:t>les</a:t>
            </a:r>
            <a:r>
              <a:rPr lang="fr-FR" sz="1800" b="1" spc="18" dirty="0">
                <a:latin typeface="Montserrat Medium" pitchFamily="2" charset="0"/>
                <a:cs typeface="Montserrat"/>
              </a:rPr>
              <a:t> </a:t>
            </a:r>
            <a:r>
              <a:rPr lang="fr-FR" sz="1800" b="1" dirty="0">
                <a:latin typeface="Montserrat Medium" pitchFamily="2" charset="0"/>
                <a:cs typeface="Montserrat"/>
              </a:rPr>
              <a:t>visuels</a:t>
            </a:r>
            <a:r>
              <a:rPr lang="fr-FR" sz="1800" b="1" spc="18" dirty="0">
                <a:latin typeface="Montserrat Medium" pitchFamily="2" charset="0"/>
                <a:cs typeface="Montserrat"/>
              </a:rPr>
              <a:t> </a:t>
            </a:r>
            <a:r>
              <a:rPr lang="fr-FR" sz="1800" b="1" dirty="0">
                <a:latin typeface="Montserrat Medium" pitchFamily="2" charset="0"/>
                <a:cs typeface="Montserrat"/>
              </a:rPr>
              <a:t>peuvent</a:t>
            </a:r>
            <a:r>
              <a:rPr lang="fr-FR" sz="1800" b="1" spc="18" dirty="0">
                <a:latin typeface="Montserrat Medium" pitchFamily="2" charset="0"/>
                <a:cs typeface="Montserrat"/>
              </a:rPr>
              <a:t> </a:t>
            </a:r>
            <a:r>
              <a:rPr lang="fr-FR" sz="1800" b="1" dirty="0">
                <a:latin typeface="Montserrat Medium" pitchFamily="2" charset="0"/>
                <a:cs typeface="Montserrat"/>
              </a:rPr>
              <a:t>interagir</a:t>
            </a:r>
            <a:r>
              <a:rPr lang="fr-FR" sz="1800" b="1" spc="18" dirty="0">
                <a:latin typeface="Montserrat Medium" pitchFamily="2" charset="0"/>
                <a:cs typeface="Montserrat"/>
              </a:rPr>
              <a:t> </a:t>
            </a:r>
            <a:r>
              <a:rPr lang="fr-FR" sz="1800" b="1" dirty="0">
                <a:latin typeface="Montserrat Medium" pitchFamily="2" charset="0"/>
                <a:cs typeface="Montserrat"/>
              </a:rPr>
              <a:t>entre</a:t>
            </a:r>
            <a:r>
              <a:rPr lang="fr-FR" sz="1800" b="1" spc="18" dirty="0">
                <a:latin typeface="Montserrat Medium" pitchFamily="2" charset="0"/>
                <a:cs typeface="Montserrat"/>
              </a:rPr>
              <a:t> </a:t>
            </a:r>
            <a:r>
              <a:rPr lang="fr-FR" sz="1800" b="1" dirty="0">
                <a:latin typeface="Montserrat Medium" pitchFamily="2" charset="0"/>
                <a:cs typeface="Montserrat"/>
              </a:rPr>
              <a:t>eux</a:t>
            </a:r>
            <a:r>
              <a:rPr lang="fr-FR" sz="1800" dirty="0">
                <a:latin typeface="Montserrat Medium" pitchFamily="2" charset="0"/>
                <a:cs typeface="VSJEME+Montserrat-Regular"/>
              </a:rPr>
              <a:t>,</a:t>
            </a:r>
            <a:r>
              <a:rPr lang="fr-FR" sz="1800" spc="17" dirty="0">
                <a:latin typeface="Montserrat Medium" pitchFamily="2" charset="0"/>
                <a:cs typeface="VSJEME+Montserrat-Regular"/>
              </a:rPr>
              <a:t> </a:t>
            </a:r>
            <a:r>
              <a:rPr lang="fr-FR" sz="1800" dirty="0">
                <a:latin typeface="Montserrat Medium" pitchFamily="2" charset="0"/>
                <a:cs typeface="VSJEME+Montserrat-Regular"/>
              </a:rPr>
              <a:t>cela</a:t>
            </a:r>
            <a:r>
              <a:rPr lang="fr-FR" sz="1800" spc="17" dirty="0">
                <a:latin typeface="Montserrat Medium" pitchFamily="2" charset="0"/>
                <a:cs typeface="VSJEME+Montserrat-Regular"/>
              </a:rPr>
              <a:t> </a:t>
            </a:r>
            <a:r>
              <a:rPr lang="fr-FR" sz="1800" dirty="0">
                <a:latin typeface="Montserrat Medium" pitchFamily="2" charset="0"/>
                <a:cs typeface="VSJEME+Montserrat-Regular"/>
              </a:rPr>
              <a:t>signifie </a:t>
            </a:r>
            <a:r>
              <a:rPr lang="fr-FR" sz="1800" b="1" dirty="0">
                <a:latin typeface="Montserrat Medium" pitchFamily="2" charset="0"/>
                <a:cs typeface="Montserrat"/>
              </a:rPr>
              <a:t>qu’un visuel peut en filtrer un autre</a:t>
            </a:r>
            <a:r>
              <a:rPr lang="fr-FR" sz="1800" dirty="0">
                <a:latin typeface="Montserrat Medium" pitchFamily="2" charset="0"/>
                <a:cs typeface="VSJEME+Montserrat-Regular"/>
              </a:rPr>
              <a:t>. Dans une deuxième page, j’ai créé deux nouveaux visuels.</a:t>
            </a:r>
          </a:p>
          <a:p>
            <a:pPr algn="just">
              <a:lnSpc>
                <a:spcPct val="150000"/>
              </a:lnSpc>
              <a:spcBef>
                <a:spcPts val="0"/>
              </a:spcBef>
            </a:pPr>
            <a:r>
              <a:rPr lang="fr-FR" sz="1800" dirty="0">
                <a:latin typeface="Montserrat Medium" pitchFamily="2" charset="0"/>
                <a:cs typeface="VSJEME+Montserrat-Regular"/>
              </a:rPr>
              <a:t>Le</a:t>
            </a:r>
            <a:r>
              <a:rPr lang="fr-FR" sz="1800" spc="-54" dirty="0">
                <a:latin typeface="Montserrat Medium" pitchFamily="2" charset="0"/>
                <a:cs typeface="VSJEME+Montserrat-Regular"/>
              </a:rPr>
              <a:t> </a:t>
            </a:r>
            <a:r>
              <a:rPr lang="fr-FR" sz="1800" dirty="0">
                <a:latin typeface="Montserrat Medium" pitchFamily="2" charset="0"/>
                <a:cs typeface="VSJEME+Montserrat-Regular"/>
              </a:rPr>
              <a:t>premier</a:t>
            </a:r>
            <a:r>
              <a:rPr lang="fr-FR" sz="1800" spc="-54" dirty="0">
                <a:latin typeface="Montserrat Medium" pitchFamily="2" charset="0"/>
                <a:cs typeface="VSJEME+Montserrat-Regular"/>
              </a:rPr>
              <a:t> </a:t>
            </a:r>
            <a:r>
              <a:rPr lang="fr-FR" sz="1800" dirty="0">
                <a:latin typeface="Montserrat Medium" pitchFamily="2" charset="0"/>
                <a:cs typeface="VSJEME+Montserrat-Regular"/>
              </a:rPr>
              <a:t>est</a:t>
            </a:r>
            <a:r>
              <a:rPr lang="fr-FR" sz="1800" spc="-54" dirty="0">
                <a:latin typeface="Montserrat Medium" pitchFamily="2" charset="0"/>
                <a:cs typeface="VSJEME+Montserrat-Regular"/>
              </a:rPr>
              <a:t> </a:t>
            </a:r>
            <a:r>
              <a:rPr lang="fr-FR" sz="1800" dirty="0">
                <a:latin typeface="Montserrat Medium" pitchFamily="2" charset="0"/>
                <a:cs typeface="VSJEME+Montserrat-Regular"/>
              </a:rPr>
              <a:t>un</a:t>
            </a:r>
            <a:r>
              <a:rPr lang="fr-FR" sz="1800" spc="-54" dirty="0">
                <a:latin typeface="Montserrat Medium" pitchFamily="2" charset="0"/>
                <a:cs typeface="VSJEME+Montserrat-Regular"/>
              </a:rPr>
              <a:t> </a:t>
            </a:r>
            <a:r>
              <a:rPr lang="fr-FR" sz="1800" dirty="0">
                <a:latin typeface="Montserrat Medium" pitchFamily="2" charset="0"/>
                <a:cs typeface="VSJEME+Montserrat-Regular"/>
              </a:rPr>
              <a:t>graphique</a:t>
            </a:r>
            <a:r>
              <a:rPr lang="fr-FR" sz="1800" spc="-54" dirty="0">
                <a:latin typeface="Montserrat Medium" pitchFamily="2" charset="0"/>
                <a:cs typeface="VSJEME+Montserrat-Regular"/>
              </a:rPr>
              <a:t> </a:t>
            </a:r>
            <a:r>
              <a:rPr lang="fr-FR" sz="1800" dirty="0">
                <a:latin typeface="Montserrat Medium" pitchFamily="2" charset="0"/>
                <a:cs typeface="VSJEME+Montserrat-Regular"/>
              </a:rPr>
              <a:t>en</a:t>
            </a:r>
            <a:r>
              <a:rPr lang="fr-FR" sz="1800" spc="-54" dirty="0">
                <a:latin typeface="Montserrat Medium" pitchFamily="2" charset="0"/>
                <a:cs typeface="VSJEME+Montserrat-Regular"/>
              </a:rPr>
              <a:t> </a:t>
            </a:r>
            <a:r>
              <a:rPr lang="fr-FR" sz="1800" dirty="0">
                <a:latin typeface="Montserrat Medium" pitchFamily="2" charset="0"/>
                <a:cs typeface="VSJEME+Montserrat-Regular"/>
              </a:rPr>
              <a:t>secteur</a:t>
            </a:r>
            <a:r>
              <a:rPr lang="fr-FR" sz="1800" spc="-54" dirty="0">
                <a:latin typeface="Montserrat Medium" pitchFamily="2" charset="0"/>
                <a:cs typeface="VSJEME+Montserrat-Regular"/>
              </a:rPr>
              <a:t> </a:t>
            </a:r>
            <a:r>
              <a:rPr lang="fr-FR" sz="1800" dirty="0">
                <a:latin typeface="Montserrat Medium" pitchFamily="2" charset="0"/>
                <a:cs typeface="VSJEME+Montserrat-Regular"/>
              </a:rPr>
              <a:t>qui</a:t>
            </a:r>
            <a:r>
              <a:rPr lang="fr-FR" sz="1800" spc="-54" dirty="0">
                <a:latin typeface="Montserrat Medium" pitchFamily="2" charset="0"/>
                <a:cs typeface="VSJEME+Montserrat-Regular"/>
              </a:rPr>
              <a:t> </a:t>
            </a:r>
            <a:r>
              <a:rPr lang="fr-FR" sz="1800" dirty="0">
                <a:latin typeface="Montserrat Medium" pitchFamily="2" charset="0"/>
                <a:cs typeface="VSJEME+Montserrat-Regular"/>
              </a:rPr>
              <a:t>montre</a:t>
            </a:r>
            <a:r>
              <a:rPr lang="fr-FR" sz="1800" spc="-54" dirty="0">
                <a:latin typeface="Montserrat Medium" pitchFamily="2" charset="0"/>
                <a:cs typeface="VSJEME+Montserrat-Regular"/>
              </a:rPr>
              <a:t> </a:t>
            </a:r>
            <a:r>
              <a:rPr lang="fr-FR" sz="1800" dirty="0">
                <a:latin typeface="Montserrat Medium" pitchFamily="2" charset="0"/>
                <a:cs typeface="VSJEME+Montserrat-Regular"/>
              </a:rPr>
              <a:t>la</a:t>
            </a:r>
            <a:r>
              <a:rPr lang="fr-FR" sz="1800" spc="-54" dirty="0">
                <a:latin typeface="Montserrat Medium" pitchFamily="2" charset="0"/>
                <a:cs typeface="VSJEME+Montserrat-Regular"/>
              </a:rPr>
              <a:t> </a:t>
            </a:r>
            <a:r>
              <a:rPr lang="fr-FR" sz="1800" dirty="0">
                <a:latin typeface="Montserrat Medium" pitchFamily="2" charset="0"/>
                <a:cs typeface="VSJEME+Montserrat-Regular"/>
              </a:rPr>
              <a:t>répartition</a:t>
            </a:r>
            <a:r>
              <a:rPr lang="fr-FR" sz="1800" spc="-54" dirty="0">
                <a:latin typeface="Montserrat Medium" pitchFamily="2" charset="0"/>
                <a:cs typeface="VSJEME+Montserrat-Regular"/>
              </a:rPr>
              <a:t> </a:t>
            </a:r>
            <a:r>
              <a:rPr lang="fr-FR" sz="1800" dirty="0">
                <a:latin typeface="Montserrat Medium" pitchFamily="2" charset="0"/>
                <a:cs typeface="VSJEME+Montserrat-Regular"/>
              </a:rPr>
              <a:t>des</a:t>
            </a:r>
            <a:r>
              <a:rPr lang="fr-FR" sz="1800" spc="-54" dirty="0">
                <a:latin typeface="Montserrat Medium" pitchFamily="2" charset="0"/>
                <a:cs typeface="VSJEME+Montserrat-Regular"/>
              </a:rPr>
              <a:t> </a:t>
            </a:r>
            <a:r>
              <a:rPr lang="fr-FR" sz="1800" dirty="0">
                <a:latin typeface="Montserrat Medium" pitchFamily="2" charset="0"/>
                <a:cs typeface="VSJEME+Montserrat-Regular"/>
              </a:rPr>
              <a:t>notes</a:t>
            </a:r>
            <a:r>
              <a:rPr lang="fr-FR" sz="1800" spc="-54" dirty="0">
                <a:latin typeface="Montserrat Medium" pitchFamily="2" charset="0"/>
                <a:cs typeface="VSJEME+Montserrat-Regular"/>
              </a:rPr>
              <a:t> </a:t>
            </a:r>
            <a:r>
              <a:rPr lang="fr-FR" sz="1800" dirty="0">
                <a:latin typeface="Montserrat Medium" pitchFamily="2" charset="0"/>
                <a:cs typeface="VSJEME+Montserrat-Regular"/>
              </a:rPr>
              <a:t>par classe.</a:t>
            </a:r>
          </a:p>
          <a:p>
            <a:pPr algn="just">
              <a:lnSpc>
                <a:spcPct val="150000"/>
              </a:lnSpc>
              <a:spcBef>
                <a:spcPts val="0"/>
              </a:spcBef>
            </a:pPr>
            <a:r>
              <a:rPr lang="fr-FR" sz="1800" dirty="0">
                <a:latin typeface="Montserrat Medium" pitchFamily="2" charset="0"/>
                <a:cs typeface="VSJEME+Montserrat-Regular"/>
              </a:rPr>
              <a:t>Le deuxième est la moyenne des notes par élève.</a:t>
            </a:r>
          </a:p>
        </p:txBody>
      </p:sp>
      <p:sp>
        <p:nvSpPr>
          <p:cNvPr id="4" name="object 2">
            <a:extLst>
              <a:ext uri="{FF2B5EF4-FFF2-40B4-BE49-F238E27FC236}">
                <a16:creationId xmlns:a16="http://schemas.microsoft.com/office/drawing/2014/main" id="{DE762070-9C83-39C2-07F8-D8F47EDE9EFC}"/>
              </a:ext>
            </a:extLst>
          </p:cNvPr>
          <p:cNvSpPr/>
          <p:nvPr/>
        </p:nvSpPr>
        <p:spPr>
          <a:xfrm>
            <a:off x="1056575" y="3165522"/>
            <a:ext cx="6141766" cy="3294338"/>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D60AD347-4FC6-61C9-3C9B-5DF6E0565F4A}"/>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1738405B-3F8D-2C28-B57B-FB6FB42B3F1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2726980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68C9D-919B-E4F0-FDD3-61EAFB9A68A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48D5B95-AB2C-9055-72A6-0F625C2CE074}"/>
              </a:ext>
            </a:extLst>
          </p:cNvPr>
          <p:cNvSpPr>
            <a:spLocks noGrp="1"/>
          </p:cNvSpPr>
          <p:nvPr>
            <p:ph type="ctrTitle"/>
          </p:nvPr>
        </p:nvSpPr>
        <p:spPr>
          <a:xfrm>
            <a:off x="664683" y="387254"/>
            <a:ext cx="9426373"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interactions natives entre les visuels</a:t>
            </a:r>
          </a:p>
        </p:txBody>
      </p:sp>
      <p:sp>
        <p:nvSpPr>
          <p:cNvPr id="3" name="Sous-titre 2">
            <a:extLst>
              <a:ext uri="{FF2B5EF4-FFF2-40B4-BE49-F238E27FC236}">
                <a16:creationId xmlns:a16="http://schemas.microsoft.com/office/drawing/2014/main" id="{0E36030B-1BF5-7F13-A404-9E6C3D570B01}"/>
              </a:ext>
            </a:extLst>
          </p:cNvPr>
          <p:cNvSpPr>
            <a:spLocks noGrp="1"/>
          </p:cNvSpPr>
          <p:nvPr>
            <p:ph type="subTitle" idx="1"/>
          </p:nvPr>
        </p:nvSpPr>
        <p:spPr>
          <a:xfrm>
            <a:off x="936829" y="1339286"/>
            <a:ext cx="10536714" cy="914058"/>
          </a:xfrm>
        </p:spPr>
        <p:txBody>
          <a:bodyPr>
            <a:noAutofit/>
          </a:bodyPr>
          <a:lstStyle/>
          <a:p>
            <a:pPr algn="just">
              <a:lnSpc>
                <a:spcPct val="150000"/>
              </a:lnSpc>
              <a:spcBef>
                <a:spcPts val="0"/>
              </a:spcBef>
            </a:pPr>
            <a:r>
              <a:rPr lang="fr-FR" sz="1800" dirty="0">
                <a:latin typeface="Montserrat Medium" pitchFamily="2" charset="0"/>
                <a:cs typeface="VSJEME+Montserrat-Regular"/>
              </a:rPr>
              <a:t>Si</a:t>
            </a:r>
            <a:r>
              <a:rPr lang="fr-FR" sz="1800" spc="36" dirty="0">
                <a:latin typeface="Montserrat Medium" pitchFamily="2" charset="0"/>
                <a:cs typeface="VSJEME+Montserrat-Regular"/>
              </a:rPr>
              <a:t> </a:t>
            </a:r>
            <a:r>
              <a:rPr lang="fr-FR" sz="1800" dirty="0">
                <a:latin typeface="Montserrat Medium" pitchFamily="2" charset="0"/>
                <a:cs typeface="VSJEME+Montserrat-Regular"/>
              </a:rPr>
              <a:t>je</a:t>
            </a:r>
            <a:r>
              <a:rPr lang="fr-FR" sz="1800" spc="36" dirty="0">
                <a:latin typeface="Montserrat Medium" pitchFamily="2" charset="0"/>
                <a:cs typeface="VSJEME+Montserrat-Regular"/>
              </a:rPr>
              <a:t> </a:t>
            </a:r>
            <a:r>
              <a:rPr lang="fr-FR" sz="1800" dirty="0">
                <a:latin typeface="Montserrat Medium" pitchFamily="2" charset="0"/>
                <a:cs typeface="VSJEME+Montserrat-Regular"/>
              </a:rPr>
              <a:t>clique</a:t>
            </a:r>
            <a:r>
              <a:rPr lang="fr-FR" sz="1800" spc="36" dirty="0">
                <a:latin typeface="Montserrat Medium" pitchFamily="2" charset="0"/>
                <a:cs typeface="VSJEME+Montserrat-Regular"/>
              </a:rPr>
              <a:t> </a:t>
            </a:r>
            <a:r>
              <a:rPr lang="fr-FR" sz="1800" dirty="0">
                <a:latin typeface="Montserrat Medium" pitchFamily="2" charset="0"/>
                <a:cs typeface="VSJEME+Montserrat-Regular"/>
              </a:rPr>
              <a:t>sur</a:t>
            </a:r>
            <a:r>
              <a:rPr lang="fr-FR" sz="1800" spc="36" dirty="0">
                <a:latin typeface="Montserrat Medium" pitchFamily="2" charset="0"/>
                <a:cs typeface="VSJEME+Montserrat-Regular"/>
              </a:rPr>
              <a:t> </a:t>
            </a:r>
            <a:r>
              <a:rPr lang="fr-FR" sz="1800" dirty="0">
                <a:latin typeface="Montserrat Medium" pitchFamily="2" charset="0"/>
                <a:cs typeface="VSJEME+Montserrat-Regular"/>
              </a:rPr>
              <a:t>une</a:t>
            </a:r>
            <a:r>
              <a:rPr lang="fr-FR" sz="1800" spc="36" dirty="0">
                <a:latin typeface="Montserrat Medium" pitchFamily="2" charset="0"/>
                <a:cs typeface="VSJEME+Montserrat-Regular"/>
              </a:rPr>
              <a:t> </a:t>
            </a:r>
            <a:r>
              <a:rPr lang="fr-FR" sz="1800" dirty="0">
                <a:latin typeface="Montserrat Medium" pitchFamily="2" charset="0"/>
                <a:cs typeface="VSJEME+Montserrat-Regular"/>
              </a:rPr>
              <a:t>des</a:t>
            </a:r>
            <a:r>
              <a:rPr lang="fr-FR" sz="1800" spc="36" dirty="0">
                <a:latin typeface="Montserrat Medium" pitchFamily="2" charset="0"/>
                <a:cs typeface="VSJEME+Montserrat-Regular"/>
              </a:rPr>
              <a:t> </a:t>
            </a:r>
            <a:r>
              <a:rPr lang="fr-FR" sz="1800" dirty="0">
                <a:latin typeface="Montserrat Medium" pitchFamily="2" charset="0"/>
                <a:cs typeface="VSJEME+Montserrat-Regular"/>
              </a:rPr>
              <a:t>deux</a:t>
            </a:r>
            <a:r>
              <a:rPr lang="fr-FR" sz="1800" spc="36" dirty="0">
                <a:latin typeface="Montserrat Medium" pitchFamily="2" charset="0"/>
                <a:cs typeface="VSJEME+Montserrat-Regular"/>
              </a:rPr>
              <a:t> </a:t>
            </a:r>
            <a:r>
              <a:rPr lang="fr-FR" sz="1800" dirty="0">
                <a:latin typeface="Montserrat Medium" pitchFamily="2" charset="0"/>
                <a:cs typeface="VSJEME+Montserrat-Regular"/>
              </a:rPr>
              <a:t>parts</a:t>
            </a:r>
            <a:r>
              <a:rPr lang="fr-FR" sz="1800" spc="36" dirty="0">
                <a:latin typeface="Montserrat Medium" pitchFamily="2" charset="0"/>
                <a:cs typeface="VSJEME+Montserrat-Regular"/>
              </a:rPr>
              <a:t> </a:t>
            </a:r>
            <a:r>
              <a:rPr lang="fr-FR" sz="1800" dirty="0">
                <a:latin typeface="Montserrat Medium" pitchFamily="2" charset="0"/>
                <a:cs typeface="VSJEME+Montserrat-Regular"/>
              </a:rPr>
              <a:t>du</a:t>
            </a:r>
            <a:r>
              <a:rPr lang="fr-FR" sz="1800" spc="36" dirty="0">
                <a:latin typeface="Montserrat Medium" pitchFamily="2" charset="0"/>
                <a:cs typeface="VSJEME+Montserrat-Regular"/>
              </a:rPr>
              <a:t> </a:t>
            </a:r>
            <a:r>
              <a:rPr lang="fr-FR" sz="1800" dirty="0">
                <a:latin typeface="Montserrat Medium" pitchFamily="2" charset="0"/>
                <a:cs typeface="VSJEME+Montserrat-Regular"/>
              </a:rPr>
              <a:t>graphique,</a:t>
            </a:r>
            <a:r>
              <a:rPr lang="fr-FR" sz="1800" spc="36" dirty="0">
                <a:latin typeface="Montserrat Medium" pitchFamily="2" charset="0"/>
                <a:cs typeface="VSJEME+Montserrat-Regular"/>
              </a:rPr>
              <a:t> </a:t>
            </a:r>
            <a:r>
              <a:rPr lang="fr-FR" sz="1800" dirty="0">
                <a:latin typeface="Montserrat Medium" pitchFamily="2" charset="0"/>
                <a:cs typeface="VSJEME+Montserrat-Regular"/>
              </a:rPr>
              <a:t>alors</a:t>
            </a:r>
            <a:r>
              <a:rPr lang="fr-FR" sz="1800" spc="36" dirty="0">
                <a:latin typeface="Montserrat Medium" pitchFamily="2" charset="0"/>
                <a:cs typeface="VSJEME+Montserrat-Regular"/>
              </a:rPr>
              <a:t> </a:t>
            </a:r>
            <a:r>
              <a:rPr lang="fr-FR" sz="1800" dirty="0">
                <a:latin typeface="Montserrat Medium" pitchFamily="2" charset="0"/>
                <a:cs typeface="VSJEME+Montserrat-Regular"/>
              </a:rPr>
              <a:t>cela</a:t>
            </a:r>
            <a:r>
              <a:rPr lang="fr-FR" sz="1800" spc="36" dirty="0">
                <a:latin typeface="Montserrat Medium" pitchFamily="2" charset="0"/>
                <a:cs typeface="VSJEME+Montserrat-Regular"/>
              </a:rPr>
              <a:t> </a:t>
            </a:r>
            <a:r>
              <a:rPr lang="fr-FR" sz="1800" dirty="0">
                <a:latin typeface="Montserrat Medium" pitchFamily="2" charset="0"/>
                <a:cs typeface="VSJEME+Montserrat-Regular"/>
              </a:rPr>
              <a:t>aura</a:t>
            </a:r>
            <a:r>
              <a:rPr lang="fr-FR" sz="1800" spc="36" dirty="0">
                <a:latin typeface="Montserrat Medium" pitchFamily="2" charset="0"/>
                <a:cs typeface="VSJEME+Montserrat-Regular"/>
              </a:rPr>
              <a:t> </a:t>
            </a:r>
            <a:r>
              <a:rPr lang="fr-FR" sz="1800" dirty="0">
                <a:latin typeface="Montserrat Medium" pitchFamily="2" charset="0"/>
                <a:cs typeface="VSJEME+Montserrat-Regular"/>
              </a:rPr>
              <a:t>pour</a:t>
            </a:r>
            <a:r>
              <a:rPr lang="fr-FR" sz="1800" spc="36" dirty="0">
                <a:latin typeface="Montserrat Medium" pitchFamily="2" charset="0"/>
                <a:cs typeface="VSJEME+Montserrat-Regular"/>
              </a:rPr>
              <a:t> </a:t>
            </a:r>
            <a:r>
              <a:rPr lang="fr-FR" sz="1800" dirty="0">
                <a:latin typeface="Montserrat Medium" pitchFamily="2" charset="0"/>
                <a:cs typeface="VSJEME+Montserrat-Regular"/>
              </a:rPr>
              <a:t>effet</a:t>
            </a:r>
            <a:r>
              <a:rPr lang="fr-FR" sz="1800" spc="36" dirty="0">
                <a:latin typeface="Montserrat Medium" pitchFamily="2" charset="0"/>
                <a:cs typeface="VSJEME+Montserrat-Regular"/>
              </a:rPr>
              <a:t> </a:t>
            </a:r>
            <a:r>
              <a:rPr lang="fr-FR" sz="1800" dirty="0">
                <a:latin typeface="Montserrat Medium" pitchFamily="2" charset="0"/>
                <a:cs typeface="VSJEME+Montserrat-Regular"/>
              </a:rPr>
              <a:t>de </a:t>
            </a:r>
            <a:r>
              <a:rPr lang="fr-FR" sz="1800" b="1" dirty="0">
                <a:latin typeface="Montserrat Medium" pitchFamily="2" charset="0"/>
                <a:cs typeface="Montserrat"/>
              </a:rPr>
              <a:t>filtrer le diagramme</a:t>
            </a:r>
            <a:r>
              <a:rPr lang="fr-FR" sz="1800" dirty="0">
                <a:latin typeface="Montserrat Medium" pitchFamily="2" charset="0"/>
                <a:cs typeface="VSJEME+Montserrat-Regular"/>
              </a:rPr>
              <a:t>. J’obtiens alors la moyenne des élèves de la classe A.</a:t>
            </a:r>
          </a:p>
        </p:txBody>
      </p:sp>
      <p:sp>
        <p:nvSpPr>
          <p:cNvPr id="5" name="object 1">
            <a:extLst>
              <a:ext uri="{FF2B5EF4-FFF2-40B4-BE49-F238E27FC236}">
                <a16:creationId xmlns:a16="http://schemas.microsoft.com/office/drawing/2014/main" id="{44E8999B-5503-2D87-E7E5-816A7A77B488}"/>
              </a:ext>
            </a:extLst>
          </p:cNvPr>
          <p:cNvSpPr/>
          <p:nvPr/>
        </p:nvSpPr>
        <p:spPr>
          <a:xfrm>
            <a:off x="936830" y="2188028"/>
            <a:ext cx="6977084" cy="3948395"/>
          </a:xfrm>
          <a:prstGeom prst="rect">
            <a:avLst/>
          </a:prstGeom>
          <a:blipFill>
            <a:blip r:embed="rId2" cstate="print"/>
            <a:stretch>
              <a:fillRect/>
            </a:stretch>
          </a:blipFill>
        </p:spPr>
        <p:txBody>
          <a:bodyPr wrap="square" lIns="0" tIns="0" rIns="0" bIns="0" rtlCol="0">
            <a:spAutoFit/>
          </a:bodyPr>
          <a:lstStyle/>
          <a:p>
            <a:endParaRPr/>
          </a:p>
        </p:txBody>
      </p:sp>
      <p:pic>
        <p:nvPicPr>
          <p:cNvPr id="7" name="Image 6">
            <a:extLst>
              <a:ext uri="{FF2B5EF4-FFF2-40B4-BE49-F238E27FC236}">
                <a16:creationId xmlns:a16="http://schemas.microsoft.com/office/drawing/2014/main" id="{7FC1D816-EF95-9B6B-2287-6F2B7923111E}"/>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D1755545-52C0-3CF0-7ACF-022891A0BA3C}"/>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8949140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6970D-4C00-AF0D-38A1-D96134162A8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84CDB8F-58F0-2A63-88AB-1111A32C4293}"/>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segment</a:t>
            </a:r>
            <a:endParaRPr lang="fr-FR" sz="3200" b="1" dirty="0">
              <a:solidFill>
                <a:srgbClr val="0F2035"/>
              </a:solidFill>
              <a:latin typeface="Montserrat"/>
              <a:cs typeface="Montserrat"/>
            </a:endParaRPr>
          </a:p>
        </p:txBody>
      </p:sp>
      <p:sp>
        <p:nvSpPr>
          <p:cNvPr id="3" name="Sous-titre 2">
            <a:extLst>
              <a:ext uri="{FF2B5EF4-FFF2-40B4-BE49-F238E27FC236}">
                <a16:creationId xmlns:a16="http://schemas.microsoft.com/office/drawing/2014/main" id="{730273FD-E6FF-BA9A-4169-8A740E237EAC}"/>
              </a:ext>
            </a:extLst>
          </p:cNvPr>
          <p:cNvSpPr>
            <a:spLocks noGrp="1"/>
          </p:cNvSpPr>
          <p:nvPr>
            <p:ph type="subTitle" idx="1"/>
          </p:nvPr>
        </p:nvSpPr>
        <p:spPr>
          <a:xfrm>
            <a:off x="936829" y="1339286"/>
            <a:ext cx="10536714" cy="914058"/>
          </a:xfrm>
        </p:spPr>
        <p:txBody>
          <a:bodyPr>
            <a:noAutofit/>
          </a:bodyPr>
          <a:lstStyle/>
          <a:p>
            <a:pPr algn="just">
              <a:lnSpc>
                <a:spcPct val="150000"/>
              </a:lnSpc>
              <a:spcBef>
                <a:spcPts val="0"/>
              </a:spcBef>
            </a:pPr>
            <a:r>
              <a:rPr lang="fr-FR" sz="1800" dirty="0">
                <a:latin typeface="Montserrat Medium" pitchFamily="2" charset="0"/>
                <a:cs typeface="VSJEME+Montserrat-Regular"/>
              </a:rPr>
              <a:t>Les</a:t>
            </a:r>
            <a:r>
              <a:rPr lang="fr-FR" sz="1800" spc="325" dirty="0">
                <a:latin typeface="Montserrat Medium" pitchFamily="2" charset="0"/>
                <a:cs typeface="VSJEME+Montserrat-Regular"/>
              </a:rPr>
              <a:t> </a:t>
            </a:r>
            <a:r>
              <a:rPr lang="fr-FR" sz="1800" dirty="0">
                <a:latin typeface="Montserrat Medium" pitchFamily="2" charset="0"/>
                <a:cs typeface="VSJEME+Montserrat-Regular"/>
              </a:rPr>
              <a:t>segments</a:t>
            </a:r>
            <a:r>
              <a:rPr lang="fr-FR" sz="1800" spc="325" dirty="0">
                <a:latin typeface="Montserrat Medium" pitchFamily="2" charset="0"/>
                <a:cs typeface="VSJEME+Montserrat-Regular"/>
              </a:rPr>
              <a:t> </a:t>
            </a:r>
            <a:r>
              <a:rPr lang="fr-FR" sz="1800" dirty="0">
                <a:latin typeface="Montserrat Medium" pitchFamily="2" charset="0"/>
                <a:cs typeface="VSJEME+Montserrat-Regular"/>
              </a:rPr>
              <a:t>permettent</a:t>
            </a:r>
            <a:r>
              <a:rPr lang="fr-FR" sz="1800" spc="325" dirty="0">
                <a:latin typeface="Montserrat Medium" pitchFamily="2" charset="0"/>
                <a:cs typeface="VSJEME+Montserrat-Regular"/>
              </a:rPr>
              <a:t> </a:t>
            </a:r>
            <a:r>
              <a:rPr lang="fr-FR" sz="1800" dirty="0">
                <a:latin typeface="Montserrat Medium" pitchFamily="2" charset="0"/>
                <a:cs typeface="VSJEME+Montserrat-Regular"/>
              </a:rPr>
              <a:t>de</a:t>
            </a:r>
            <a:r>
              <a:rPr lang="fr-FR" sz="1800" spc="325" dirty="0">
                <a:latin typeface="Montserrat Medium" pitchFamily="2" charset="0"/>
                <a:cs typeface="VSJEME+Montserrat-Regular"/>
              </a:rPr>
              <a:t> </a:t>
            </a:r>
            <a:r>
              <a:rPr lang="fr-FR" sz="1800" b="1" dirty="0">
                <a:latin typeface="Montserrat Medium" pitchFamily="2" charset="0"/>
                <a:cs typeface="Montserrat"/>
              </a:rPr>
              <a:t>filtrer</a:t>
            </a:r>
            <a:r>
              <a:rPr lang="fr-FR" sz="1800" b="1" spc="337" dirty="0">
                <a:latin typeface="Montserrat Medium" pitchFamily="2" charset="0"/>
                <a:cs typeface="Montserrat"/>
              </a:rPr>
              <a:t> </a:t>
            </a:r>
            <a:r>
              <a:rPr lang="fr-FR" sz="1800" b="1" dirty="0">
                <a:latin typeface="Montserrat Medium" pitchFamily="2" charset="0"/>
                <a:cs typeface="Montserrat"/>
              </a:rPr>
              <a:t>vos</a:t>
            </a:r>
            <a:r>
              <a:rPr lang="fr-FR" sz="1800" b="1" spc="337" dirty="0">
                <a:latin typeface="Montserrat Medium" pitchFamily="2" charset="0"/>
                <a:cs typeface="Montserrat"/>
              </a:rPr>
              <a:t> </a:t>
            </a:r>
            <a:r>
              <a:rPr lang="fr-FR" sz="1800" b="1" dirty="0">
                <a:latin typeface="Montserrat Medium" pitchFamily="2" charset="0"/>
                <a:cs typeface="Montserrat"/>
              </a:rPr>
              <a:t>données</a:t>
            </a:r>
            <a:r>
              <a:rPr lang="fr-FR" sz="1800" dirty="0">
                <a:latin typeface="Montserrat Medium" pitchFamily="2" charset="0"/>
                <a:cs typeface="VSJEME+Montserrat-Regular"/>
              </a:rPr>
              <a:t>.</a:t>
            </a:r>
            <a:r>
              <a:rPr lang="fr-FR" sz="1800" spc="325" dirty="0">
                <a:latin typeface="Montserrat Medium" pitchFamily="2" charset="0"/>
                <a:cs typeface="VSJEME+Montserrat-Regular"/>
              </a:rPr>
              <a:t> </a:t>
            </a:r>
            <a:r>
              <a:rPr lang="fr-FR" sz="1800" dirty="0">
                <a:latin typeface="Montserrat Medium" pitchFamily="2" charset="0"/>
                <a:cs typeface="VSJEME+Montserrat-Regular"/>
              </a:rPr>
              <a:t>Il</a:t>
            </a:r>
            <a:r>
              <a:rPr lang="fr-FR" sz="1800" spc="325" dirty="0">
                <a:latin typeface="Montserrat Medium" pitchFamily="2" charset="0"/>
                <a:cs typeface="VSJEME+Montserrat-Regular"/>
              </a:rPr>
              <a:t> </a:t>
            </a:r>
            <a:r>
              <a:rPr lang="fr-FR" sz="1800" dirty="0">
                <a:latin typeface="Montserrat Medium" pitchFamily="2" charset="0"/>
                <a:cs typeface="VSJEME+Montserrat-Regular"/>
              </a:rPr>
              <a:t>s’insère</a:t>
            </a:r>
            <a:r>
              <a:rPr lang="fr-FR" sz="1800" spc="325" dirty="0">
                <a:latin typeface="Montserrat Medium" pitchFamily="2" charset="0"/>
                <a:cs typeface="VSJEME+Montserrat-Regular"/>
              </a:rPr>
              <a:t> </a:t>
            </a:r>
            <a:r>
              <a:rPr lang="fr-FR" sz="1800" dirty="0">
                <a:latin typeface="Montserrat Medium" pitchFamily="2" charset="0"/>
                <a:cs typeface="VSJEME+Montserrat-Regular"/>
              </a:rPr>
              <a:t>de</a:t>
            </a:r>
            <a:r>
              <a:rPr lang="fr-FR" sz="1800" spc="325" dirty="0">
                <a:latin typeface="Montserrat Medium" pitchFamily="2" charset="0"/>
                <a:cs typeface="VSJEME+Montserrat-Regular"/>
              </a:rPr>
              <a:t> </a:t>
            </a:r>
            <a:r>
              <a:rPr lang="fr-FR" sz="1800" dirty="0">
                <a:latin typeface="Montserrat Medium" pitchFamily="2" charset="0"/>
                <a:cs typeface="VSJEME+Montserrat-Regular"/>
              </a:rPr>
              <a:t>la</a:t>
            </a:r>
            <a:r>
              <a:rPr lang="fr-FR" sz="1800" spc="325" dirty="0">
                <a:latin typeface="Montserrat Medium" pitchFamily="2" charset="0"/>
                <a:cs typeface="VSJEME+Montserrat-Regular"/>
              </a:rPr>
              <a:t> </a:t>
            </a:r>
            <a:r>
              <a:rPr lang="fr-FR" sz="1800" dirty="0">
                <a:latin typeface="Montserrat Medium" pitchFamily="2" charset="0"/>
                <a:cs typeface="VSJEME+Montserrat-Regular"/>
              </a:rPr>
              <a:t>même manière qu’un visuel. Vous devez cliquer juste ici :</a:t>
            </a:r>
          </a:p>
        </p:txBody>
      </p:sp>
      <p:sp>
        <p:nvSpPr>
          <p:cNvPr id="4" name="object 2">
            <a:extLst>
              <a:ext uri="{FF2B5EF4-FFF2-40B4-BE49-F238E27FC236}">
                <a16:creationId xmlns:a16="http://schemas.microsoft.com/office/drawing/2014/main" id="{440E7AD4-65F4-88DE-BE19-D80D71D70179}"/>
              </a:ext>
            </a:extLst>
          </p:cNvPr>
          <p:cNvSpPr/>
          <p:nvPr/>
        </p:nvSpPr>
        <p:spPr>
          <a:xfrm>
            <a:off x="3639911" y="2164278"/>
            <a:ext cx="2260146" cy="4084121"/>
          </a:xfrm>
          <a:prstGeom prst="rect">
            <a:avLst/>
          </a:prstGeom>
          <a:blipFill>
            <a:blip r:embed="rId2" cstate="print"/>
            <a:stretch>
              <a:fillRect/>
            </a:stretch>
          </a:blipFill>
        </p:spPr>
        <p:txBody>
          <a:bodyPr wrap="square" lIns="0" tIns="0" rIns="0" bIns="0" rtlCol="0">
            <a:spAutoFit/>
          </a:bodyPr>
          <a:lstStyle/>
          <a:p>
            <a:endParaRPr/>
          </a:p>
        </p:txBody>
      </p:sp>
      <p:pic>
        <p:nvPicPr>
          <p:cNvPr id="7" name="Image 6">
            <a:extLst>
              <a:ext uri="{FF2B5EF4-FFF2-40B4-BE49-F238E27FC236}">
                <a16:creationId xmlns:a16="http://schemas.microsoft.com/office/drawing/2014/main" id="{10F73D10-E53D-D328-1E02-A9D8B674E851}"/>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38984102-C5BC-7384-465A-2B7C7F9412BF}"/>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6593884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10BA1-C6B2-A313-E7AA-1B46CD7E84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B558DC5-34BC-7217-9ACB-1F1C1ACDC4FE}"/>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segment</a:t>
            </a:r>
            <a:endParaRPr lang="fr-FR" sz="3200" b="1" dirty="0">
              <a:solidFill>
                <a:srgbClr val="0F2035"/>
              </a:solidFill>
              <a:latin typeface="Montserrat"/>
              <a:cs typeface="Montserrat"/>
            </a:endParaRPr>
          </a:p>
        </p:txBody>
      </p:sp>
      <p:sp>
        <p:nvSpPr>
          <p:cNvPr id="3" name="Sous-titre 2">
            <a:extLst>
              <a:ext uri="{FF2B5EF4-FFF2-40B4-BE49-F238E27FC236}">
                <a16:creationId xmlns:a16="http://schemas.microsoft.com/office/drawing/2014/main" id="{D867ADA1-0FAD-C7A8-D449-2E4DCFC1D2D2}"/>
              </a:ext>
            </a:extLst>
          </p:cNvPr>
          <p:cNvSpPr>
            <a:spLocks noGrp="1"/>
          </p:cNvSpPr>
          <p:nvPr>
            <p:ph type="subTitle" idx="1"/>
          </p:nvPr>
        </p:nvSpPr>
        <p:spPr>
          <a:xfrm>
            <a:off x="936829" y="1339286"/>
            <a:ext cx="10536714" cy="914058"/>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VSJEME+Montserrat-Regular"/>
              </a:rPr>
              <a:t>Ensuite,</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cochez</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la</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colonne</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qui</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doit</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servir</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de</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filtre.</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Dans</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mon</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cas,</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je</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vais</a:t>
            </a:r>
            <a:r>
              <a:rPr lang="fr-FR" sz="1800" spc="-19"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cocher la colonne « Matière ». Voici le résultat :</a:t>
            </a:r>
          </a:p>
        </p:txBody>
      </p:sp>
      <p:sp>
        <p:nvSpPr>
          <p:cNvPr id="5" name="object 1">
            <a:extLst>
              <a:ext uri="{FF2B5EF4-FFF2-40B4-BE49-F238E27FC236}">
                <a16:creationId xmlns:a16="http://schemas.microsoft.com/office/drawing/2014/main" id="{5120E3C5-D77F-91E5-888E-7084C714E5CC}"/>
              </a:ext>
            </a:extLst>
          </p:cNvPr>
          <p:cNvSpPr/>
          <p:nvPr/>
        </p:nvSpPr>
        <p:spPr>
          <a:xfrm>
            <a:off x="1055550" y="2420471"/>
            <a:ext cx="7095122" cy="3835174"/>
          </a:xfrm>
          <a:prstGeom prst="rect">
            <a:avLst/>
          </a:prstGeom>
          <a:blipFill>
            <a:blip r:embed="rId2" cstate="print"/>
            <a:stretch>
              <a:fillRect/>
            </a:stretch>
          </a:blipFill>
        </p:spPr>
        <p:txBody>
          <a:bodyPr wrap="square" lIns="0" tIns="0" rIns="0" bIns="0" rtlCol="0">
            <a:spAutoFit/>
          </a:bodyPr>
          <a:lstStyle/>
          <a:p>
            <a:endParaRPr dirty="0"/>
          </a:p>
        </p:txBody>
      </p:sp>
      <p:pic>
        <p:nvPicPr>
          <p:cNvPr id="7" name="Image 6">
            <a:extLst>
              <a:ext uri="{FF2B5EF4-FFF2-40B4-BE49-F238E27FC236}">
                <a16:creationId xmlns:a16="http://schemas.microsoft.com/office/drawing/2014/main" id="{E8180985-8A5E-303B-FF3E-23A734A023DA}"/>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EDC3A7C7-ECB1-140F-6E56-BBC48132A333}"/>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1985656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ECBCE-59D7-B86C-923C-F5DAA7FB8D1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B2F2C62-4165-4D91-99E0-2131993CD300}"/>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segment</a:t>
            </a:r>
          </a:p>
        </p:txBody>
      </p:sp>
      <p:sp>
        <p:nvSpPr>
          <p:cNvPr id="3" name="Sous-titre 2">
            <a:extLst>
              <a:ext uri="{FF2B5EF4-FFF2-40B4-BE49-F238E27FC236}">
                <a16:creationId xmlns:a16="http://schemas.microsoft.com/office/drawing/2014/main" id="{0992FB9E-148A-1209-02D4-FF470C43EF6B}"/>
              </a:ext>
            </a:extLst>
          </p:cNvPr>
          <p:cNvSpPr>
            <a:spLocks noGrp="1"/>
          </p:cNvSpPr>
          <p:nvPr>
            <p:ph type="subTitle" idx="1"/>
          </p:nvPr>
        </p:nvSpPr>
        <p:spPr>
          <a:xfrm>
            <a:off x="936829" y="1339285"/>
            <a:ext cx="10460514" cy="2462087"/>
          </a:xfrm>
        </p:spPr>
        <p:txBody>
          <a:bodyPr>
            <a:noAutofit/>
          </a:bodyPr>
          <a:lstStyle/>
          <a:p>
            <a:pPr algn="just">
              <a:lnSpc>
                <a:spcPct val="150000"/>
              </a:lnSpc>
              <a:spcBef>
                <a:spcPts val="0"/>
              </a:spcBef>
            </a:pPr>
            <a:r>
              <a:rPr lang="fr-FR" sz="1800" dirty="0">
                <a:latin typeface="Montserrat Medium" pitchFamily="2" charset="0"/>
                <a:cs typeface="VSJEME+Montserrat-Regular"/>
              </a:rPr>
              <a:t>Vous</a:t>
            </a:r>
            <a:r>
              <a:rPr lang="fr-FR" sz="1800" spc="73" dirty="0">
                <a:latin typeface="Montserrat Medium" pitchFamily="2" charset="0"/>
                <a:cs typeface="VSJEME+Montserrat-Regular"/>
              </a:rPr>
              <a:t> </a:t>
            </a:r>
            <a:r>
              <a:rPr lang="fr-FR" sz="1800" dirty="0">
                <a:latin typeface="Montserrat Medium" pitchFamily="2" charset="0"/>
                <a:cs typeface="VSJEME+Montserrat-Regular"/>
              </a:rPr>
              <a:t>pouvez</a:t>
            </a:r>
            <a:r>
              <a:rPr lang="fr-FR" sz="1800" spc="73" dirty="0">
                <a:latin typeface="Montserrat Medium" pitchFamily="2" charset="0"/>
                <a:cs typeface="VSJEME+Montserrat-Regular"/>
              </a:rPr>
              <a:t> </a:t>
            </a:r>
            <a:r>
              <a:rPr lang="fr-FR" sz="1800" dirty="0">
                <a:latin typeface="Montserrat Medium" pitchFamily="2" charset="0"/>
                <a:cs typeface="VSJEME+Montserrat-Regular"/>
              </a:rPr>
              <a:t>désormais</a:t>
            </a:r>
            <a:r>
              <a:rPr lang="fr-FR" sz="1800" spc="73" dirty="0">
                <a:latin typeface="Montserrat Medium" pitchFamily="2" charset="0"/>
                <a:cs typeface="VSJEME+Montserrat-Regular"/>
              </a:rPr>
              <a:t> </a:t>
            </a:r>
            <a:r>
              <a:rPr lang="fr-FR" sz="1800" dirty="0">
                <a:latin typeface="Montserrat Medium" pitchFamily="2" charset="0"/>
                <a:cs typeface="VSJEME+Montserrat-Regular"/>
              </a:rPr>
              <a:t>cliquer</a:t>
            </a:r>
            <a:r>
              <a:rPr lang="fr-FR" sz="1800" spc="73" dirty="0">
                <a:latin typeface="Montserrat Medium" pitchFamily="2" charset="0"/>
                <a:cs typeface="VSJEME+Montserrat-Regular"/>
              </a:rPr>
              <a:t> </a:t>
            </a:r>
            <a:r>
              <a:rPr lang="fr-FR" sz="1800" dirty="0">
                <a:latin typeface="Montserrat Medium" pitchFamily="2" charset="0"/>
                <a:cs typeface="VSJEME+Montserrat-Regular"/>
              </a:rPr>
              <a:t>une</a:t>
            </a:r>
            <a:r>
              <a:rPr lang="fr-FR" sz="1800" spc="73" dirty="0">
                <a:latin typeface="Montserrat Medium" pitchFamily="2" charset="0"/>
                <a:cs typeface="VSJEME+Montserrat-Regular"/>
              </a:rPr>
              <a:t> </a:t>
            </a:r>
            <a:r>
              <a:rPr lang="fr-FR" sz="1800" dirty="0">
                <a:latin typeface="Montserrat Medium" pitchFamily="2" charset="0"/>
                <a:cs typeface="VSJEME+Montserrat-Regular"/>
              </a:rPr>
              <a:t>ou</a:t>
            </a:r>
            <a:r>
              <a:rPr lang="fr-FR" sz="1800" spc="73" dirty="0">
                <a:latin typeface="Montserrat Medium" pitchFamily="2" charset="0"/>
                <a:cs typeface="VSJEME+Montserrat-Regular"/>
              </a:rPr>
              <a:t> </a:t>
            </a:r>
            <a:r>
              <a:rPr lang="fr-FR" sz="1800" dirty="0">
                <a:latin typeface="Montserrat Medium" pitchFamily="2" charset="0"/>
                <a:cs typeface="VSJEME+Montserrat-Regular"/>
              </a:rPr>
              <a:t>plusieurs</a:t>
            </a:r>
            <a:r>
              <a:rPr lang="fr-FR" sz="1800" spc="73" dirty="0">
                <a:latin typeface="Montserrat Medium" pitchFamily="2" charset="0"/>
                <a:cs typeface="VSJEME+Montserrat-Regular"/>
              </a:rPr>
              <a:t> </a:t>
            </a:r>
            <a:r>
              <a:rPr lang="fr-FR" sz="1800" dirty="0">
                <a:latin typeface="Montserrat Medium" pitchFamily="2" charset="0"/>
                <a:cs typeface="VSJEME+Montserrat-Regular"/>
              </a:rPr>
              <a:t>matières</a:t>
            </a:r>
            <a:r>
              <a:rPr lang="fr-FR" sz="1800" spc="73" dirty="0">
                <a:latin typeface="Montserrat Medium" pitchFamily="2" charset="0"/>
                <a:cs typeface="VSJEME+Montserrat-Regular"/>
              </a:rPr>
              <a:t> </a:t>
            </a:r>
            <a:r>
              <a:rPr lang="fr-FR" sz="1800" dirty="0">
                <a:latin typeface="Montserrat Medium" pitchFamily="2" charset="0"/>
                <a:cs typeface="VSJEME+Montserrat-Regular"/>
              </a:rPr>
              <a:t>afin</a:t>
            </a:r>
            <a:r>
              <a:rPr lang="fr-FR" sz="1800" spc="73" dirty="0">
                <a:latin typeface="Montserrat Medium" pitchFamily="2" charset="0"/>
                <a:cs typeface="VSJEME+Montserrat-Regular"/>
              </a:rPr>
              <a:t> </a:t>
            </a:r>
            <a:r>
              <a:rPr lang="fr-FR" sz="1800" dirty="0">
                <a:latin typeface="Montserrat Medium" pitchFamily="2" charset="0"/>
                <a:cs typeface="VSJEME+Montserrat-Regular"/>
              </a:rPr>
              <a:t>de</a:t>
            </a:r>
            <a:r>
              <a:rPr lang="fr-FR" sz="1800" spc="78" dirty="0">
                <a:latin typeface="Montserrat Medium" pitchFamily="2" charset="0"/>
                <a:cs typeface="VSJEME+Montserrat-Regular"/>
              </a:rPr>
              <a:t> </a:t>
            </a:r>
            <a:r>
              <a:rPr lang="fr-FR" sz="1800" b="1" dirty="0">
                <a:latin typeface="Montserrat Medium" pitchFamily="2" charset="0"/>
                <a:cs typeface="Montserrat"/>
              </a:rPr>
              <a:t>filtrer</a:t>
            </a:r>
            <a:r>
              <a:rPr lang="fr-FR" sz="1800" b="1" spc="79" dirty="0">
                <a:latin typeface="Montserrat Medium" pitchFamily="2" charset="0"/>
                <a:cs typeface="Montserrat"/>
              </a:rPr>
              <a:t> </a:t>
            </a:r>
            <a:r>
              <a:rPr lang="fr-FR" sz="1800" b="1" dirty="0">
                <a:latin typeface="Montserrat Medium" pitchFamily="2" charset="0"/>
                <a:cs typeface="Montserrat"/>
              </a:rPr>
              <a:t>tous les</a:t>
            </a:r>
            <a:r>
              <a:rPr lang="fr-FR" sz="1800" b="1" spc="604" dirty="0">
                <a:latin typeface="Montserrat Medium" pitchFamily="2" charset="0"/>
                <a:cs typeface="Montserrat"/>
              </a:rPr>
              <a:t> </a:t>
            </a:r>
            <a:r>
              <a:rPr lang="fr-FR" sz="1800" b="1" dirty="0">
                <a:latin typeface="Montserrat Medium" pitchFamily="2" charset="0"/>
                <a:cs typeface="Montserrat"/>
              </a:rPr>
              <a:t>visuels</a:t>
            </a:r>
            <a:r>
              <a:rPr lang="fr-FR" sz="1800" dirty="0">
                <a:latin typeface="Montserrat Medium" pitchFamily="2" charset="0"/>
                <a:cs typeface="VSJEME+Montserrat-Regular"/>
              </a:rPr>
              <a:t>.</a:t>
            </a:r>
            <a:r>
              <a:rPr lang="fr-FR" sz="1800" spc="590" dirty="0">
                <a:latin typeface="Montserrat Medium" pitchFamily="2" charset="0"/>
                <a:cs typeface="VSJEME+Montserrat-Regular"/>
              </a:rPr>
              <a:t> </a:t>
            </a:r>
            <a:r>
              <a:rPr lang="fr-FR" sz="1800" dirty="0">
                <a:latin typeface="Montserrat Medium" pitchFamily="2" charset="0"/>
                <a:cs typeface="VSJEME+Montserrat-Regular"/>
              </a:rPr>
              <a:t>Attention,</a:t>
            </a:r>
            <a:r>
              <a:rPr lang="fr-FR" sz="1800" spc="590" dirty="0">
                <a:latin typeface="Montserrat Medium" pitchFamily="2" charset="0"/>
                <a:cs typeface="VSJEME+Montserrat-Regular"/>
              </a:rPr>
              <a:t> </a:t>
            </a:r>
            <a:r>
              <a:rPr lang="fr-FR" sz="1800" dirty="0">
                <a:latin typeface="Montserrat Medium" pitchFamily="2" charset="0"/>
                <a:cs typeface="VSJEME+Montserrat-Regular"/>
              </a:rPr>
              <a:t>il</a:t>
            </a:r>
            <a:r>
              <a:rPr lang="fr-FR" sz="1800" spc="590" dirty="0">
                <a:latin typeface="Montserrat Medium" pitchFamily="2" charset="0"/>
                <a:cs typeface="VSJEME+Montserrat-Regular"/>
              </a:rPr>
              <a:t> </a:t>
            </a:r>
            <a:r>
              <a:rPr lang="fr-FR" sz="1800" dirty="0">
                <a:latin typeface="Montserrat Medium" pitchFamily="2" charset="0"/>
                <a:cs typeface="VSJEME+Montserrat-Regular"/>
              </a:rPr>
              <a:t>est</a:t>
            </a:r>
            <a:r>
              <a:rPr lang="fr-FR" sz="1800" spc="590" dirty="0">
                <a:latin typeface="Montserrat Medium" pitchFamily="2" charset="0"/>
                <a:cs typeface="VSJEME+Montserrat-Regular"/>
              </a:rPr>
              <a:t> </a:t>
            </a:r>
            <a:r>
              <a:rPr lang="fr-FR" sz="1800" dirty="0">
                <a:latin typeface="Montserrat Medium" pitchFamily="2" charset="0"/>
                <a:cs typeface="VSJEME+Montserrat-Regular"/>
              </a:rPr>
              <a:t>important</a:t>
            </a:r>
            <a:r>
              <a:rPr lang="fr-FR" sz="1800" spc="590" dirty="0">
                <a:latin typeface="Montserrat Medium" pitchFamily="2" charset="0"/>
                <a:cs typeface="VSJEME+Montserrat-Regular"/>
              </a:rPr>
              <a:t> </a:t>
            </a:r>
            <a:r>
              <a:rPr lang="fr-FR" sz="1800" dirty="0">
                <a:latin typeface="Montserrat Medium" pitchFamily="2" charset="0"/>
                <a:cs typeface="VSJEME+Montserrat-Regular"/>
              </a:rPr>
              <a:t>que</a:t>
            </a:r>
            <a:r>
              <a:rPr lang="fr-FR" sz="1800" spc="590" dirty="0">
                <a:latin typeface="Montserrat Medium" pitchFamily="2" charset="0"/>
                <a:cs typeface="VSJEME+Montserrat-Regular"/>
              </a:rPr>
              <a:t> </a:t>
            </a:r>
            <a:r>
              <a:rPr lang="fr-FR" sz="1800" dirty="0">
                <a:latin typeface="Montserrat Medium" pitchFamily="2" charset="0"/>
                <a:cs typeface="VSJEME+Montserrat-Regular"/>
              </a:rPr>
              <a:t>le</a:t>
            </a:r>
            <a:r>
              <a:rPr lang="fr-FR" sz="1800" spc="590" dirty="0">
                <a:latin typeface="Montserrat Medium" pitchFamily="2" charset="0"/>
                <a:cs typeface="VSJEME+Montserrat-Regular"/>
              </a:rPr>
              <a:t> </a:t>
            </a:r>
            <a:r>
              <a:rPr lang="fr-FR" sz="1800" dirty="0">
                <a:latin typeface="Montserrat Medium" pitchFamily="2" charset="0"/>
                <a:cs typeface="VSJEME+Montserrat-Regular"/>
              </a:rPr>
              <a:t>filtre</a:t>
            </a:r>
            <a:r>
              <a:rPr lang="fr-FR" sz="1800" spc="590" dirty="0">
                <a:latin typeface="Montserrat Medium" pitchFamily="2" charset="0"/>
                <a:cs typeface="VSJEME+Montserrat-Regular"/>
              </a:rPr>
              <a:t> </a:t>
            </a:r>
            <a:r>
              <a:rPr lang="fr-FR" sz="1800" dirty="0">
                <a:latin typeface="Montserrat Medium" pitchFamily="2" charset="0"/>
                <a:cs typeface="VSJEME+Montserrat-Regular"/>
              </a:rPr>
              <a:t>et</a:t>
            </a:r>
            <a:r>
              <a:rPr lang="fr-FR" sz="1800" spc="590" dirty="0">
                <a:latin typeface="Montserrat Medium" pitchFamily="2" charset="0"/>
                <a:cs typeface="VSJEME+Montserrat-Regular"/>
              </a:rPr>
              <a:t> </a:t>
            </a:r>
            <a:r>
              <a:rPr lang="fr-FR" sz="1800" dirty="0">
                <a:latin typeface="Montserrat Medium" pitchFamily="2" charset="0"/>
                <a:cs typeface="VSJEME+Montserrat-Regular"/>
              </a:rPr>
              <a:t>les</a:t>
            </a:r>
            <a:r>
              <a:rPr lang="fr-FR" sz="1800" spc="590" dirty="0">
                <a:latin typeface="Montserrat Medium" pitchFamily="2" charset="0"/>
                <a:cs typeface="VSJEME+Montserrat-Regular"/>
              </a:rPr>
              <a:t> </a:t>
            </a:r>
            <a:r>
              <a:rPr lang="fr-FR" sz="1800" dirty="0">
                <a:latin typeface="Montserrat Medium" pitchFamily="2" charset="0"/>
                <a:cs typeface="VSJEME+Montserrat-Regular"/>
              </a:rPr>
              <a:t>graphiques </a:t>
            </a:r>
            <a:r>
              <a:rPr lang="fr-FR" sz="1800" b="1" dirty="0">
                <a:latin typeface="Montserrat Medium" pitchFamily="2" charset="0"/>
                <a:cs typeface="Montserrat"/>
              </a:rPr>
              <a:t>proviennent de la même requête</a:t>
            </a:r>
            <a:r>
              <a:rPr lang="fr-FR" sz="1800" b="1" spc="-26" dirty="0">
                <a:latin typeface="Montserrat Medium" pitchFamily="2" charset="0"/>
                <a:cs typeface="Montserrat"/>
              </a:rPr>
              <a:t> </a:t>
            </a:r>
            <a:r>
              <a:rPr lang="fr-FR" sz="1800" dirty="0">
                <a:latin typeface="Montserrat Medium" pitchFamily="2" charset="0"/>
                <a:cs typeface="VSJEME+Montserrat-Regular"/>
              </a:rPr>
              <a:t>pour ça fonctionne correctement.</a:t>
            </a:r>
          </a:p>
          <a:p>
            <a:pPr algn="just">
              <a:lnSpc>
                <a:spcPct val="150000"/>
              </a:lnSpc>
              <a:spcBef>
                <a:spcPts val="0"/>
              </a:spcBef>
            </a:pPr>
            <a:r>
              <a:rPr lang="fr-FR" sz="1800" dirty="0">
                <a:latin typeface="Montserrat Medium" pitchFamily="2" charset="0"/>
                <a:cs typeface="VSJEME+Montserrat-Regular"/>
              </a:rPr>
              <a:t>En</a:t>
            </a:r>
            <a:r>
              <a:rPr lang="fr-FR" sz="1800" spc="-10" dirty="0">
                <a:latin typeface="Montserrat Medium" pitchFamily="2" charset="0"/>
                <a:cs typeface="VSJEME+Montserrat-Regular"/>
              </a:rPr>
              <a:t> </a:t>
            </a:r>
            <a:r>
              <a:rPr lang="fr-FR" sz="1800" dirty="0">
                <a:latin typeface="Montserrat Medium" pitchFamily="2" charset="0"/>
                <a:cs typeface="VSJEME+Montserrat-Regular"/>
              </a:rPr>
              <a:t>cochant</a:t>
            </a:r>
            <a:r>
              <a:rPr lang="fr-FR" sz="1800" spc="-10" dirty="0">
                <a:latin typeface="Montserrat Medium" pitchFamily="2" charset="0"/>
                <a:cs typeface="VSJEME+Montserrat-Regular"/>
              </a:rPr>
              <a:t> </a:t>
            </a:r>
            <a:r>
              <a:rPr lang="fr-FR" sz="1800" dirty="0">
                <a:latin typeface="Montserrat Medium" pitchFamily="2" charset="0"/>
                <a:cs typeface="VSJEME+Montserrat-Regular"/>
              </a:rPr>
              <a:t>« Français »,</a:t>
            </a:r>
            <a:r>
              <a:rPr lang="fr-FR" sz="1800" spc="-10" dirty="0">
                <a:latin typeface="Montserrat Medium" pitchFamily="2" charset="0"/>
                <a:cs typeface="VSJEME+Montserrat-Regular"/>
              </a:rPr>
              <a:t> </a:t>
            </a:r>
            <a:r>
              <a:rPr lang="fr-FR" sz="1800" dirty="0">
                <a:latin typeface="Montserrat Medium" pitchFamily="2" charset="0"/>
                <a:cs typeface="VSJEME+Montserrat-Regular"/>
              </a:rPr>
              <a:t>mes</a:t>
            </a:r>
            <a:r>
              <a:rPr lang="fr-FR" sz="1800" spc="-10" dirty="0">
                <a:latin typeface="Montserrat Medium" pitchFamily="2" charset="0"/>
                <a:cs typeface="VSJEME+Montserrat-Regular"/>
              </a:rPr>
              <a:t> </a:t>
            </a:r>
            <a:r>
              <a:rPr lang="fr-FR" sz="1800" dirty="0">
                <a:latin typeface="Montserrat Medium" pitchFamily="2" charset="0"/>
                <a:cs typeface="VSJEME+Montserrat-Regular"/>
              </a:rPr>
              <a:t>deux</a:t>
            </a:r>
            <a:r>
              <a:rPr lang="fr-FR" sz="1800" spc="-10" dirty="0">
                <a:latin typeface="Montserrat Medium" pitchFamily="2" charset="0"/>
                <a:cs typeface="VSJEME+Montserrat-Regular"/>
              </a:rPr>
              <a:t> </a:t>
            </a:r>
            <a:r>
              <a:rPr lang="fr-FR" sz="1800" dirty="0">
                <a:latin typeface="Montserrat Medium" pitchFamily="2" charset="0"/>
                <a:cs typeface="VSJEME+Montserrat-Regular"/>
              </a:rPr>
              <a:t>cartes</a:t>
            </a:r>
            <a:r>
              <a:rPr lang="fr-FR" sz="1800" spc="-10" dirty="0">
                <a:latin typeface="Montserrat Medium" pitchFamily="2" charset="0"/>
                <a:cs typeface="VSJEME+Montserrat-Regular"/>
              </a:rPr>
              <a:t> </a:t>
            </a:r>
            <a:r>
              <a:rPr lang="fr-FR" sz="1800" dirty="0">
                <a:latin typeface="Montserrat Medium" pitchFamily="2" charset="0"/>
                <a:cs typeface="VSJEME+Montserrat-Regular"/>
              </a:rPr>
              <a:t>se</a:t>
            </a:r>
            <a:r>
              <a:rPr lang="fr-FR" sz="1800" spc="-10" dirty="0">
                <a:latin typeface="Montserrat Medium" pitchFamily="2" charset="0"/>
                <a:cs typeface="VSJEME+Montserrat-Regular"/>
              </a:rPr>
              <a:t> </a:t>
            </a:r>
            <a:r>
              <a:rPr lang="fr-FR" sz="1800" dirty="0">
                <a:latin typeface="Montserrat Medium" pitchFamily="2" charset="0"/>
                <a:cs typeface="VSJEME+Montserrat-Regular"/>
              </a:rPr>
              <a:t>sont</a:t>
            </a:r>
            <a:r>
              <a:rPr lang="fr-FR" sz="1800" spc="-10" dirty="0">
                <a:latin typeface="Montserrat Medium" pitchFamily="2" charset="0"/>
                <a:cs typeface="VSJEME+Montserrat-Regular"/>
              </a:rPr>
              <a:t> </a:t>
            </a:r>
            <a:r>
              <a:rPr lang="fr-FR" sz="1800" dirty="0">
                <a:latin typeface="Montserrat Medium" pitchFamily="2" charset="0"/>
                <a:cs typeface="VSJEME+Montserrat-Regular"/>
              </a:rPr>
              <a:t>mises</a:t>
            </a:r>
            <a:r>
              <a:rPr lang="fr-FR" sz="1800" spc="-10" dirty="0">
                <a:latin typeface="Montserrat Medium" pitchFamily="2" charset="0"/>
                <a:cs typeface="VSJEME+Montserrat-Regular"/>
              </a:rPr>
              <a:t> </a:t>
            </a:r>
            <a:r>
              <a:rPr lang="fr-FR" sz="1800" dirty="0">
                <a:latin typeface="Montserrat Medium" pitchFamily="2" charset="0"/>
                <a:cs typeface="VSJEME+Montserrat-Regular"/>
              </a:rPr>
              <a:t>à</a:t>
            </a:r>
            <a:r>
              <a:rPr lang="fr-FR" sz="1800" spc="-10" dirty="0">
                <a:latin typeface="Montserrat Medium" pitchFamily="2" charset="0"/>
                <a:cs typeface="VSJEME+Montserrat-Regular"/>
              </a:rPr>
              <a:t> </a:t>
            </a:r>
            <a:r>
              <a:rPr lang="fr-FR" sz="1800" dirty="0">
                <a:latin typeface="Montserrat Medium" pitchFamily="2" charset="0"/>
                <a:cs typeface="VSJEME+Montserrat-Regular"/>
              </a:rPr>
              <a:t>jour.</a:t>
            </a:r>
            <a:r>
              <a:rPr lang="fr-FR" sz="1800" spc="-10" dirty="0">
                <a:latin typeface="Montserrat Medium" pitchFamily="2" charset="0"/>
                <a:cs typeface="VSJEME+Montserrat-Regular"/>
              </a:rPr>
              <a:t> </a:t>
            </a:r>
            <a:r>
              <a:rPr lang="fr-FR" sz="1800" dirty="0">
                <a:latin typeface="Montserrat Medium" pitchFamily="2" charset="0"/>
                <a:cs typeface="VSJEME+Montserrat-Regular"/>
              </a:rPr>
              <a:t>Une</a:t>
            </a:r>
            <a:r>
              <a:rPr lang="fr-FR" sz="1800" spc="-10" dirty="0">
                <a:latin typeface="Montserrat Medium" pitchFamily="2" charset="0"/>
                <a:cs typeface="VSJEME+Montserrat-Regular"/>
              </a:rPr>
              <a:t> </a:t>
            </a:r>
            <a:r>
              <a:rPr lang="fr-FR" sz="1800" dirty="0">
                <a:latin typeface="Montserrat Medium" pitchFamily="2" charset="0"/>
                <a:cs typeface="VSJEME+Montserrat-Regular"/>
              </a:rPr>
              <a:t>fois</a:t>
            </a:r>
            <a:r>
              <a:rPr lang="fr-FR" sz="1800" spc="-10" dirty="0">
                <a:latin typeface="Montserrat Medium" pitchFamily="2" charset="0"/>
                <a:cs typeface="VSJEME+Montserrat-Regular"/>
              </a:rPr>
              <a:t> </a:t>
            </a:r>
            <a:r>
              <a:rPr lang="fr-FR" sz="1800" dirty="0">
                <a:latin typeface="Montserrat Medium" pitchFamily="2" charset="0"/>
                <a:cs typeface="VSJEME+Montserrat-Regular"/>
              </a:rPr>
              <a:t>de</a:t>
            </a:r>
            <a:r>
              <a:rPr lang="fr-FR" sz="1800" spc="-10" dirty="0">
                <a:latin typeface="Montserrat Medium" pitchFamily="2" charset="0"/>
                <a:cs typeface="VSJEME+Montserrat-Regular"/>
              </a:rPr>
              <a:t> </a:t>
            </a:r>
            <a:r>
              <a:rPr lang="fr-FR" sz="1800" dirty="0">
                <a:latin typeface="Montserrat Medium" pitchFamily="2" charset="0"/>
                <a:cs typeface="VSJEME+Montserrat-Regular"/>
              </a:rPr>
              <a:t>plus, nous</a:t>
            </a:r>
            <a:r>
              <a:rPr lang="fr-FR" sz="1800" spc="96" dirty="0">
                <a:latin typeface="Montserrat Medium" pitchFamily="2" charset="0"/>
                <a:cs typeface="VSJEME+Montserrat-Regular"/>
              </a:rPr>
              <a:t> </a:t>
            </a:r>
            <a:r>
              <a:rPr lang="fr-FR" sz="1800" dirty="0">
                <a:latin typeface="Montserrat Medium" pitchFamily="2" charset="0"/>
                <a:cs typeface="VSJEME+Montserrat-Regular"/>
              </a:rPr>
              <a:t>voyons</a:t>
            </a:r>
            <a:r>
              <a:rPr lang="fr-FR" sz="1800" spc="96" dirty="0">
                <a:latin typeface="Montserrat Medium" pitchFamily="2" charset="0"/>
                <a:cs typeface="VSJEME+Montserrat-Regular"/>
              </a:rPr>
              <a:t> </a:t>
            </a:r>
            <a:r>
              <a:rPr lang="fr-FR" sz="1800" dirty="0">
                <a:latin typeface="Montserrat Medium" pitchFamily="2" charset="0"/>
                <a:cs typeface="VSJEME+Montserrat-Regular"/>
              </a:rPr>
              <a:t>que</a:t>
            </a:r>
            <a:r>
              <a:rPr lang="fr-FR" sz="1800" spc="96" dirty="0">
                <a:latin typeface="Montserrat Medium" pitchFamily="2" charset="0"/>
                <a:cs typeface="VSJEME+Montserrat-Regular"/>
              </a:rPr>
              <a:t> </a:t>
            </a:r>
            <a:r>
              <a:rPr lang="fr-FR" sz="1800" dirty="0">
                <a:latin typeface="Montserrat Medium" pitchFamily="2" charset="0"/>
                <a:cs typeface="VSJEME+Montserrat-Regular"/>
              </a:rPr>
              <a:t>peu</a:t>
            </a:r>
            <a:r>
              <a:rPr lang="fr-FR" sz="1800" spc="96" dirty="0">
                <a:latin typeface="Montserrat Medium" pitchFamily="2" charset="0"/>
                <a:cs typeface="VSJEME+Montserrat-Regular"/>
              </a:rPr>
              <a:t> </a:t>
            </a:r>
            <a:r>
              <a:rPr lang="fr-FR" sz="1800" dirty="0">
                <a:latin typeface="Montserrat Medium" pitchFamily="2" charset="0"/>
                <a:cs typeface="VSJEME+Montserrat-Regular"/>
              </a:rPr>
              <a:t>importe</a:t>
            </a:r>
            <a:r>
              <a:rPr lang="fr-FR" sz="1800" spc="96" dirty="0">
                <a:latin typeface="Montserrat Medium" pitchFamily="2" charset="0"/>
                <a:cs typeface="VSJEME+Montserrat-Regular"/>
              </a:rPr>
              <a:t> </a:t>
            </a:r>
            <a:r>
              <a:rPr lang="fr-FR" sz="1800" dirty="0">
                <a:latin typeface="Montserrat Medium" pitchFamily="2" charset="0"/>
                <a:cs typeface="VSJEME+Montserrat-Regular"/>
              </a:rPr>
              <a:t>la</a:t>
            </a:r>
            <a:r>
              <a:rPr lang="fr-FR" sz="1800" spc="96" dirty="0">
                <a:latin typeface="Montserrat Medium" pitchFamily="2" charset="0"/>
                <a:cs typeface="VSJEME+Montserrat-Regular"/>
              </a:rPr>
              <a:t> </a:t>
            </a:r>
            <a:r>
              <a:rPr lang="fr-FR" sz="1800" dirty="0">
                <a:latin typeface="Montserrat Medium" pitchFamily="2" charset="0"/>
                <a:cs typeface="VSJEME+Montserrat-Regular"/>
              </a:rPr>
              <a:t>méthode</a:t>
            </a:r>
            <a:r>
              <a:rPr lang="fr-FR" sz="1800" spc="96" dirty="0">
                <a:latin typeface="Montserrat Medium" pitchFamily="2" charset="0"/>
                <a:cs typeface="VSJEME+Montserrat-Regular"/>
              </a:rPr>
              <a:t> </a:t>
            </a:r>
            <a:r>
              <a:rPr lang="fr-FR" sz="1800" dirty="0">
                <a:latin typeface="Montserrat Medium" pitchFamily="2" charset="0"/>
                <a:cs typeface="VSJEME+Montserrat-Regular"/>
              </a:rPr>
              <a:t>de</a:t>
            </a:r>
            <a:r>
              <a:rPr lang="fr-FR" sz="1800" spc="96" dirty="0">
                <a:latin typeface="Montserrat Medium" pitchFamily="2" charset="0"/>
                <a:cs typeface="VSJEME+Montserrat-Regular"/>
              </a:rPr>
              <a:t> </a:t>
            </a:r>
            <a:r>
              <a:rPr lang="fr-FR" sz="1800" dirty="0">
                <a:latin typeface="Montserrat Medium" pitchFamily="2" charset="0"/>
                <a:cs typeface="VSJEME+Montserrat-Regular"/>
              </a:rPr>
              <a:t>calcul</a:t>
            </a:r>
            <a:r>
              <a:rPr lang="fr-FR" sz="1800" spc="96" dirty="0">
                <a:latin typeface="Montserrat Medium" pitchFamily="2" charset="0"/>
                <a:cs typeface="VSJEME+Montserrat-Regular"/>
              </a:rPr>
              <a:t> </a:t>
            </a:r>
            <a:r>
              <a:rPr lang="fr-FR" sz="1800" dirty="0">
                <a:latin typeface="Montserrat Medium" pitchFamily="2" charset="0"/>
                <a:cs typeface="VSJEME+Montserrat-Regular"/>
              </a:rPr>
              <a:t>(calcul</a:t>
            </a:r>
            <a:r>
              <a:rPr lang="fr-FR" sz="1800" spc="96" dirty="0">
                <a:latin typeface="Montserrat Medium" pitchFamily="2" charset="0"/>
                <a:cs typeface="VSJEME+Montserrat-Regular"/>
              </a:rPr>
              <a:t> </a:t>
            </a:r>
            <a:r>
              <a:rPr lang="fr-FR" sz="1800" dirty="0">
                <a:latin typeface="Montserrat Medium" pitchFamily="2" charset="0"/>
                <a:cs typeface="VSJEME+Montserrat-Regular"/>
              </a:rPr>
              <a:t>natif</a:t>
            </a:r>
            <a:r>
              <a:rPr lang="fr-FR" sz="1800" spc="96" dirty="0">
                <a:latin typeface="Montserrat Medium" pitchFamily="2" charset="0"/>
                <a:cs typeface="VSJEME+Montserrat-Regular"/>
              </a:rPr>
              <a:t> </a:t>
            </a:r>
            <a:r>
              <a:rPr lang="fr-FR" sz="1800" dirty="0">
                <a:latin typeface="Montserrat Medium" pitchFamily="2" charset="0"/>
                <a:cs typeface="VSJEME+Montserrat-Regular"/>
              </a:rPr>
              <a:t>ou</a:t>
            </a:r>
            <a:r>
              <a:rPr lang="fr-FR" sz="1800" spc="96" dirty="0">
                <a:latin typeface="Montserrat Medium" pitchFamily="2" charset="0"/>
                <a:cs typeface="VSJEME+Montserrat-Regular"/>
              </a:rPr>
              <a:t> </a:t>
            </a:r>
            <a:r>
              <a:rPr lang="fr-FR" sz="1800" dirty="0">
                <a:latin typeface="Montserrat Medium" pitchFamily="2" charset="0"/>
                <a:cs typeface="VSJEME+Montserrat-Regular"/>
              </a:rPr>
              <a:t>mesure), les deux résultats sont </a:t>
            </a:r>
            <a:r>
              <a:rPr lang="fr-FR" sz="1800" b="1" dirty="0">
                <a:latin typeface="Montserrat Medium" pitchFamily="2" charset="0"/>
                <a:cs typeface="Montserrat"/>
              </a:rPr>
              <a:t>identiques</a:t>
            </a:r>
            <a:r>
              <a:rPr lang="fr-FR" sz="1800" dirty="0">
                <a:latin typeface="Montserrat Medium" pitchFamily="2" charset="0"/>
                <a:cs typeface="VSJEME+Montserrat-Regular"/>
              </a:rPr>
              <a:t>.</a:t>
            </a:r>
          </a:p>
        </p:txBody>
      </p:sp>
      <p:sp>
        <p:nvSpPr>
          <p:cNvPr id="7" name="object 1">
            <a:extLst>
              <a:ext uri="{FF2B5EF4-FFF2-40B4-BE49-F238E27FC236}">
                <a16:creationId xmlns:a16="http://schemas.microsoft.com/office/drawing/2014/main" id="{C636F448-28A2-A218-A0A9-3853950313EE}"/>
              </a:ext>
            </a:extLst>
          </p:cNvPr>
          <p:cNvSpPr/>
          <p:nvPr/>
        </p:nvSpPr>
        <p:spPr>
          <a:xfrm>
            <a:off x="1439725" y="3801372"/>
            <a:ext cx="5004617" cy="2908368"/>
          </a:xfrm>
          <a:prstGeom prst="rect">
            <a:avLst/>
          </a:prstGeom>
          <a:blipFill>
            <a:blip r:embed="rId2" cstate="print"/>
            <a:stretch>
              <a:fillRect/>
            </a:stretch>
          </a:blipFill>
        </p:spPr>
        <p:txBody>
          <a:bodyPr wrap="square" lIns="0" tIns="0" rIns="0" bIns="0" rtlCol="0">
            <a:spAutoFit/>
          </a:bodyPr>
          <a:lstStyle/>
          <a:p>
            <a:endParaRPr/>
          </a:p>
        </p:txBody>
      </p:sp>
      <p:pic>
        <p:nvPicPr>
          <p:cNvPr id="8" name="Image 7">
            <a:extLst>
              <a:ext uri="{FF2B5EF4-FFF2-40B4-BE49-F238E27FC236}">
                <a16:creationId xmlns:a16="http://schemas.microsoft.com/office/drawing/2014/main" id="{46456199-F017-FDB3-6559-8A51653467F7}"/>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9" name="Image 8">
            <a:extLst>
              <a:ext uri="{FF2B5EF4-FFF2-40B4-BE49-F238E27FC236}">
                <a16:creationId xmlns:a16="http://schemas.microsoft.com/office/drawing/2014/main" id="{E28804B7-4260-7097-8A7E-006471E64464}"/>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118215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D61DA-A12D-9178-5296-6342FCF0E68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D205112-DBE0-6869-0882-BF17131808FC}"/>
              </a:ext>
            </a:extLst>
          </p:cNvPr>
          <p:cNvSpPr>
            <a:spLocks noGrp="1"/>
          </p:cNvSpPr>
          <p:nvPr>
            <p:ph type="ctrTitle"/>
          </p:nvPr>
        </p:nvSpPr>
        <p:spPr>
          <a:xfrm>
            <a:off x="962139" y="1266940"/>
            <a:ext cx="9827045" cy="755746"/>
          </a:xfrm>
        </p:spPr>
        <p:txBody>
          <a:bodyPr>
            <a:noAutofit/>
          </a:bodyPr>
          <a:lstStyle/>
          <a:p>
            <a:pPr marL="1488762" algn="l">
              <a:lnSpc>
                <a:spcPct val="150000"/>
              </a:lnSpc>
              <a:spcBef>
                <a:spcPts val="0"/>
              </a:spcBef>
            </a:pPr>
            <a:r>
              <a:rPr lang="fr-FR" sz="3200" dirty="0">
                <a:latin typeface="Montserrat ExtraBold" pitchFamily="2" charset="0"/>
                <a:cs typeface="Montserrat"/>
              </a:rPr>
              <a:t>Module 7 : </a:t>
            </a:r>
            <a:r>
              <a:rPr lang="fr-FR" sz="3200" b="1" spc="-62" dirty="0">
                <a:latin typeface="Montserrat ExtraBold" pitchFamily="2" charset="0"/>
                <a:cs typeface="Montserrat"/>
              </a:rPr>
              <a:t>Mettre</a:t>
            </a:r>
            <a:r>
              <a:rPr lang="fr-FR" sz="3200" b="1" spc="-37" dirty="0">
                <a:latin typeface="Montserrat ExtraBold" pitchFamily="2" charset="0"/>
                <a:cs typeface="Montserrat"/>
              </a:rPr>
              <a:t> </a:t>
            </a:r>
            <a:r>
              <a:rPr lang="fr-FR" sz="3200" b="1" spc="-50" dirty="0">
                <a:latin typeface="Montserrat ExtraBold" pitchFamily="2" charset="0"/>
                <a:cs typeface="Montserrat"/>
              </a:rPr>
              <a:t>en</a:t>
            </a:r>
            <a:r>
              <a:rPr lang="fr-FR" sz="3200" b="1" spc="-49" dirty="0">
                <a:latin typeface="Montserrat ExtraBold" pitchFamily="2" charset="0"/>
                <a:cs typeface="Montserrat"/>
              </a:rPr>
              <a:t> </a:t>
            </a:r>
            <a:r>
              <a:rPr lang="fr-FR" sz="3200" b="1" spc="-52" dirty="0">
                <a:latin typeface="Montserrat ExtraBold" pitchFamily="2" charset="0"/>
                <a:cs typeface="Montserrat"/>
              </a:rPr>
              <a:t>forme</a:t>
            </a:r>
            <a:r>
              <a:rPr lang="fr-FR" sz="3200" b="1" spc="-46" dirty="0">
                <a:latin typeface="Montserrat ExtraBold" pitchFamily="2" charset="0"/>
                <a:cs typeface="Montserrat"/>
              </a:rPr>
              <a:t> </a:t>
            </a:r>
            <a:r>
              <a:rPr lang="fr-FR" sz="3200" b="1" spc="-49" dirty="0">
                <a:latin typeface="Montserrat ExtraBold" pitchFamily="2" charset="0"/>
                <a:cs typeface="Montserrat"/>
              </a:rPr>
              <a:t>un</a:t>
            </a:r>
            <a:r>
              <a:rPr lang="fr-FR" sz="3200" b="1" spc="-50" dirty="0">
                <a:latin typeface="Montserrat ExtraBold" pitchFamily="2" charset="0"/>
                <a:cs typeface="Montserrat"/>
              </a:rPr>
              <a:t> </a:t>
            </a:r>
            <a:r>
              <a:rPr lang="fr-FR" sz="3200" b="1" spc="-46" dirty="0">
                <a:latin typeface="Montserrat ExtraBold" pitchFamily="2" charset="0"/>
                <a:cs typeface="Montserrat"/>
              </a:rPr>
              <a:t>rapport</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82CDA450-19BB-3481-AA67-B6FE6F853E18}"/>
              </a:ext>
            </a:extLst>
          </p:cNvPr>
          <p:cNvSpPr>
            <a:spLocks noGrp="1"/>
          </p:cNvSpPr>
          <p:nvPr>
            <p:ph type="subTitle" idx="1"/>
          </p:nvPr>
        </p:nvSpPr>
        <p:spPr>
          <a:xfrm>
            <a:off x="1645185" y="2525378"/>
            <a:ext cx="9144000" cy="2580022"/>
          </a:xfrm>
        </p:spPr>
        <p:txBody>
          <a:bodyPr>
            <a:normAutofit lnSpcReduction="10000"/>
          </a:bodyPr>
          <a:lstStyle/>
          <a:p>
            <a:pPr marL="342900" indent="-342900" algn="l">
              <a:lnSpc>
                <a:spcPct val="160000"/>
              </a:lnSpc>
              <a:buFont typeface="Wingdings" panose="05000000000000000000" pitchFamily="2" charset="2"/>
              <a:buChar char="§"/>
            </a:pPr>
            <a:r>
              <a:rPr lang="fr-BJ" dirty="0">
                <a:latin typeface="Montserrat Medium" pitchFamily="2" charset="0"/>
              </a:rPr>
              <a:t>Les canevas</a:t>
            </a:r>
            <a:endParaRPr lang="fr-FR" dirty="0">
              <a:latin typeface="Montserrat Medium" pitchFamily="2" charset="0"/>
            </a:endParaRPr>
          </a:p>
          <a:p>
            <a:pPr marL="342900" indent="-342900" algn="l">
              <a:lnSpc>
                <a:spcPct val="160000"/>
              </a:lnSpc>
              <a:buFont typeface="Wingdings" panose="05000000000000000000" pitchFamily="2" charset="2"/>
              <a:buChar char="§"/>
            </a:pPr>
            <a:r>
              <a:rPr lang="fr-BJ" dirty="0">
                <a:latin typeface="Montserrat Medium" pitchFamily="2" charset="0"/>
              </a:rPr>
              <a:t>Les graphiques</a:t>
            </a:r>
            <a:endParaRPr lang="fr-FR" dirty="0">
              <a:latin typeface="Montserrat Medium" pitchFamily="2" charset="0"/>
            </a:endParaRPr>
          </a:p>
          <a:p>
            <a:pPr marL="342900" indent="-342900" algn="l">
              <a:lnSpc>
                <a:spcPct val="150000"/>
              </a:lnSpc>
              <a:buFont typeface="Wingdings" panose="05000000000000000000" pitchFamily="2" charset="2"/>
              <a:buChar char="§"/>
            </a:pPr>
            <a:r>
              <a:rPr lang="fr-BJ" dirty="0">
                <a:latin typeface="Montserrat Medium" pitchFamily="2" charset="0"/>
              </a:rPr>
              <a:t>Les segments</a:t>
            </a:r>
            <a:endParaRPr lang="fr-FR" dirty="0">
              <a:latin typeface="Montserrat Medium" pitchFamily="2" charset="0"/>
            </a:endParaRPr>
          </a:p>
          <a:p>
            <a:pPr marL="342900" indent="-342900" algn="l">
              <a:lnSpc>
                <a:spcPct val="160000"/>
              </a:lnSpc>
              <a:buFont typeface="Wingdings" panose="05000000000000000000" pitchFamily="2" charset="2"/>
              <a:buChar char="§"/>
            </a:pPr>
            <a:r>
              <a:rPr lang="fr-BJ" dirty="0">
                <a:latin typeface="Montserrat Medium" pitchFamily="2" charset="0"/>
              </a:rPr>
              <a:t>Les éléments</a:t>
            </a:r>
            <a:endParaRPr lang="fr-BJ" sz="1600" dirty="0">
              <a:latin typeface="Montserrat Medium" pitchFamily="2" charset="0"/>
            </a:endParaRPr>
          </a:p>
        </p:txBody>
      </p:sp>
      <p:pic>
        <p:nvPicPr>
          <p:cNvPr id="4" name="Image 3">
            <a:extLst>
              <a:ext uri="{FF2B5EF4-FFF2-40B4-BE49-F238E27FC236}">
                <a16:creationId xmlns:a16="http://schemas.microsoft.com/office/drawing/2014/main" id="{0888B8DB-4960-8B0C-7606-0F09A2AB8F65}"/>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249CC103-0EBA-DDF8-A265-054580E82AD7}"/>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318816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AE41C-3E28-B1D0-5A73-22730688077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A5A67D3-EF46-6852-5BAD-7BACB7A0CF00}"/>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a:cs typeface="Montserrat"/>
              </a:rPr>
              <a:t>Introduction</a:t>
            </a:r>
          </a:p>
        </p:txBody>
      </p:sp>
      <p:sp>
        <p:nvSpPr>
          <p:cNvPr id="3" name="Sous-titre 2">
            <a:extLst>
              <a:ext uri="{FF2B5EF4-FFF2-40B4-BE49-F238E27FC236}">
                <a16:creationId xmlns:a16="http://schemas.microsoft.com/office/drawing/2014/main" id="{E018681A-F94E-A88E-31F5-ADF6BA906738}"/>
              </a:ext>
            </a:extLst>
          </p:cNvPr>
          <p:cNvSpPr>
            <a:spLocks noGrp="1"/>
          </p:cNvSpPr>
          <p:nvPr>
            <p:ph type="subTitle" idx="1"/>
          </p:nvPr>
        </p:nvSpPr>
        <p:spPr>
          <a:xfrm>
            <a:off x="936829" y="1469914"/>
            <a:ext cx="10460514" cy="3831430"/>
          </a:xfrm>
        </p:spPr>
        <p:txBody>
          <a:bodyPr>
            <a:noAutofit/>
          </a:bodyPr>
          <a:lstStyle/>
          <a:p>
            <a:pPr algn="just">
              <a:lnSpc>
                <a:spcPct val="150000"/>
              </a:lnSpc>
              <a:spcBef>
                <a:spcPts val="0"/>
              </a:spcBef>
            </a:pPr>
            <a:r>
              <a:rPr lang="fr-FR" sz="1800" dirty="0">
                <a:latin typeface="Montserrat Medium" pitchFamily="2" charset="0"/>
                <a:cs typeface="NUQSMO+Montserrat-Regular"/>
              </a:rPr>
              <a:t>Lorsque</a:t>
            </a:r>
            <a:r>
              <a:rPr lang="fr-FR" sz="1800" spc="264" dirty="0">
                <a:latin typeface="Montserrat Medium" pitchFamily="2" charset="0"/>
                <a:cs typeface="NUQSMO+Montserrat-Regular"/>
              </a:rPr>
              <a:t> </a:t>
            </a:r>
            <a:r>
              <a:rPr lang="fr-FR" sz="1800" dirty="0">
                <a:latin typeface="Montserrat Medium" pitchFamily="2" charset="0"/>
                <a:cs typeface="NUQSMO+Montserrat-Regular"/>
              </a:rPr>
              <a:t>nous</a:t>
            </a:r>
            <a:r>
              <a:rPr lang="fr-FR" sz="1800" spc="264" dirty="0">
                <a:latin typeface="Montserrat Medium" pitchFamily="2" charset="0"/>
                <a:cs typeface="NUQSMO+Montserrat-Regular"/>
              </a:rPr>
              <a:t> </a:t>
            </a:r>
            <a:r>
              <a:rPr lang="fr-FR" sz="1800" dirty="0">
                <a:latin typeface="Montserrat Medium" pitchFamily="2" charset="0"/>
                <a:cs typeface="NUQSMO+Montserrat-Regular"/>
              </a:rPr>
              <a:t>avons</a:t>
            </a:r>
            <a:r>
              <a:rPr lang="fr-FR" sz="1800" spc="267" dirty="0">
                <a:latin typeface="Montserrat Medium" pitchFamily="2" charset="0"/>
                <a:cs typeface="NUQSMO+Montserrat-Regular"/>
              </a:rPr>
              <a:t> </a:t>
            </a:r>
            <a:r>
              <a:rPr lang="fr-FR" sz="1800" dirty="0">
                <a:latin typeface="Montserrat Medium" pitchFamily="2" charset="0"/>
                <a:cs typeface="NUQSMO+Montserrat-Regular"/>
              </a:rPr>
              <a:t>terminé</a:t>
            </a:r>
            <a:r>
              <a:rPr lang="fr-FR" sz="1800" spc="264" dirty="0">
                <a:latin typeface="Montserrat Medium" pitchFamily="2" charset="0"/>
                <a:cs typeface="NUQSMO+Montserrat-Regular"/>
              </a:rPr>
              <a:t> </a:t>
            </a:r>
            <a:r>
              <a:rPr lang="fr-FR" sz="1800" dirty="0">
                <a:latin typeface="Montserrat Medium" pitchFamily="2" charset="0"/>
                <a:cs typeface="NUQSMO+Montserrat-Regular"/>
              </a:rPr>
              <a:t>de</a:t>
            </a:r>
            <a:r>
              <a:rPr lang="fr-FR" sz="1800" spc="264" dirty="0">
                <a:latin typeface="Montserrat Medium" pitchFamily="2" charset="0"/>
                <a:cs typeface="NUQSMO+Montserrat-Regular"/>
              </a:rPr>
              <a:t> </a:t>
            </a:r>
            <a:r>
              <a:rPr lang="fr-FR" sz="1800" dirty="0">
                <a:latin typeface="Montserrat Medium" pitchFamily="2" charset="0"/>
                <a:cs typeface="NUQSMO+Montserrat-Regular"/>
              </a:rPr>
              <a:t>construire</a:t>
            </a:r>
            <a:r>
              <a:rPr lang="fr-FR" sz="1800" spc="264" dirty="0">
                <a:latin typeface="Montserrat Medium" pitchFamily="2" charset="0"/>
                <a:cs typeface="NUQSMO+Montserrat-Regular"/>
              </a:rPr>
              <a:t> </a:t>
            </a:r>
            <a:r>
              <a:rPr lang="fr-FR" sz="1800" dirty="0">
                <a:latin typeface="Montserrat Medium" pitchFamily="2" charset="0"/>
                <a:cs typeface="NUQSMO+Montserrat-Regular"/>
              </a:rPr>
              <a:t>nos</a:t>
            </a:r>
            <a:r>
              <a:rPr lang="fr-FR" sz="1800" spc="264" dirty="0">
                <a:latin typeface="Montserrat Medium" pitchFamily="2" charset="0"/>
                <a:cs typeface="NUQSMO+Montserrat-Regular"/>
              </a:rPr>
              <a:t> </a:t>
            </a:r>
            <a:r>
              <a:rPr lang="fr-FR" sz="1800" dirty="0">
                <a:latin typeface="Montserrat Medium" pitchFamily="2" charset="0"/>
                <a:cs typeface="NUQSMO+Montserrat-Regular"/>
              </a:rPr>
              <a:t>indicateurs</a:t>
            </a:r>
            <a:r>
              <a:rPr lang="fr-FR" sz="1800" spc="269" dirty="0">
                <a:latin typeface="Montserrat Medium" pitchFamily="2" charset="0"/>
                <a:cs typeface="NUQSMO+Montserrat-Regular"/>
              </a:rPr>
              <a:t> </a:t>
            </a:r>
            <a:r>
              <a:rPr lang="fr-FR" sz="1800" dirty="0">
                <a:latin typeface="Montserrat Medium" pitchFamily="2" charset="0"/>
                <a:cs typeface="NUQSMO+Montserrat-Regular"/>
              </a:rPr>
              <a:t>qui</a:t>
            </a:r>
            <a:r>
              <a:rPr lang="fr-FR" sz="1800" spc="264" dirty="0">
                <a:latin typeface="Montserrat Medium" pitchFamily="2" charset="0"/>
                <a:cs typeface="NUQSMO+Montserrat-Regular"/>
              </a:rPr>
              <a:t> </a:t>
            </a:r>
            <a:r>
              <a:rPr lang="fr-FR" sz="1800" dirty="0">
                <a:latin typeface="Montserrat Medium" pitchFamily="2" charset="0"/>
                <a:cs typeface="NUQSMO+Montserrat-Regular"/>
              </a:rPr>
              <a:t>composent notre tableau de bord, ou notre rapport, nous pouvons alors nous pencher sur la mise en forme.</a:t>
            </a:r>
          </a:p>
          <a:p>
            <a:pPr algn="just">
              <a:lnSpc>
                <a:spcPct val="150000"/>
              </a:lnSpc>
              <a:spcBef>
                <a:spcPts val="0"/>
              </a:spcBef>
            </a:pPr>
            <a:r>
              <a:rPr lang="fr-FR" sz="1800" dirty="0">
                <a:latin typeface="Montserrat Medium" pitchFamily="2" charset="0"/>
                <a:cs typeface="NUQSMO+Montserrat-Regular"/>
              </a:rPr>
              <a:t>C’est</a:t>
            </a:r>
            <a:r>
              <a:rPr lang="fr-FR" sz="1800" spc="-11" dirty="0">
                <a:latin typeface="Montserrat Medium" pitchFamily="2" charset="0"/>
                <a:cs typeface="NUQSMO+Montserrat-Regular"/>
              </a:rPr>
              <a:t> </a:t>
            </a:r>
            <a:r>
              <a:rPr lang="fr-FR" sz="1800" dirty="0">
                <a:latin typeface="Montserrat Medium" pitchFamily="2" charset="0"/>
                <a:cs typeface="NUQSMO+Montserrat-Regular"/>
              </a:rPr>
              <a:t>très</a:t>
            </a:r>
            <a:r>
              <a:rPr lang="fr-FR" sz="1800" spc="-11" dirty="0">
                <a:latin typeface="Montserrat Medium" pitchFamily="2" charset="0"/>
                <a:cs typeface="NUQSMO+Montserrat-Regular"/>
              </a:rPr>
              <a:t> </a:t>
            </a:r>
            <a:r>
              <a:rPr lang="fr-FR" sz="1800" dirty="0">
                <a:latin typeface="Montserrat Medium" pitchFamily="2" charset="0"/>
                <a:cs typeface="NUQSMO+Montserrat-Regular"/>
              </a:rPr>
              <a:t>important</a:t>
            </a:r>
            <a:r>
              <a:rPr lang="fr-FR" sz="1800" spc="-11" dirty="0">
                <a:latin typeface="Montserrat Medium" pitchFamily="2" charset="0"/>
                <a:cs typeface="NUQSMO+Montserrat-Regular"/>
              </a:rPr>
              <a:t> </a:t>
            </a:r>
            <a:r>
              <a:rPr lang="fr-FR" sz="1800" dirty="0">
                <a:latin typeface="Montserrat Medium" pitchFamily="2" charset="0"/>
                <a:cs typeface="NUQSMO+Montserrat-Regular"/>
              </a:rPr>
              <a:t>car</a:t>
            </a:r>
            <a:r>
              <a:rPr lang="fr-FR" sz="1800" spc="-15" dirty="0">
                <a:latin typeface="Montserrat Medium" pitchFamily="2" charset="0"/>
                <a:cs typeface="NUQSMO+Montserrat-Regular"/>
              </a:rPr>
              <a:t> </a:t>
            </a:r>
            <a:r>
              <a:rPr lang="fr-FR" sz="1800" b="1" dirty="0">
                <a:latin typeface="Montserrat Medium" pitchFamily="2" charset="0"/>
                <a:cs typeface="Montserrat"/>
              </a:rPr>
              <a:t>un</a:t>
            </a:r>
            <a:r>
              <a:rPr lang="fr-FR" sz="1800" b="1" spc="-12" dirty="0">
                <a:latin typeface="Montserrat Medium" pitchFamily="2" charset="0"/>
                <a:cs typeface="Montserrat"/>
              </a:rPr>
              <a:t> </a:t>
            </a:r>
            <a:r>
              <a:rPr lang="fr-FR" sz="1800" b="1" dirty="0">
                <a:latin typeface="Montserrat Medium" pitchFamily="2" charset="0"/>
                <a:cs typeface="Montserrat"/>
              </a:rPr>
              <a:t>rapport</a:t>
            </a:r>
            <a:r>
              <a:rPr lang="fr-FR" sz="1800" b="1" spc="-12" dirty="0">
                <a:latin typeface="Montserrat Medium" pitchFamily="2" charset="0"/>
                <a:cs typeface="Montserrat"/>
              </a:rPr>
              <a:t> </a:t>
            </a:r>
            <a:r>
              <a:rPr lang="fr-FR" sz="1800" b="1" dirty="0">
                <a:latin typeface="Montserrat Medium" pitchFamily="2" charset="0"/>
                <a:cs typeface="Montserrat"/>
              </a:rPr>
              <a:t>doit</a:t>
            </a:r>
            <a:r>
              <a:rPr lang="fr-FR" sz="1800" b="1" spc="-12" dirty="0">
                <a:latin typeface="Montserrat Medium" pitchFamily="2" charset="0"/>
                <a:cs typeface="Montserrat"/>
              </a:rPr>
              <a:t> </a:t>
            </a:r>
            <a:r>
              <a:rPr lang="fr-FR" sz="1800" b="1" dirty="0">
                <a:latin typeface="Montserrat Medium" pitchFamily="2" charset="0"/>
                <a:cs typeface="Montserrat"/>
              </a:rPr>
              <a:t>donner</a:t>
            </a:r>
            <a:r>
              <a:rPr lang="fr-FR" sz="1800" b="1" spc="-12" dirty="0">
                <a:latin typeface="Montserrat Medium" pitchFamily="2" charset="0"/>
                <a:cs typeface="Montserrat"/>
              </a:rPr>
              <a:t> </a:t>
            </a:r>
            <a:r>
              <a:rPr lang="fr-FR" sz="1800" b="1" dirty="0">
                <a:latin typeface="Montserrat Medium" pitchFamily="2" charset="0"/>
                <a:cs typeface="Montserrat"/>
              </a:rPr>
              <a:t>envie</a:t>
            </a:r>
            <a:r>
              <a:rPr lang="fr-FR" sz="1800" b="1" spc="-12" dirty="0">
                <a:latin typeface="Montserrat Medium" pitchFamily="2" charset="0"/>
                <a:cs typeface="Montserrat"/>
              </a:rPr>
              <a:t> </a:t>
            </a:r>
            <a:r>
              <a:rPr lang="fr-FR" sz="1800" b="1" dirty="0">
                <a:latin typeface="Montserrat Medium" pitchFamily="2" charset="0"/>
                <a:cs typeface="Montserrat"/>
              </a:rPr>
              <a:t>d’être</a:t>
            </a:r>
            <a:r>
              <a:rPr lang="fr-FR" sz="1800" b="1" spc="-17" dirty="0">
                <a:latin typeface="Montserrat Medium" pitchFamily="2" charset="0"/>
                <a:cs typeface="Montserrat"/>
              </a:rPr>
              <a:t> </a:t>
            </a:r>
            <a:r>
              <a:rPr lang="fr-FR" sz="1800" b="1" dirty="0">
                <a:latin typeface="Montserrat Medium" pitchFamily="2" charset="0"/>
                <a:cs typeface="Montserrat"/>
              </a:rPr>
              <a:t>regardé</a:t>
            </a:r>
            <a:r>
              <a:rPr lang="fr-FR" sz="1800" dirty="0">
                <a:latin typeface="Montserrat Medium" pitchFamily="2" charset="0"/>
                <a:cs typeface="NUQSMO+Montserrat-Regular"/>
              </a:rPr>
              <a:t>.</a:t>
            </a:r>
            <a:r>
              <a:rPr lang="fr-FR" sz="1800" spc="-11" dirty="0">
                <a:latin typeface="Montserrat Medium" pitchFamily="2" charset="0"/>
                <a:cs typeface="NUQSMO+Montserrat-Regular"/>
              </a:rPr>
              <a:t> </a:t>
            </a:r>
            <a:r>
              <a:rPr lang="fr-FR" sz="1800" dirty="0">
                <a:latin typeface="Montserrat Medium" pitchFamily="2" charset="0"/>
                <a:cs typeface="NUQSMO+Montserrat-Regular"/>
              </a:rPr>
              <a:t>Et</a:t>
            </a:r>
            <a:r>
              <a:rPr lang="fr-FR" sz="1800" spc="-11" dirty="0">
                <a:latin typeface="Montserrat Medium" pitchFamily="2" charset="0"/>
                <a:cs typeface="NUQSMO+Montserrat-Regular"/>
              </a:rPr>
              <a:t> </a:t>
            </a:r>
            <a:r>
              <a:rPr lang="fr-FR" sz="1800" dirty="0">
                <a:latin typeface="Montserrat Medium" pitchFamily="2" charset="0"/>
                <a:cs typeface="NUQSMO+Montserrat-Regular"/>
              </a:rPr>
              <a:t>c’est pour</a:t>
            </a:r>
            <a:r>
              <a:rPr lang="fr-FR" sz="1800" spc="396" dirty="0">
                <a:latin typeface="Montserrat Medium" pitchFamily="2" charset="0"/>
                <a:cs typeface="NUQSMO+Montserrat-Regular"/>
              </a:rPr>
              <a:t> </a:t>
            </a:r>
            <a:r>
              <a:rPr lang="fr-FR" sz="1800" dirty="0">
                <a:latin typeface="Montserrat Medium" pitchFamily="2" charset="0"/>
                <a:cs typeface="NUQSMO+Montserrat-Regular"/>
              </a:rPr>
              <a:t>cela</a:t>
            </a:r>
            <a:r>
              <a:rPr lang="fr-FR" sz="1800" spc="396" dirty="0">
                <a:latin typeface="Montserrat Medium" pitchFamily="2" charset="0"/>
                <a:cs typeface="NUQSMO+Montserrat-Regular"/>
              </a:rPr>
              <a:t> </a:t>
            </a:r>
            <a:r>
              <a:rPr lang="fr-FR" sz="1800" dirty="0">
                <a:latin typeface="Montserrat Medium" pitchFamily="2" charset="0"/>
                <a:cs typeface="NUQSMO+Montserrat-Regular"/>
              </a:rPr>
              <a:t>que</a:t>
            </a:r>
            <a:r>
              <a:rPr lang="fr-FR" sz="1800" spc="396" dirty="0">
                <a:latin typeface="Montserrat Medium" pitchFamily="2" charset="0"/>
                <a:cs typeface="NUQSMO+Montserrat-Regular"/>
              </a:rPr>
              <a:t> </a:t>
            </a:r>
            <a:r>
              <a:rPr lang="fr-FR" sz="1800" dirty="0">
                <a:latin typeface="Montserrat Medium" pitchFamily="2" charset="0"/>
                <a:cs typeface="NUQSMO+Montserrat-Regular"/>
              </a:rPr>
              <a:t>nous</a:t>
            </a:r>
            <a:r>
              <a:rPr lang="fr-FR" sz="1800" spc="396" dirty="0">
                <a:latin typeface="Montserrat Medium" pitchFamily="2" charset="0"/>
                <a:cs typeface="NUQSMO+Montserrat-Regular"/>
              </a:rPr>
              <a:t> </a:t>
            </a:r>
            <a:r>
              <a:rPr lang="fr-FR" sz="1800" dirty="0">
                <a:latin typeface="Montserrat Medium" pitchFamily="2" charset="0"/>
                <a:cs typeface="NUQSMO+Montserrat-Regular"/>
              </a:rPr>
              <a:t>allons</a:t>
            </a:r>
            <a:r>
              <a:rPr lang="fr-FR" sz="1800" spc="396" dirty="0">
                <a:latin typeface="Montserrat Medium" pitchFamily="2" charset="0"/>
                <a:cs typeface="NUQSMO+Montserrat-Regular"/>
              </a:rPr>
              <a:t> </a:t>
            </a:r>
            <a:r>
              <a:rPr lang="fr-FR" sz="1800" dirty="0">
                <a:latin typeface="Montserrat Medium" pitchFamily="2" charset="0"/>
                <a:cs typeface="NUQSMO+Montserrat-Regular"/>
              </a:rPr>
              <a:t>voir</a:t>
            </a:r>
            <a:r>
              <a:rPr lang="fr-FR" sz="1800" spc="401" dirty="0">
                <a:latin typeface="Montserrat Medium" pitchFamily="2" charset="0"/>
                <a:cs typeface="NUQSMO+Montserrat-Regular"/>
              </a:rPr>
              <a:t> </a:t>
            </a:r>
            <a:r>
              <a:rPr lang="fr-FR" sz="1800" dirty="0">
                <a:latin typeface="Montserrat Medium" pitchFamily="2" charset="0"/>
                <a:cs typeface="NUQSMO+Montserrat-Regular"/>
              </a:rPr>
              <a:t>comment</a:t>
            </a:r>
            <a:r>
              <a:rPr lang="fr-FR" sz="1800" spc="396" dirty="0">
                <a:latin typeface="Montserrat Medium" pitchFamily="2" charset="0"/>
                <a:cs typeface="NUQSMO+Montserrat-Regular"/>
              </a:rPr>
              <a:t> </a:t>
            </a:r>
            <a:r>
              <a:rPr lang="fr-FR" sz="1800" dirty="0">
                <a:latin typeface="Montserrat Medium" pitchFamily="2" charset="0"/>
                <a:cs typeface="NUQSMO+Montserrat-Regular"/>
              </a:rPr>
              <a:t>mettre</a:t>
            </a:r>
            <a:r>
              <a:rPr lang="fr-FR" sz="1800" spc="396" dirty="0">
                <a:latin typeface="Montserrat Medium" pitchFamily="2" charset="0"/>
                <a:cs typeface="NUQSMO+Montserrat-Regular"/>
              </a:rPr>
              <a:t> </a:t>
            </a:r>
            <a:r>
              <a:rPr lang="fr-FR" sz="1800" dirty="0">
                <a:latin typeface="Montserrat Medium" pitchFamily="2" charset="0"/>
                <a:cs typeface="NUQSMO+Montserrat-Regular"/>
              </a:rPr>
              <a:t>en</a:t>
            </a:r>
            <a:r>
              <a:rPr lang="fr-FR" sz="1800" spc="396" dirty="0">
                <a:latin typeface="Montserrat Medium" pitchFamily="2" charset="0"/>
                <a:cs typeface="NUQSMO+Montserrat-Regular"/>
              </a:rPr>
              <a:t> </a:t>
            </a:r>
            <a:r>
              <a:rPr lang="fr-FR" sz="1800" dirty="0">
                <a:latin typeface="Montserrat Medium" pitchFamily="2" charset="0"/>
                <a:cs typeface="NUQSMO+Montserrat-Regular"/>
              </a:rPr>
              <a:t>forme</a:t>
            </a:r>
            <a:r>
              <a:rPr lang="fr-FR" sz="1800" spc="399" dirty="0">
                <a:latin typeface="Montserrat Medium" pitchFamily="2" charset="0"/>
                <a:cs typeface="NUQSMO+Montserrat-Regular"/>
              </a:rPr>
              <a:t> </a:t>
            </a:r>
            <a:r>
              <a:rPr lang="fr-FR" sz="1800" dirty="0">
                <a:latin typeface="Montserrat Medium" pitchFamily="2" charset="0"/>
                <a:cs typeface="NUQSMO+Montserrat-Regular"/>
              </a:rPr>
              <a:t>les</a:t>
            </a:r>
            <a:r>
              <a:rPr lang="fr-FR" sz="1800" spc="396" dirty="0">
                <a:latin typeface="Montserrat Medium" pitchFamily="2" charset="0"/>
                <a:cs typeface="NUQSMO+Montserrat-Regular"/>
              </a:rPr>
              <a:t> </a:t>
            </a:r>
            <a:r>
              <a:rPr lang="fr-FR" sz="1800" dirty="0">
                <a:latin typeface="Montserrat Medium" pitchFamily="2" charset="0"/>
                <a:cs typeface="NUQSMO+Montserrat-Regular"/>
              </a:rPr>
              <a:t>éléments principaux qui composent un rapport.</a:t>
            </a:r>
          </a:p>
          <a:p>
            <a:pPr algn="just">
              <a:lnSpc>
                <a:spcPct val="150000"/>
              </a:lnSpc>
              <a:spcBef>
                <a:spcPts val="0"/>
              </a:spcBef>
            </a:pPr>
            <a:r>
              <a:rPr lang="fr-FR" sz="1800" dirty="0">
                <a:latin typeface="Montserrat Medium" pitchFamily="2" charset="0"/>
                <a:cs typeface="NUQSMO+Montserrat-Regular"/>
              </a:rPr>
              <a:t>La</a:t>
            </a:r>
            <a:r>
              <a:rPr lang="fr-FR" sz="1800" spc="37" dirty="0">
                <a:latin typeface="Montserrat Medium" pitchFamily="2" charset="0"/>
                <a:cs typeface="NUQSMO+Montserrat-Regular"/>
              </a:rPr>
              <a:t> </a:t>
            </a:r>
            <a:r>
              <a:rPr lang="fr-FR" sz="1800" dirty="0">
                <a:latin typeface="Montserrat Medium" pitchFamily="2" charset="0"/>
                <a:cs typeface="NUQSMO+Montserrat-Regular"/>
              </a:rPr>
              <a:t>mise</a:t>
            </a:r>
            <a:r>
              <a:rPr lang="fr-FR" sz="1800" spc="37" dirty="0">
                <a:latin typeface="Montserrat Medium" pitchFamily="2" charset="0"/>
                <a:cs typeface="NUQSMO+Montserrat-Regular"/>
              </a:rPr>
              <a:t> </a:t>
            </a:r>
            <a:r>
              <a:rPr lang="fr-FR" sz="1800" dirty="0">
                <a:latin typeface="Montserrat Medium" pitchFamily="2" charset="0"/>
                <a:cs typeface="NUQSMO+Montserrat-Regular"/>
              </a:rPr>
              <a:t>en</a:t>
            </a:r>
            <a:r>
              <a:rPr lang="fr-FR" sz="1800" spc="37" dirty="0">
                <a:latin typeface="Montserrat Medium" pitchFamily="2" charset="0"/>
                <a:cs typeface="NUQSMO+Montserrat-Regular"/>
              </a:rPr>
              <a:t> </a:t>
            </a:r>
            <a:r>
              <a:rPr lang="fr-FR" sz="1800" dirty="0">
                <a:latin typeface="Montserrat Medium" pitchFamily="2" charset="0"/>
                <a:cs typeface="NUQSMO+Montserrat-Regular"/>
              </a:rPr>
              <a:t>page</a:t>
            </a:r>
            <a:r>
              <a:rPr lang="fr-FR" sz="1800" spc="37" dirty="0">
                <a:latin typeface="Montserrat Medium" pitchFamily="2" charset="0"/>
                <a:cs typeface="NUQSMO+Montserrat-Regular"/>
              </a:rPr>
              <a:t> </a:t>
            </a:r>
            <a:r>
              <a:rPr lang="fr-FR" sz="1800" dirty="0">
                <a:latin typeface="Montserrat Medium" pitchFamily="2" charset="0"/>
                <a:cs typeface="NUQSMO+Montserrat-Regular"/>
              </a:rPr>
              <a:t>que</a:t>
            </a:r>
            <a:r>
              <a:rPr lang="fr-FR" sz="1800" spc="37" dirty="0">
                <a:latin typeface="Montserrat Medium" pitchFamily="2" charset="0"/>
                <a:cs typeface="NUQSMO+Montserrat-Regular"/>
              </a:rPr>
              <a:t> </a:t>
            </a:r>
            <a:r>
              <a:rPr lang="fr-FR" sz="1800" dirty="0">
                <a:latin typeface="Montserrat Medium" pitchFamily="2" charset="0"/>
                <a:cs typeface="NUQSMO+Montserrat-Regular"/>
              </a:rPr>
              <a:t>je</a:t>
            </a:r>
            <a:r>
              <a:rPr lang="fr-FR" sz="1800" spc="37" dirty="0">
                <a:latin typeface="Montserrat Medium" pitchFamily="2" charset="0"/>
                <a:cs typeface="NUQSMO+Montserrat-Regular"/>
              </a:rPr>
              <a:t> </a:t>
            </a:r>
            <a:r>
              <a:rPr lang="fr-FR" sz="1800" dirty="0">
                <a:latin typeface="Montserrat Medium" pitchFamily="2" charset="0"/>
                <a:cs typeface="NUQSMO+Montserrat-Regular"/>
              </a:rPr>
              <a:t>vais</a:t>
            </a:r>
            <a:r>
              <a:rPr lang="fr-FR" sz="1800" spc="37" dirty="0">
                <a:latin typeface="Montserrat Medium" pitchFamily="2" charset="0"/>
                <a:cs typeface="NUQSMO+Montserrat-Regular"/>
              </a:rPr>
              <a:t> </a:t>
            </a:r>
            <a:r>
              <a:rPr lang="fr-FR" sz="1800" dirty="0">
                <a:latin typeface="Montserrat Medium" pitchFamily="2" charset="0"/>
                <a:cs typeface="NUQSMO+Montserrat-Regular"/>
              </a:rPr>
              <a:t>vous</a:t>
            </a:r>
            <a:r>
              <a:rPr lang="fr-FR" sz="1800" spc="37" dirty="0">
                <a:latin typeface="Montserrat Medium" pitchFamily="2" charset="0"/>
                <a:cs typeface="NUQSMO+Montserrat-Regular"/>
              </a:rPr>
              <a:t> </a:t>
            </a:r>
            <a:r>
              <a:rPr lang="fr-FR" sz="1800" dirty="0">
                <a:latin typeface="Montserrat Medium" pitchFamily="2" charset="0"/>
                <a:cs typeface="NUQSMO+Montserrat-Regular"/>
              </a:rPr>
              <a:t>montrer</a:t>
            </a:r>
            <a:r>
              <a:rPr lang="fr-FR" sz="1800" spc="37" dirty="0">
                <a:latin typeface="Montserrat Medium" pitchFamily="2" charset="0"/>
                <a:cs typeface="NUQSMO+Montserrat-Regular"/>
              </a:rPr>
              <a:t> </a:t>
            </a:r>
            <a:r>
              <a:rPr lang="fr-FR" sz="1800" dirty="0">
                <a:latin typeface="Montserrat Medium" pitchFamily="2" charset="0"/>
                <a:cs typeface="NUQSMO+Montserrat-Regular"/>
              </a:rPr>
              <a:t>n’est</a:t>
            </a:r>
            <a:r>
              <a:rPr lang="fr-FR" sz="1800" spc="37" dirty="0">
                <a:latin typeface="Montserrat Medium" pitchFamily="2" charset="0"/>
                <a:cs typeface="NUQSMO+Montserrat-Regular"/>
              </a:rPr>
              <a:t> </a:t>
            </a:r>
            <a:r>
              <a:rPr lang="fr-FR" sz="1800" dirty="0">
                <a:latin typeface="Montserrat Medium" pitchFamily="2" charset="0"/>
                <a:cs typeface="NUQSMO+Montserrat-Regular"/>
              </a:rPr>
              <a:t>pas</a:t>
            </a:r>
            <a:r>
              <a:rPr lang="fr-FR" sz="1800" spc="37" dirty="0">
                <a:latin typeface="Montserrat Medium" pitchFamily="2" charset="0"/>
                <a:cs typeface="NUQSMO+Montserrat-Regular"/>
              </a:rPr>
              <a:t> </a:t>
            </a:r>
            <a:r>
              <a:rPr lang="fr-FR" sz="1800" dirty="0">
                <a:latin typeface="Montserrat Medium" pitchFamily="2" charset="0"/>
                <a:cs typeface="NUQSMO+Montserrat-Regular"/>
              </a:rPr>
              <a:t>une</a:t>
            </a:r>
            <a:r>
              <a:rPr lang="fr-FR" sz="1800" spc="37" dirty="0">
                <a:latin typeface="Montserrat Medium" pitchFamily="2" charset="0"/>
                <a:cs typeface="NUQSMO+Montserrat-Regular"/>
              </a:rPr>
              <a:t> </a:t>
            </a:r>
            <a:r>
              <a:rPr lang="fr-FR" sz="1800" dirty="0">
                <a:latin typeface="Montserrat Medium" pitchFamily="2" charset="0"/>
                <a:cs typeface="NUQSMO+Montserrat-Regular"/>
              </a:rPr>
              <a:t>vérité</a:t>
            </a:r>
            <a:r>
              <a:rPr lang="fr-FR" sz="1800" spc="37" dirty="0">
                <a:latin typeface="Montserrat Medium" pitchFamily="2" charset="0"/>
                <a:cs typeface="NUQSMO+Montserrat-Regular"/>
              </a:rPr>
              <a:t> </a:t>
            </a:r>
            <a:r>
              <a:rPr lang="fr-FR" sz="1800" dirty="0">
                <a:latin typeface="Montserrat Medium" pitchFamily="2" charset="0"/>
                <a:cs typeface="NUQSMO+Montserrat-Regular"/>
              </a:rPr>
              <a:t>générale.</a:t>
            </a:r>
            <a:r>
              <a:rPr lang="fr-FR" sz="1800" spc="49" dirty="0">
                <a:latin typeface="Montserrat Medium" pitchFamily="2" charset="0"/>
                <a:cs typeface="NUQSMO+Montserrat-Regular"/>
              </a:rPr>
              <a:t> </a:t>
            </a:r>
            <a:r>
              <a:rPr lang="fr-FR" sz="1800" b="1" dirty="0">
                <a:latin typeface="Montserrat Medium" pitchFamily="2" charset="0"/>
                <a:cs typeface="Montserrat"/>
              </a:rPr>
              <a:t>Vous devez apporter</a:t>
            </a:r>
            <a:r>
              <a:rPr lang="fr-FR" sz="1800" b="1" spc="-10" dirty="0">
                <a:latin typeface="Montserrat Medium" pitchFamily="2" charset="0"/>
                <a:cs typeface="Montserrat"/>
              </a:rPr>
              <a:t> </a:t>
            </a:r>
            <a:r>
              <a:rPr lang="fr-FR" sz="1800" b="1" dirty="0">
                <a:latin typeface="Montserrat Medium" pitchFamily="2" charset="0"/>
                <a:cs typeface="Montserrat"/>
              </a:rPr>
              <a:t>votre touche personnelle.</a:t>
            </a:r>
            <a:r>
              <a:rPr lang="fr-FR" sz="1800" b="1" spc="-11" dirty="0">
                <a:latin typeface="Montserrat Medium" pitchFamily="2" charset="0"/>
                <a:cs typeface="Montserrat"/>
              </a:rPr>
              <a:t> </a:t>
            </a:r>
            <a:r>
              <a:rPr lang="fr-FR" sz="1800" dirty="0">
                <a:latin typeface="Montserrat Medium" pitchFamily="2" charset="0"/>
                <a:cs typeface="NUQSMO+Montserrat-Regular"/>
              </a:rPr>
              <a:t>Le choix des couleurs, de la police, de la taille du canevas, etc… ont leur importance et se fera selon votre projet.</a:t>
            </a:r>
          </a:p>
        </p:txBody>
      </p:sp>
      <p:pic>
        <p:nvPicPr>
          <p:cNvPr id="8" name="Image 7">
            <a:extLst>
              <a:ext uri="{FF2B5EF4-FFF2-40B4-BE49-F238E27FC236}">
                <a16:creationId xmlns:a16="http://schemas.microsoft.com/office/drawing/2014/main" id="{573F32CC-3051-CAA2-7B7D-DC2F95E15717}"/>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9" name="Image 8">
            <a:extLst>
              <a:ext uri="{FF2B5EF4-FFF2-40B4-BE49-F238E27FC236}">
                <a16:creationId xmlns:a16="http://schemas.microsoft.com/office/drawing/2014/main" id="{89A0FA23-9BBA-CA60-B719-A3F072D219BC}"/>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116074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9743C-FB95-9623-BE3D-6ED8701452A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10675B1-645E-D914-1A3C-70058D0979D3}"/>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Les canevas</a:t>
            </a:r>
            <a:endParaRPr lang="fr-FR" sz="3200" b="1" dirty="0">
              <a:solidFill>
                <a:srgbClr val="0F2035"/>
              </a:solidFill>
              <a:latin typeface="Montserrat"/>
              <a:cs typeface="Montserrat"/>
            </a:endParaRPr>
          </a:p>
        </p:txBody>
      </p:sp>
      <p:sp>
        <p:nvSpPr>
          <p:cNvPr id="3" name="Sous-titre 2">
            <a:extLst>
              <a:ext uri="{FF2B5EF4-FFF2-40B4-BE49-F238E27FC236}">
                <a16:creationId xmlns:a16="http://schemas.microsoft.com/office/drawing/2014/main" id="{D007793A-368F-7D94-5453-72244FAE29C2}"/>
              </a:ext>
            </a:extLst>
          </p:cNvPr>
          <p:cNvSpPr>
            <a:spLocks noGrp="1"/>
          </p:cNvSpPr>
          <p:nvPr>
            <p:ph type="subTitle" idx="1"/>
          </p:nvPr>
        </p:nvSpPr>
        <p:spPr>
          <a:xfrm>
            <a:off x="936829" y="1469914"/>
            <a:ext cx="10460514" cy="4310400"/>
          </a:xfrm>
        </p:spPr>
        <p:txBody>
          <a:bodyPr>
            <a:noAutofit/>
          </a:bodyPr>
          <a:lstStyle/>
          <a:p>
            <a:pPr algn="just">
              <a:lnSpc>
                <a:spcPct val="150000"/>
              </a:lnSpc>
              <a:spcBef>
                <a:spcPts val="0"/>
              </a:spcBef>
            </a:pPr>
            <a:r>
              <a:rPr lang="fr-FR" sz="1800" b="1" dirty="0">
                <a:latin typeface="Montserrat Medium" pitchFamily="2" charset="0"/>
                <a:cs typeface="Montserrat"/>
              </a:rPr>
              <a:t>Le thème</a:t>
            </a:r>
          </a:p>
          <a:p>
            <a:pPr algn="just">
              <a:lnSpc>
                <a:spcPct val="150000"/>
              </a:lnSpc>
              <a:spcBef>
                <a:spcPts val="0"/>
              </a:spcBef>
            </a:pPr>
            <a:r>
              <a:rPr lang="fr-FR" sz="1800" dirty="0">
                <a:latin typeface="Montserrat Medium" pitchFamily="2" charset="0"/>
                <a:cs typeface="NUQSMO+Montserrat-Regular"/>
              </a:rPr>
              <a:t>Dans</a:t>
            </a:r>
            <a:r>
              <a:rPr lang="fr-FR" sz="1800" spc="-19" dirty="0">
                <a:latin typeface="Montserrat Medium" pitchFamily="2" charset="0"/>
                <a:cs typeface="NUQSMO+Montserrat-Regular"/>
              </a:rPr>
              <a:t> </a:t>
            </a:r>
            <a:r>
              <a:rPr lang="fr-FR" sz="1800" dirty="0">
                <a:latin typeface="Montserrat Medium" pitchFamily="2" charset="0"/>
                <a:cs typeface="NUQSMO+Montserrat-Regular"/>
              </a:rPr>
              <a:t>l’onglet</a:t>
            </a:r>
            <a:r>
              <a:rPr lang="fr-FR" sz="1800" spc="-19" dirty="0">
                <a:latin typeface="Montserrat Medium" pitchFamily="2" charset="0"/>
                <a:cs typeface="NUQSMO+Montserrat-Regular"/>
              </a:rPr>
              <a:t> </a:t>
            </a:r>
            <a:r>
              <a:rPr lang="fr-FR" sz="1800" dirty="0">
                <a:latin typeface="Montserrat Medium" pitchFamily="2" charset="0"/>
                <a:cs typeface="NUQSMO+Montserrat-Regular"/>
              </a:rPr>
              <a:t>« Afficher »,</a:t>
            </a:r>
            <a:r>
              <a:rPr lang="fr-FR" sz="1800" spc="-19" dirty="0">
                <a:latin typeface="Montserrat Medium" pitchFamily="2" charset="0"/>
                <a:cs typeface="NUQSMO+Montserrat-Regular"/>
              </a:rPr>
              <a:t> </a:t>
            </a:r>
            <a:r>
              <a:rPr lang="fr-FR" sz="1800" dirty="0">
                <a:latin typeface="Montserrat Medium" pitchFamily="2" charset="0"/>
                <a:cs typeface="NUQSMO+Montserrat-Regular"/>
              </a:rPr>
              <a:t>vous</a:t>
            </a:r>
            <a:r>
              <a:rPr lang="fr-FR" sz="1800" spc="-19" dirty="0">
                <a:latin typeface="Montserrat Medium" pitchFamily="2" charset="0"/>
                <a:cs typeface="NUQSMO+Montserrat-Regular"/>
              </a:rPr>
              <a:t> </a:t>
            </a:r>
            <a:r>
              <a:rPr lang="fr-FR" sz="1800" dirty="0">
                <a:latin typeface="Montserrat Medium" pitchFamily="2" charset="0"/>
                <a:cs typeface="NUQSMO+Montserrat-Regular"/>
              </a:rPr>
              <a:t>avez</a:t>
            </a:r>
            <a:r>
              <a:rPr lang="fr-FR" sz="1800" spc="-19" dirty="0">
                <a:latin typeface="Montserrat Medium" pitchFamily="2" charset="0"/>
                <a:cs typeface="NUQSMO+Montserrat-Regular"/>
              </a:rPr>
              <a:t> </a:t>
            </a:r>
            <a:r>
              <a:rPr lang="fr-FR" sz="1800" dirty="0">
                <a:latin typeface="Montserrat Medium" pitchFamily="2" charset="0"/>
                <a:cs typeface="NUQSMO+Montserrat-Regular"/>
              </a:rPr>
              <a:t>la</a:t>
            </a:r>
            <a:r>
              <a:rPr lang="fr-FR" sz="1800" spc="-19" dirty="0">
                <a:latin typeface="Montserrat Medium" pitchFamily="2" charset="0"/>
                <a:cs typeface="NUQSMO+Montserrat-Regular"/>
              </a:rPr>
              <a:t> </a:t>
            </a:r>
            <a:r>
              <a:rPr lang="fr-FR" sz="1800" dirty="0">
                <a:latin typeface="Montserrat Medium" pitchFamily="2" charset="0"/>
                <a:cs typeface="NUQSMO+Montserrat-Regular"/>
              </a:rPr>
              <a:t>possibilité</a:t>
            </a:r>
            <a:r>
              <a:rPr lang="fr-FR" sz="1800" spc="-19" dirty="0">
                <a:latin typeface="Montserrat Medium" pitchFamily="2" charset="0"/>
                <a:cs typeface="NUQSMO+Montserrat-Regular"/>
              </a:rPr>
              <a:t> </a:t>
            </a:r>
            <a:r>
              <a:rPr lang="fr-FR" sz="1800" dirty="0">
                <a:latin typeface="Montserrat Medium" pitchFamily="2" charset="0"/>
                <a:cs typeface="NUQSMO+Montserrat-Regular"/>
              </a:rPr>
              <a:t>de</a:t>
            </a:r>
            <a:r>
              <a:rPr lang="fr-FR" sz="1800" spc="-19" dirty="0">
                <a:latin typeface="Montserrat Medium" pitchFamily="2" charset="0"/>
                <a:cs typeface="NUQSMO+Montserrat-Regular"/>
              </a:rPr>
              <a:t> </a:t>
            </a:r>
            <a:r>
              <a:rPr lang="fr-FR" sz="1800" dirty="0">
                <a:latin typeface="Montserrat Medium" pitchFamily="2" charset="0"/>
                <a:cs typeface="NUQSMO+Montserrat-Regular"/>
              </a:rPr>
              <a:t>modifier</a:t>
            </a:r>
            <a:r>
              <a:rPr lang="fr-FR" sz="1800" spc="-19" dirty="0">
                <a:latin typeface="Montserrat Medium" pitchFamily="2" charset="0"/>
                <a:cs typeface="NUQSMO+Montserrat-Regular"/>
              </a:rPr>
              <a:t> </a:t>
            </a:r>
            <a:r>
              <a:rPr lang="fr-FR" sz="1800" dirty="0">
                <a:latin typeface="Montserrat Medium" pitchFamily="2" charset="0"/>
                <a:cs typeface="NUQSMO+Montserrat-Regular"/>
              </a:rPr>
              <a:t>le</a:t>
            </a:r>
            <a:r>
              <a:rPr lang="fr-FR" sz="1800" spc="-19" dirty="0">
                <a:latin typeface="Montserrat Medium" pitchFamily="2" charset="0"/>
                <a:cs typeface="NUQSMO+Montserrat-Regular"/>
              </a:rPr>
              <a:t> </a:t>
            </a:r>
            <a:r>
              <a:rPr lang="fr-FR" sz="1800" dirty="0">
                <a:latin typeface="Montserrat Medium" pitchFamily="2" charset="0"/>
                <a:cs typeface="NUQSMO+Montserrat-Regular"/>
              </a:rPr>
              <a:t>thème</a:t>
            </a:r>
            <a:r>
              <a:rPr lang="fr-FR" sz="1800" spc="-19" dirty="0">
                <a:latin typeface="Montserrat Medium" pitchFamily="2" charset="0"/>
                <a:cs typeface="NUQSMO+Montserrat-Regular"/>
              </a:rPr>
              <a:t> </a:t>
            </a:r>
            <a:r>
              <a:rPr lang="fr-FR" sz="1800" dirty="0">
                <a:latin typeface="Montserrat Medium" pitchFamily="2" charset="0"/>
                <a:cs typeface="NUQSMO+Montserrat-Regular"/>
              </a:rPr>
              <a:t>de</a:t>
            </a:r>
            <a:r>
              <a:rPr lang="fr-FR" sz="1800" spc="-19" dirty="0">
                <a:latin typeface="Montserrat Medium" pitchFamily="2" charset="0"/>
                <a:cs typeface="NUQSMO+Montserrat-Regular"/>
              </a:rPr>
              <a:t> </a:t>
            </a:r>
            <a:r>
              <a:rPr lang="fr-FR" sz="1800" dirty="0">
                <a:latin typeface="Montserrat Medium" pitchFamily="2" charset="0"/>
                <a:cs typeface="NUQSMO+Montserrat-Regular"/>
              </a:rPr>
              <a:t>votre fichier.</a:t>
            </a:r>
            <a:r>
              <a:rPr lang="fr-FR" sz="1800" spc="168" dirty="0">
                <a:latin typeface="Montserrat Medium" pitchFamily="2" charset="0"/>
                <a:cs typeface="NUQSMO+Montserrat-Regular"/>
              </a:rPr>
              <a:t> </a:t>
            </a:r>
            <a:r>
              <a:rPr lang="fr-FR" sz="1800" b="1" dirty="0">
                <a:latin typeface="Montserrat Medium" pitchFamily="2" charset="0"/>
                <a:cs typeface="Montserrat"/>
              </a:rPr>
              <a:t>Un</a:t>
            </a:r>
            <a:r>
              <a:rPr lang="fr-FR" sz="1800" b="1" spc="180" dirty="0">
                <a:latin typeface="Montserrat Medium" pitchFamily="2" charset="0"/>
                <a:cs typeface="Montserrat"/>
              </a:rPr>
              <a:t> </a:t>
            </a:r>
            <a:r>
              <a:rPr lang="fr-FR" sz="1800" b="1" dirty="0">
                <a:latin typeface="Montserrat Medium" pitchFamily="2" charset="0"/>
                <a:cs typeface="Montserrat"/>
              </a:rPr>
              <a:t>seul</a:t>
            </a:r>
            <a:r>
              <a:rPr lang="fr-FR" sz="1800" b="1" spc="180" dirty="0">
                <a:latin typeface="Montserrat Medium" pitchFamily="2" charset="0"/>
                <a:cs typeface="Montserrat"/>
              </a:rPr>
              <a:t> </a:t>
            </a:r>
            <a:r>
              <a:rPr lang="fr-FR" sz="1800" b="1" dirty="0">
                <a:latin typeface="Montserrat Medium" pitchFamily="2" charset="0"/>
                <a:cs typeface="Montserrat"/>
              </a:rPr>
              <a:t>thème</a:t>
            </a:r>
            <a:r>
              <a:rPr lang="fr-FR" sz="1800" b="1" spc="180" dirty="0">
                <a:latin typeface="Montserrat Medium" pitchFamily="2" charset="0"/>
                <a:cs typeface="Montserrat"/>
              </a:rPr>
              <a:t> </a:t>
            </a:r>
            <a:r>
              <a:rPr lang="fr-FR" sz="1800" b="1" dirty="0">
                <a:latin typeface="Montserrat Medium" pitchFamily="2" charset="0"/>
                <a:cs typeface="Montserrat"/>
              </a:rPr>
              <a:t>est</a:t>
            </a:r>
            <a:r>
              <a:rPr lang="fr-FR" sz="1800" b="1" spc="180" dirty="0">
                <a:latin typeface="Montserrat Medium" pitchFamily="2" charset="0"/>
                <a:cs typeface="Montserrat"/>
              </a:rPr>
              <a:t> </a:t>
            </a:r>
            <a:r>
              <a:rPr lang="fr-FR" sz="1800" b="1" dirty="0">
                <a:latin typeface="Montserrat Medium" pitchFamily="2" charset="0"/>
                <a:cs typeface="Montserrat"/>
              </a:rPr>
              <a:t>applicable</a:t>
            </a:r>
            <a:r>
              <a:rPr lang="fr-FR" sz="1800" b="1" spc="180" dirty="0">
                <a:latin typeface="Montserrat Medium" pitchFamily="2" charset="0"/>
                <a:cs typeface="Montserrat"/>
              </a:rPr>
              <a:t> </a:t>
            </a:r>
            <a:r>
              <a:rPr lang="fr-FR" sz="1800" b="1" dirty="0">
                <a:latin typeface="Montserrat Medium" pitchFamily="2" charset="0"/>
                <a:cs typeface="Montserrat"/>
              </a:rPr>
              <a:t>pour</a:t>
            </a:r>
            <a:r>
              <a:rPr lang="fr-FR" sz="1800" b="1" spc="180" dirty="0">
                <a:latin typeface="Montserrat Medium" pitchFamily="2" charset="0"/>
                <a:cs typeface="Montserrat"/>
              </a:rPr>
              <a:t> </a:t>
            </a:r>
            <a:r>
              <a:rPr lang="fr-FR" sz="1800" b="1" dirty="0">
                <a:latin typeface="Montserrat Medium" pitchFamily="2" charset="0"/>
                <a:cs typeface="Montserrat"/>
              </a:rPr>
              <a:t>l’ensemble</a:t>
            </a:r>
            <a:r>
              <a:rPr lang="fr-FR" sz="1800" b="1" spc="180" dirty="0">
                <a:latin typeface="Montserrat Medium" pitchFamily="2" charset="0"/>
                <a:cs typeface="Montserrat"/>
              </a:rPr>
              <a:t> </a:t>
            </a:r>
            <a:r>
              <a:rPr lang="fr-FR" sz="1800" b="1" dirty="0">
                <a:latin typeface="Montserrat Medium" pitchFamily="2" charset="0"/>
                <a:cs typeface="Montserrat"/>
              </a:rPr>
              <a:t>du</a:t>
            </a:r>
            <a:r>
              <a:rPr lang="fr-FR" sz="1800" b="1" spc="180" dirty="0">
                <a:latin typeface="Montserrat Medium" pitchFamily="2" charset="0"/>
                <a:cs typeface="Montserrat"/>
              </a:rPr>
              <a:t> </a:t>
            </a:r>
            <a:r>
              <a:rPr lang="fr-FR" sz="1800" b="1" dirty="0">
                <a:latin typeface="Montserrat Medium" pitchFamily="2" charset="0"/>
                <a:cs typeface="Montserrat"/>
              </a:rPr>
              <a:t>fichier</a:t>
            </a:r>
            <a:r>
              <a:rPr lang="fr-FR" sz="1800" dirty="0">
                <a:latin typeface="Montserrat Medium" pitchFamily="2" charset="0"/>
                <a:cs typeface="NUQSMO+Montserrat-Regular"/>
              </a:rPr>
              <a:t>.</a:t>
            </a:r>
            <a:r>
              <a:rPr lang="fr-FR" sz="1800" spc="168" dirty="0">
                <a:latin typeface="Montserrat Medium" pitchFamily="2" charset="0"/>
                <a:cs typeface="NUQSMO+Montserrat-Regular"/>
              </a:rPr>
              <a:t> </a:t>
            </a:r>
            <a:r>
              <a:rPr lang="fr-FR" sz="1800" dirty="0">
                <a:latin typeface="Montserrat Medium" pitchFamily="2" charset="0"/>
                <a:cs typeface="NUQSMO+Montserrat-Regular"/>
              </a:rPr>
              <a:t>Vous</a:t>
            </a:r>
            <a:r>
              <a:rPr lang="fr-FR" sz="1800" spc="168" dirty="0">
                <a:latin typeface="Montserrat Medium" pitchFamily="2" charset="0"/>
                <a:cs typeface="NUQSMO+Montserrat-Regular"/>
              </a:rPr>
              <a:t> </a:t>
            </a:r>
            <a:r>
              <a:rPr lang="fr-FR" sz="1800" dirty="0">
                <a:latin typeface="Montserrat Medium" pitchFamily="2" charset="0"/>
                <a:cs typeface="NUQSMO+Montserrat-Regular"/>
              </a:rPr>
              <a:t>en avez</a:t>
            </a:r>
            <a:r>
              <a:rPr lang="fr-FR" sz="1800" spc="623" dirty="0">
                <a:latin typeface="Montserrat Medium" pitchFamily="2" charset="0"/>
                <a:cs typeface="NUQSMO+Montserrat-Regular"/>
              </a:rPr>
              <a:t> </a:t>
            </a:r>
            <a:r>
              <a:rPr lang="fr-FR" sz="1800" dirty="0">
                <a:latin typeface="Montserrat Medium" pitchFamily="2" charset="0"/>
                <a:cs typeface="NUQSMO+Montserrat-Regular"/>
              </a:rPr>
              <a:t>une</a:t>
            </a:r>
            <a:r>
              <a:rPr lang="fr-FR" sz="1800" spc="623" dirty="0">
                <a:latin typeface="Montserrat Medium" pitchFamily="2" charset="0"/>
                <a:cs typeface="NUQSMO+Montserrat-Regular"/>
              </a:rPr>
              <a:t> </a:t>
            </a:r>
            <a:r>
              <a:rPr lang="fr-FR" sz="1800" dirty="0">
                <a:latin typeface="Montserrat Medium" pitchFamily="2" charset="0"/>
                <a:cs typeface="NUQSMO+Montserrat-Regular"/>
              </a:rPr>
              <a:t>vingtaine</a:t>
            </a:r>
            <a:r>
              <a:rPr lang="fr-FR" sz="1800" spc="623" dirty="0">
                <a:latin typeface="Montserrat Medium" pitchFamily="2" charset="0"/>
                <a:cs typeface="NUQSMO+Montserrat-Regular"/>
              </a:rPr>
              <a:t> </a:t>
            </a:r>
            <a:r>
              <a:rPr lang="fr-FR" sz="1800" dirty="0">
                <a:latin typeface="Montserrat Medium" pitchFamily="2" charset="0"/>
                <a:cs typeface="NUQSMO+Montserrat-Regular"/>
              </a:rPr>
              <a:t>par</a:t>
            </a:r>
            <a:r>
              <a:rPr lang="fr-FR" sz="1800" spc="623" dirty="0">
                <a:latin typeface="Montserrat Medium" pitchFamily="2" charset="0"/>
                <a:cs typeface="NUQSMO+Montserrat-Regular"/>
              </a:rPr>
              <a:t> </a:t>
            </a:r>
            <a:r>
              <a:rPr lang="fr-FR" sz="1800" dirty="0">
                <a:latin typeface="Montserrat Medium" pitchFamily="2" charset="0"/>
                <a:cs typeface="NUQSMO+Montserrat-Regular"/>
              </a:rPr>
              <a:t>défaut</a:t>
            </a:r>
            <a:r>
              <a:rPr lang="fr-FR" sz="1800" spc="623" dirty="0">
                <a:latin typeface="Montserrat Medium" pitchFamily="2" charset="0"/>
                <a:cs typeface="NUQSMO+Montserrat-Regular"/>
              </a:rPr>
              <a:t> </a:t>
            </a:r>
            <a:r>
              <a:rPr lang="fr-FR" sz="1800" dirty="0">
                <a:latin typeface="Montserrat Medium" pitchFamily="2" charset="0"/>
                <a:cs typeface="NUQSMO+Montserrat-Regular"/>
              </a:rPr>
              <a:t>que</a:t>
            </a:r>
            <a:r>
              <a:rPr lang="fr-FR" sz="1800" spc="623" dirty="0">
                <a:latin typeface="Montserrat Medium" pitchFamily="2" charset="0"/>
                <a:cs typeface="NUQSMO+Montserrat-Regular"/>
              </a:rPr>
              <a:t> </a:t>
            </a:r>
            <a:r>
              <a:rPr lang="fr-FR" sz="1800" dirty="0">
                <a:latin typeface="Montserrat Medium" pitchFamily="2" charset="0"/>
                <a:cs typeface="NUQSMO+Montserrat-Regular"/>
              </a:rPr>
              <a:t>vous</a:t>
            </a:r>
            <a:r>
              <a:rPr lang="fr-FR" sz="1800" spc="623" dirty="0">
                <a:latin typeface="Montserrat Medium" pitchFamily="2" charset="0"/>
                <a:cs typeface="NUQSMO+Montserrat-Regular"/>
              </a:rPr>
              <a:t> </a:t>
            </a:r>
            <a:r>
              <a:rPr lang="fr-FR" sz="1800" dirty="0">
                <a:latin typeface="Montserrat Medium" pitchFamily="2" charset="0"/>
                <a:cs typeface="NUQSMO+Montserrat-Regular"/>
              </a:rPr>
              <a:t>pouvez</a:t>
            </a:r>
            <a:r>
              <a:rPr lang="fr-FR" sz="1800" spc="623" dirty="0">
                <a:latin typeface="Montserrat Medium" pitchFamily="2" charset="0"/>
                <a:cs typeface="NUQSMO+Montserrat-Regular"/>
              </a:rPr>
              <a:t> </a:t>
            </a:r>
            <a:r>
              <a:rPr lang="fr-FR" sz="1800" dirty="0">
                <a:latin typeface="Montserrat Medium" pitchFamily="2" charset="0"/>
                <a:cs typeface="NUQSMO+Montserrat-Regular"/>
              </a:rPr>
              <a:t>sélectionner</a:t>
            </a:r>
            <a:r>
              <a:rPr lang="fr-FR" sz="1800" spc="623" dirty="0">
                <a:latin typeface="Montserrat Medium" pitchFamily="2" charset="0"/>
                <a:cs typeface="NUQSMO+Montserrat-Regular"/>
              </a:rPr>
              <a:t> </a:t>
            </a:r>
            <a:r>
              <a:rPr lang="fr-FR" sz="1800" dirty="0">
                <a:latin typeface="Montserrat Medium" pitchFamily="2" charset="0"/>
                <a:cs typeface="NUQSMO+Montserrat-Regular"/>
              </a:rPr>
              <a:t>à</a:t>
            </a:r>
            <a:r>
              <a:rPr lang="fr-FR" sz="1800" spc="623" dirty="0">
                <a:latin typeface="Montserrat Medium" pitchFamily="2" charset="0"/>
                <a:cs typeface="NUQSMO+Montserrat-Regular"/>
              </a:rPr>
              <a:t> </a:t>
            </a:r>
            <a:r>
              <a:rPr lang="fr-FR" sz="1800" dirty="0">
                <a:latin typeface="Montserrat Medium" pitchFamily="2" charset="0"/>
                <a:cs typeface="NUQSMO+Montserrat-Regular"/>
              </a:rPr>
              <a:t>votre convenance. Ce thème aura un impact sur :</a:t>
            </a:r>
          </a:p>
          <a:p>
            <a:pPr marL="742950" lvl="1" indent="-285750" algn="just">
              <a:lnSpc>
                <a:spcPct val="150000"/>
              </a:lnSpc>
              <a:spcBef>
                <a:spcPts val="0"/>
              </a:spcBef>
              <a:buFont typeface="Montserrat" pitchFamily="2" charset="0"/>
              <a:buChar char="‐"/>
            </a:pPr>
            <a:r>
              <a:rPr lang="fr-FR" sz="1800" b="1" dirty="0">
                <a:solidFill>
                  <a:srgbClr val="000000"/>
                </a:solidFill>
                <a:latin typeface="Montserrat Medium" pitchFamily="2" charset="0"/>
                <a:cs typeface="Montserrat"/>
              </a:rPr>
              <a:t>Les couleurs</a:t>
            </a:r>
          </a:p>
          <a:p>
            <a:pPr marL="742950" lvl="1" indent="-285750" algn="just">
              <a:lnSpc>
                <a:spcPct val="150000"/>
              </a:lnSpc>
              <a:spcBef>
                <a:spcPts val="0"/>
              </a:spcBef>
              <a:buFont typeface="Montserrat" pitchFamily="2" charset="0"/>
              <a:buChar char="‐"/>
            </a:pPr>
            <a:r>
              <a:rPr lang="fr-FR" sz="1800" b="1" dirty="0">
                <a:solidFill>
                  <a:srgbClr val="000000"/>
                </a:solidFill>
                <a:latin typeface="Montserrat Medium" pitchFamily="2" charset="0"/>
                <a:cs typeface="Montserrat"/>
              </a:rPr>
              <a:t>Le texte</a:t>
            </a:r>
          </a:p>
          <a:p>
            <a:pPr marL="742950" lvl="1" indent="-285750" algn="just">
              <a:lnSpc>
                <a:spcPct val="150000"/>
              </a:lnSpc>
              <a:spcBef>
                <a:spcPts val="0"/>
              </a:spcBef>
              <a:buFont typeface="Montserrat" pitchFamily="2" charset="0"/>
              <a:buChar char="‐"/>
            </a:pPr>
            <a:r>
              <a:rPr lang="fr-FR" sz="1800" b="1" dirty="0">
                <a:solidFill>
                  <a:srgbClr val="000000"/>
                </a:solidFill>
                <a:latin typeface="Montserrat Medium" pitchFamily="2" charset="0"/>
                <a:cs typeface="Montserrat"/>
              </a:rPr>
              <a:t>Les éléments visuels</a:t>
            </a:r>
          </a:p>
          <a:p>
            <a:pPr marL="742950" lvl="1" indent="-285750" algn="just">
              <a:lnSpc>
                <a:spcPct val="150000"/>
              </a:lnSpc>
              <a:spcBef>
                <a:spcPts val="0"/>
              </a:spcBef>
              <a:buFont typeface="Montserrat" pitchFamily="2" charset="0"/>
              <a:buChar char="‐"/>
            </a:pPr>
            <a:r>
              <a:rPr lang="fr-FR" sz="1800" b="1" dirty="0">
                <a:solidFill>
                  <a:srgbClr val="000000"/>
                </a:solidFill>
                <a:latin typeface="Montserrat Medium" pitchFamily="2" charset="0"/>
                <a:cs typeface="Montserrat"/>
              </a:rPr>
              <a:t>Les pages</a:t>
            </a:r>
          </a:p>
          <a:p>
            <a:pPr marL="742950" lvl="1" indent="-285750" algn="just">
              <a:lnSpc>
                <a:spcPct val="150000"/>
              </a:lnSpc>
              <a:spcBef>
                <a:spcPts val="0"/>
              </a:spcBef>
              <a:buFont typeface="Montserrat" pitchFamily="2" charset="0"/>
              <a:buChar char="‐"/>
            </a:pPr>
            <a:r>
              <a:rPr lang="fr-FR" sz="1800" b="1" dirty="0">
                <a:solidFill>
                  <a:srgbClr val="000000"/>
                </a:solidFill>
                <a:latin typeface="Montserrat Medium" pitchFamily="2" charset="0"/>
                <a:cs typeface="Montserrat"/>
              </a:rPr>
              <a:t>Le volet de filtre</a:t>
            </a:r>
          </a:p>
        </p:txBody>
      </p:sp>
      <p:sp>
        <p:nvSpPr>
          <p:cNvPr id="7" name="object 6">
            <a:extLst>
              <a:ext uri="{FF2B5EF4-FFF2-40B4-BE49-F238E27FC236}">
                <a16:creationId xmlns:a16="http://schemas.microsoft.com/office/drawing/2014/main" id="{955413FB-A8B4-D5D3-87DC-33DA6F711C94}"/>
              </a:ext>
            </a:extLst>
          </p:cNvPr>
          <p:cNvSpPr/>
          <p:nvPr/>
        </p:nvSpPr>
        <p:spPr>
          <a:xfrm>
            <a:off x="4726033" y="3160175"/>
            <a:ext cx="5939790" cy="3502053"/>
          </a:xfrm>
          <a:prstGeom prst="rect">
            <a:avLst/>
          </a:prstGeom>
          <a:blipFill>
            <a:blip r:embed="rId2" cstate="print"/>
            <a:stretch>
              <a:fillRect/>
            </a:stretch>
          </a:blipFill>
        </p:spPr>
        <p:txBody>
          <a:bodyPr wrap="square" lIns="0" tIns="0" rIns="0" bIns="0" rtlCol="0">
            <a:spAutoFit/>
          </a:bodyPr>
          <a:lstStyle/>
          <a:p>
            <a:endParaRPr/>
          </a:p>
        </p:txBody>
      </p:sp>
      <p:pic>
        <p:nvPicPr>
          <p:cNvPr id="8" name="Image 7">
            <a:extLst>
              <a:ext uri="{FF2B5EF4-FFF2-40B4-BE49-F238E27FC236}">
                <a16:creationId xmlns:a16="http://schemas.microsoft.com/office/drawing/2014/main" id="{AC8ACD09-67F4-FE99-EE07-DD9C891B2B76}"/>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9" name="Image 8">
            <a:extLst>
              <a:ext uri="{FF2B5EF4-FFF2-40B4-BE49-F238E27FC236}">
                <a16:creationId xmlns:a16="http://schemas.microsoft.com/office/drawing/2014/main" id="{08D4EC40-158E-0533-739B-2089FB064A56}"/>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639130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55845-C602-B2D8-351B-027A28A947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335184E-DF78-FCDC-B88A-27D6A48BFBF4}"/>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Les canevas</a:t>
            </a:r>
            <a:endParaRPr lang="fr-FR" sz="3200" b="1" dirty="0">
              <a:solidFill>
                <a:srgbClr val="0F2035"/>
              </a:solidFill>
              <a:latin typeface="Montserrat"/>
              <a:cs typeface="Montserrat"/>
            </a:endParaRPr>
          </a:p>
        </p:txBody>
      </p:sp>
      <p:sp>
        <p:nvSpPr>
          <p:cNvPr id="3" name="Sous-titre 2">
            <a:extLst>
              <a:ext uri="{FF2B5EF4-FFF2-40B4-BE49-F238E27FC236}">
                <a16:creationId xmlns:a16="http://schemas.microsoft.com/office/drawing/2014/main" id="{A07C46A8-AB5C-C578-3BD3-3061F0CB34DF}"/>
              </a:ext>
            </a:extLst>
          </p:cNvPr>
          <p:cNvSpPr>
            <a:spLocks noGrp="1"/>
          </p:cNvSpPr>
          <p:nvPr>
            <p:ph type="subTitle" idx="1"/>
          </p:nvPr>
        </p:nvSpPr>
        <p:spPr>
          <a:xfrm>
            <a:off x="936829" y="2025085"/>
            <a:ext cx="10460514" cy="2078829"/>
          </a:xfrm>
        </p:spPr>
        <p:txBody>
          <a:bodyPr>
            <a:noAutofit/>
          </a:bodyPr>
          <a:lstStyle/>
          <a:p>
            <a:pPr algn="just">
              <a:lnSpc>
                <a:spcPct val="150000"/>
              </a:lnSpc>
              <a:spcBef>
                <a:spcPts val="0"/>
              </a:spcBef>
            </a:pPr>
            <a:r>
              <a:rPr lang="fr-FR" sz="1800" dirty="0">
                <a:latin typeface="Montserrat Medium" pitchFamily="2" charset="0"/>
                <a:cs typeface="NUQSMO+Montserrat-Regular"/>
              </a:rPr>
              <a:t>Vous</a:t>
            </a:r>
            <a:r>
              <a:rPr lang="fr-FR" sz="1800" spc="66" dirty="0">
                <a:latin typeface="Montserrat Medium" pitchFamily="2" charset="0"/>
                <a:cs typeface="NUQSMO+Montserrat-Regular"/>
              </a:rPr>
              <a:t> </a:t>
            </a:r>
            <a:r>
              <a:rPr lang="fr-FR" sz="1800" dirty="0">
                <a:latin typeface="Montserrat Medium" pitchFamily="2" charset="0"/>
                <a:cs typeface="NUQSMO+Montserrat-Regular"/>
              </a:rPr>
              <a:t>pouvez</a:t>
            </a:r>
            <a:r>
              <a:rPr lang="fr-FR" sz="1800" spc="66" dirty="0">
                <a:latin typeface="Montserrat Medium" pitchFamily="2" charset="0"/>
                <a:cs typeface="NUQSMO+Montserrat-Regular"/>
              </a:rPr>
              <a:t> </a:t>
            </a:r>
            <a:r>
              <a:rPr lang="fr-FR" sz="1800" dirty="0">
                <a:latin typeface="Montserrat Medium" pitchFamily="2" charset="0"/>
                <a:cs typeface="NUQSMO+Montserrat-Regular"/>
              </a:rPr>
              <a:t>également</a:t>
            </a:r>
            <a:r>
              <a:rPr lang="fr-FR" sz="1800" spc="66" dirty="0">
                <a:latin typeface="Montserrat Medium" pitchFamily="2" charset="0"/>
                <a:cs typeface="NUQSMO+Montserrat-Regular"/>
              </a:rPr>
              <a:t> </a:t>
            </a:r>
            <a:r>
              <a:rPr lang="fr-FR" sz="1800" b="1" dirty="0">
                <a:latin typeface="Montserrat Medium" pitchFamily="2" charset="0"/>
                <a:cs typeface="Montserrat"/>
              </a:rPr>
              <a:t>personnaliser</a:t>
            </a:r>
            <a:r>
              <a:rPr lang="fr-FR" sz="1800" b="1" spc="71" dirty="0">
                <a:latin typeface="Montserrat Medium" pitchFamily="2" charset="0"/>
                <a:cs typeface="Montserrat"/>
              </a:rPr>
              <a:t> </a:t>
            </a:r>
            <a:r>
              <a:rPr lang="fr-FR" sz="1800" b="1" dirty="0">
                <a:latin typeface="Montserrat Medium" pitchFamily="2" charset="0"/>
                <a:cs typeface="Montserrat"/>
              </a:rPr>
              <a:t>les</a:t>
            </a:r>
            <a:r>
              <a:rPr lang="fr-FR" sz="1800" b="1" spc="71" dirty="0">
                <a:latin typeface="Montserrat Medium" pitchFamily="2" charset="0"/>
                <a:cs typeface="Montserrat"/>
              </a:rPr>
              <a:t> </a:t>
            </a:r>
            <a:r>
              <a:rPr lang="fr-FR" sz="1800" b="1" dirty="0">
                <a:latin typeface="Montserrat Medium" pitchFamily="2" charset="0"/>
                <a:cs typeface="Montserrat"/>
              </a:rPr>
              <a:t>thèmes</a:t>
            </a:r>
            <a:r>
              <a:rPr lang="fr-FR" sz="1800" dirty="0">
                <a:latin typeface="Montserrat Medium" pitchFamily="2" charset="0"/>
                <a:cs typeface="NUQSMO+Montserrat-Regular"/>
              </a:rPr>
              <a:t>.</a:t>
            </a:r>
            <a:r>
              <a:rPr lang="fr-FR" sz="1800" spc="66" dirty="0">
                <a:latin typeface="Montserrat Medium" pitchFamily="2" charset="0"/>
                <a:cs typeface="NUQSMO+Montserrat-Regular"/>
              </a:rPr>
              <a:t> </a:t>
            </a:r>
            <a:r>
              <a:rPr lang="fr-FR" sz="1800" dirty="0">
                <a:latin typeface="Montserrat Medium" pitchFamily="2" charset="0"/>
                <a:cs typeface="NUQSMO+Montserrat-Regular"/>
              </a:rPr>
              <a:t>Dans</a:t>
            </a:r>
            <a:r>
              <a:rPr lang="fr-FR" sz="1800" spc="66" dirty="0">
                <a:latin typeface="Montserrat Medium" pitchFamily="2" charset="0"/>
                <a:cs typeface="NUQSMO+Montserrat-Regular"/>
              </a:rPr>
              <a:t> </a:t>
            </a:r>
            <a:r>
              <a:rPr lang="fr-FR" sz="1800" dirty="0">
                <a:latin typeface="Montserrat Medium" pitchFamily="2" charset="0"/>
                <a:cs typeface="NUQSMO+Montserrat-Regular"/>
              </a:rPr>
              <a:t>ce</a:t>
            </a:r>
            <a:r>
              <a:rPr lang="fr-FR" sz="1800" spc="66" dirty="0">
                <a:latin typeface="Montserrat Medium" pitchFamily="2" charset="0"/>
                <a:cs typeface="NUQSMO+Montserrat-Regular"/>
              </a:rPr>
              <a:t> </a:t>
            </a:r>
            <a:r>
              <a:rPr lang="fr-FR" sz="1800" dirty="0">
                <a:latin typeface="Montserrat Medium" pitchFamily="2" charset="0"/>
                <a:cs typeface="NUQSMO+Montserrat-Regular"/>
              </a:rPr>
              <a:t>cas,</a:t>
            </a:r>
            <a:r>
              <a:rPr lang="fr-FR" sz="1800" spc="66" dirty="0">
                <a:latin typeface="Montserrat Medium" pitchFamily="2" charset="0"/>
                <a:cs typeface="NUQSMO+Montserrat-Regular"/>
              </a:rPr>
              <a:t> </a:t>
            </a:r>
            <a:r>
              <a:rPr lang="fr-FR" sz="1800" dirty="0">
                <a:latin typeface="Montserrat Medium" pitchFamily="2" charset="0"/>
                <a:cs typeface="NUQSMO+Montserrat-Regular"/>
              </a:rPr>
              <a:t>vous</a:t>
            </a:r>
            <a:r>
              <a:rPr lang="fr-FR" sz="1800" spc="66" dirty="0">
                <a:latin typeface="Montserrat Medium" pitchFamily="2" charset="0"/>
                <a:cs typeface="NUQSMO+Montserrat-Regular"/>
              </a:rPr>
              <a:t> </a:t>
            </a:r>
            <a:r>
              <a:rPr lang="fr-FR" sz="1800" dirty="0">
                <a:latin typeface="Montserrat Medium" pitchFamily="2" charset="0"/>
                <a:cs typeface="NUQSMO+Montserrat-Regular"/>
              </a:rPr>
              <a:t>avez</a:t>
            </a:r>
            <a:r>
              <a:rPr lang="fr-FR" sz="1800" spc="66" dirty="0">
                <a:latin typeface="Montserrat Medium" pitchFamily="2" charset="0"/>
                <a:cs typeface="NUQSMO+Montserrat-Regular"/>
              </a:rPr>
              <a:t> </a:t>
            </a:r>
            <a:r>
              <a:rPr lang="fr-FR" sz="1800" dirty="0">
                <a:latin typeface="Montserrat Medium" pitchFamily="2" charset="0"/>
                <a:cs typeface="NUQSMO+Montserrat-Regular"/>
              </a:rPr>
              <a:t>la possibilité</a:t>
            </a:r>
            <a:r>
              <a:rPr lang="fr-FR" sz="1800" spc="146" dirty="0">
                <a:latin typeface="Montserrat Medium" pitchFamily="2" charset="0"/>
                <a:cs typeface="NUQSMO+Montserrat-Regular"/>
              </a:rPr>
              <a:t> </a:t>
            </a:r>
            <a:r>
              <a:rPr lang="fr-FR" sz="1800" dirty="0">
                <a:latin typeface="Montserrat Medium" pitchFamily="2" charset="0"/>
                <a:cs typeface="NUQSMO+Montserrat-Regular"/>
              </a:rPr>
              <a:t>de</a:t>
            </a:r>
            <a:r>
              <a:rPr lang="fr-FR" sz="1800" spc="146" dirty="0">
                <a:latin typeface="Montserrat Medium" pitchFamily="2" charset="0"/>
                <a:cs typeface="NUQSMO+Montserrat-Regular"/>
              </a:rPr>
              <a:t> </a:t>
            </a:r>
            <a:r>
              <a:rPr lang="fr-FR" sz="1800" dirty="0">
                <a:latin typeface="Montserrat Medium" pitchFamily="2" charset="0"/>
                <a:cs typeface="NUQSMO+Montserrat-Regular"/>
              </a:rPr>
              <a:t>sélectionner</a:t>
            </a:r>
            <a:r>
              <a:rPr lang="fr-FR" sz="1800" spc="146" dirty="0">
                <a:latin typeface="Montserrat Medium" pitchFamily="2" charset="0"/>
                <a:cs typeface="NUQSMO+Montserrat-Regular"/>
              </a:rPr>
              <a:t> </a:t>
            </a:r>
            <a:r>
              <a:rPr lang="fr-FR" sz="1800" dirty="0">
                <a:latin typeface="Montserrat Medium" pitchFamily="2" charset="0"/>
                <a:cs typeface="NUQSMO+Montserrat-Regular"/>
              </a:rPr>
              <a:t>un</a:t>
            </a:r>
            <a:r>
              <a:rPr lang="fr-FR" sz="1800" spc="146" dirty="0">
                <a:latin typeface="Montserrat Medium" pitchFamily="2" charset="0"/>
                <a:cs typeface="NUQSMO+Montserrat-Regular"/>
              </a:rPr>
              <a:t> </a:t>
            </a:r>
            <a:r>
              <a:rPr lang="fr-FR" sz="1800" dirty="0">
                <a:latin typeface="Montserrat Medium" pitchFamily="2" charset="0"/>
                <a:cs typeface="NUQSMO+Montserrat-Regular"/>
              </a:rPr>
              <a:t>des</a:t>
            </a:r>
            <a:r>
              <a:rPr lang="fr-FR" sz="1800" spc="146" dirty="0">
                <a:latin typeface="Montserrat Medium" pitchFamily="2" charset="0"/>
                <a:cs typeface="NUQSMO+Montserrat-Regular"/>
              </a:rPr>
              <a:t> </a:t>
            </a:r>
            <a:r>
              <a:rPr lang="fr-FR" sz="1800" dirty="0">
                <a:latin typeface="Montserrat Medium" pitchFamily="2" charset="0"/>
                <a:cs typeface="NUQSMO+Montserrat-Regular"/>
              </a:rPr>
              <a:t>thèmes</a:t>
            </a:r>
            <a:r>
              <a:rPr lang="fr-FR" sz="1800" spc="146" dirty="0">
                <a:latin typeface="Montserrat Medium" pitchFamily="2" charset="0"/>
                <a:cs typeface="NUQSMO+Montserrat-Regular"/>
              </a:rPr>
              <a:t> </a:t>
            </a:r>
            <a:r>
              <a:rPr lang="fr-FR" sz="1800" dirty="0">
                <a:latin typeface="Montserrat Medium" pitchFamily="2" charset="0"/>
                <a:cs typeface="NUQSMO+Montserrat-Regular"/>
              </a:rPr>
              <a:t>existants</a:t>
            </a:r>
            <a:r>
              <a:rPr lang="fr-FR" sz="1800" spc="146" dirty="0">
                <a:latin typeface="Montserrat Medium" pitchFamily="2" charset="0"/>
                <a:cs typeface="NUQSMO+Montserrat-Regular"/>
              </a:rPr>
              <a:t> </a:t>
            </a:r>
            <a:r>
              <a:rPr lang="fr-FR" sz="1800" dirty="0">
                <a:latin typeface="Montserrat Medium" pitchFamily="2" charset="0"/>
                <a:cs typeface="NUQSMO+Montserrat-Regular"/>
              </a:rPr>
              <a:t>et</a:t>
            </a:r>
            <a:r>
              <a:rPr lang="fr-FR" sz="1800" spc="145" dirty="0">
                <a:latin typeface="Montserrat Medium" pitchFamily="2" charset="0"/>
                <a:cs typeface="NUQSMO+Montserrat-Regular"/>
              </a:rPr>
              <a:t> </a:t>
            </a:r>
            <a:r>
              <a:rPr lang="fr-FR" sz="1800" dirty="0">
                <a:latin typeface="Montserrat Medium" pitchFamily="2" charset="0"/>
                <a:cs typeface="NUQSMO+Montserrat-Regular"/>
              </a:rPr>
              <a:t>de</a:t>
            </a:r>
            <a:r>
              <a:rPr lang="fr-FR" sz="1800" spc="146" dirty="0">
                <a:latin typeface="Montserrat Medium" pitchFamily="2" charset="0"/>
                <a:cs typeface="NUQSMO+Montserrat-Regular"/>
              </a:rPr>
              <a:t> </a:t>
            </a:r>
            <a:r>
              <a:rPr lang="fr-FR" sz="1800" dirty="0">
                <a:latin typeface="Montserrat Medium" pitchFamily="2" charset="0"/>
                <a:cs typeface="NUQSMO+Montserrat-Regular"/>
              </a:rPr>
              <a:t>vous</a:t>
            </a:r>
            <a:r>
              <a:rPr lang="fr-FR" sz="1800" spc="146" dirty="0">
                <a:latin typeface="Montserrat Medium" pitchFamily="2" charset="0"/>
                <a:cs typeface="NUQSMO+Montserrat-Regular"/>
              </a:rPr>
              <a:t> </a:t>
            </a:r>
            <a:r>
              <a:rPr lang="fr-FR" sz="1800" dirty="0">
                <a:latin typeface="Montserrat Medium" pitchFamily="2" charset="0"/>
                <a:cs typeface="NUQSMO+Montserrat-Regular"/>
              </a:rPr>
              <a:t>baser</a:t>
            </a:r>
            <a:r>
              <a:rPr lang="fr-FR" sz="1800" spc="146" dirty="0">
                <a:latin typeface="Montserrat Medium" pitchFamily="2" charset="0"/>
                <a:cs typeface="NUQSMO+Montserrat-Regular"/>
              </a:rPr>
              <a:t> </a:t>
            </a:r>
            <a:r>
              <a:rPr lang="fr-FR" sz="1800" dirty="0">
                <a:latin typeface="Montserrat Medium" pitchFamily="2" charset="0"/>
                <a:cs typeface="NUQSMO+Montserrat-Regular"/>
              </a:rPr>
              <a:t>dessus pour le modifier.</a:t>
            </a:r>
          </a:p>
          <a:p>
            <a:pPr algn="just">
              <a:lnSpc>
                <a:spcPct val="150000"/>
              </a:lnSpc>
              <a:spcBef>
                <a:spcPts val="0"/>
              </a:spcBef>
            </a:pPr>
            <a:r>
              <a:rPr lang="fr-FR" sz="1800" dirty="0">
                <a:latin typeface="Montserrat Medium" pitchFamily="2" charset="0"/>
                <a:cs typeface="NUQSMO+Montserrat-Regular"/>
              </a:rPr>
              <a:t>Sinon, vous pouvez créer un thème vous-même, que vous pourrez enregistrer et</a:t>
            </a:r>
            <a:r>
              <a:rPr lang="fr-FR" sz="1800" spc="76" dirty="0">
                <a:latin typeface="Montserrat Medium" pitchFamily="2" charset="0"/>
                <a:cs typeface="NUQSMO+Montserrat-Regular"/>
              </a:rPr>
              <a:t> </a:t>
            </a:r>
            <a:r>
              <a:rPr lang="fr-FR" sz="1800" dirty="0">
                <a:latin typeface="Montserrat Medium" pitchFamily="2" charset="0"/>
                <a:cs typeface="NUQSMO+Montserrat-Regular"/>
              </a:rPr>
              <a:t>réutiliser</a:t>
            </a:r>
            <a:r>
              <a:rPr lang="fr-FR" sz="1800" spc="76" dirty="0">
                <a:latin typeface="Montserrat Medium" pitchFamily="2" charset="0"/>
                <a:cs typeface="NUQSMO+Montserrat-Regular"/>
              </a:rPr>
              <a:t> </a:t>
            </a:r>
            <a:r>
              <a:rPr lang="fr-FR" sz="1800" dirty="0">
                <a:latin typeface="Montserrat Medium" pitchFamily="2" charset="0"/>
                <a:cs typeface="NUQSMO+Montserrat-Regular"/>
              </a:rPr>
              <a:t>dans</a:t>
            </a:r>
            <a:r>
              <a:rPr lang="fr-FR" sz="1800" spc="76" dirty="0">
                <a:latin typeface="Montserrat Medium" pitchFamily="2" charset="0"/>
                <a:cs typeface="NUQSMO+Montserrat-Regular"/>
              </a:rPr>
              <a:t> </a:t>
            </a:r>
            <a:r>
              <a:rPr lang="fr-FR" sz="1800" dirty="0">
                <a:latin typeface="Montserrat Medium" pitchFamily="2" charset="0"/>
                <a:cs typeface="NUQSMO+Montserrat-Regular"/>
              </a:rPr>
              <a:t>d’autres</a:t>
            </a:r>
            <a:r>
              <a:rPr lang="fr-FR" sz="1800" spc="76" dirty="0">
                <a:latin typeface="Montserrat Medium" pitchFamily="2" charset="0"/>
                <a:cs typeface="NUQSMO+Montserrat-Regular"/>
              </a:rPr>
              <a:t> </a:t>
            </a:r>
            <a:r>
              <a:rPr lang="fr-FR" sz="1800" dirty="0">
                <a:latin typeface="Montserrat Medium" pitchFamily="2" charset="0"/>
                <a:cs typeface="NUQSMO+Montserrat-Regular"/>
              </a:rPr>
              <a:t>rapports.</a:t>
            </a:r>
            <a:r>
              <a:rPr lang="fr-FR" sz="1800" spc="76" dirty="0">
                <a:latin typeface="Montserrat Medium" pitchFamily="2" charset="0"/>
                <a:cs typeface="NUQSMO+Montserrat-Regular"/>
              </a:rPr>
              <a:t> </a:t>
            </a:r>
            <a:r>
              <a:rPr lang="fr-FR" sz="1800" dirty="0">
                <a:latin typeface="Montserrat Medium" pitchFamily="2" charset="0"/>
                <a:cs typeface="NUQSMO+Montserrat-Regular"/>
              </a:rPr>
              <a:t>Cela</a:t>
            </a:r>
            <a:r>
              <a:rPr lang="fr-FR" sz="1800" spc="76" dirty="0">
                <a:latin typeface="Montserrat Medium" pitchFamily="2" charset="0"/>
                <a:cs typeface="NUQSMO+Montserrat-Regular"/>
              </a:rPr>
              <a:t> </a:t>
            </a:r>
            <a:r>
              <a:rPr lang="fr-FR" sz="1800" dirty="0">
                <a:latin typeface="Montserrat Medium" pitchFamily="2" charset="0"/>
                <a:cs typeface="NUQSMO+Montserrat-Regular"/>
              </a:rPr>
              <a:t>permet</a:t>
            </a:r>
            <a:r>
              <a:rPr lang="fr-FR" sz="1800" spc="76" dirty="0">
                <a:latin typeface="Montserrat Medium" pitchFamily="2" charset="0"/>
                <a:cs typeface="NUQSMO+Montserrat-Regular"/>
              </a:rPr>
              <a:t> </a:t>
            </a:r>
            <a:r>
              <a:rPr lang="fr-FR" sz="1800" dirty="0">
                <a:latin typeface="Montserrat Medium" pitchFamily="2" charset="0"/>
                <a:cs typeface="NUQSMO+Montserrat-Regular"/>
              </a:rPr>
              <a:t>d’avoir</a:t>
            </a:r>
            <a:r>
              <a:rPr lang="fr-FR" sz="1800" spc="76" dirty="0">
                <a:latin typeface="Montserrat Medium" pitchFamily="2" charset="0"/>
                <a:cs typeface="NUQSMO+Montserrat-Regular"/>
              </a:rPr>
              <a:t> </a:t>
            </a:r>
            <a:r>
              <a:rPr lang="fr-FR" sz="1800" dirty="0">
                <a:latin typeface="Montserrat Medium" pitchFamily="2" charset="0"/>
                <a:cs typeface="NUQSMO+Montserrat-Regular"/>
              </a:rPr>
              <a:t>des</a:t>
            </a:r>
            <a:r>
              <a:rPr lang="fr-FR" sz="1800" spc="76" dirty="0">
                <a:latin typeface="Montserrat Medium" pitchFamily="2" charset="0"/>
                <a:cs typeface="NUQSMO+Montserrat-Regular"/>
              </a:rPr>
              <a:t> </a:t>
            </a:r>
            <a:r>
              <a:rPr lang="fr-FR" sz="1800" dirty="0">
                <a:latin typeface="Montserrat Medium" pitchFamily="2" charset="0"/>
                <a:cs typeface="NUQSMO+Montserrat-Regular"/>
              </a:rPr>
              <a:t>visuels</a:t>
            </a:r>
            <a:r>
              <a:rPr lang="fr-FR" sz="1800" spc="76" dirty="0">
                <a:latin typeface="Montserrat Medium" pitchFamily="2" charset="0"/>
                <a:cs typeface="NUQSMO+Montserrat-Regular"/>
              </a:rPr>
              <a:t> </a:t>
            </a:r>
            <a:r>
              <a:rPr lang="fr-FR" sz="1800" dirty="0">
                <a:latin typeface="Montserrat Medium" pitchFamily="2" charset="0"/>
                <a:cs typeface="NUQSMO+Montserrat-Regular"/>
              </a:rPr>
              <a:t>standards et la même identité graphique.</a:t>
            </a:r>
          </a:p>
        </p:txBody>
      </p:sp>
      <p:pic>
        <p:nvPicPr>
          <p:cNvPr id="11" name="Image 10">
            <a:extLst>
              <a:ext uri="{FF2B5EF4-FFF2-40B4-BE49-F238E27FC236}">
                <a16:creationId xmlns:a16="http://schemas.microsoft.com/office/drawing/2014/main" id="{431B8025-5349-2331-22FB-B630290496C1}"/>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12" name="Image 11">
            <a:extLst>
              <a:ext uri="{FF2B5EF4-FFF2-40B4-BE49-F238E27FC236}">
                <a16:creationId xmlns:a16="http://schemas.microsoft.com/office/drawing/2014/main" id="{57AC43DE-6037-894C-2F43-DF245EEE8E10}"/>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923356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59777-3C9F-EF75-FC38-17355DBC658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312FB12-E8A3-AC22-49C5-2485D5F0D300}"/>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Les canevas</a:t>
            </a:r>
          </a:p>
        </p:txBody>
      </p:sp>
      <p:sp>
        <p:nvSpPr>
          <p:cNvPr id="3" name="Sous-titre 2">
            <a:extLst>
              <a:ext uri="{FF2B5EF4-FFF2-40B4-BE49-F238E27FC236}">
                <a16:creationId xmlns:a16="http://schemas.microsoft.com/office/drawing/2014/main" id="{0D9B3CCB-221A-F377-10C9-B691CA93F282}"/>
              </a:ext>
            </a:extLst>
          </p:cNvPr>
          <p:cNvSpPr>
            <a:spLocks noGrp="1"/>
          </p:cNvSpPr>
          <p:nvPr>
            <p:ph type="subTitle" idx="1"/>
          </p:nvPr>
        </p:nvSpPr>
        <p:spPr>
          <a:xfrm>
            <a:off x="936829" y="1469914"/>
            <a:ext cx="10460514" cy="1382143"/>
          </a:xfrm>
        </p:spPr>
        <p:txBody>
          <a:bodyPr>
            <a:noAutofit/>
          </a:bodyPr>
          <a:lstStyle/>
          <a:p>
            <a:pPr algn="just">
              <a:lnSpc>
                <a:spcPct val="150000"/>
              </a:lnSpc>
              <a:spcBef>
                <a:spcPts val="0"/>
              </a:spcBef>
            </a:pPr>
            <a:r>
              <a:rPr lang="fr-FR" sz="1800" dirty="0">
                <a:latin typeface="Montserrat Medium" pitchFamily="2" charset="0"/>
                <a:cs typeface="NUQSMO+Montserrat-Regular"/>
              </a:rPr>
              <a:t>Toujours dans l’onglet « Afficher », l’option se trouve juste ici :</a:t>
            </a:r>
          </a:p>
        </p:txBody>
      </p:sp>
      <p:sp>
        <p:nvSpPr>
          <p:cNvPr id="9" name="object 1">
            <a:extLst>
              <a:ext uri="{FF2B5EF4-FFF2-40B4-BE49-F238E27FC236}">
                <a16:creationId xmlns:a16="http://schemas.microsoft.com/office/drawing/2014/main" id="{FB833032-3C41-837D-6C0A-CA721A943A61}"/>
              </a:ext>
            </a:extLst>
          </p:cNvPr>
          <p:cNvSpPr/>
          <p:nvPr/>
        </p:nvSpPr>
        <p:spPr>
          <a:xfrm>
            <a:off x="1090201" y="1981198"/>
            <a:ext cx="7358139" cy="4361531"/>
          </a:xfrm>
          <a:prstGeom prst="rect">
            <a:avLst/>
          </a:prstGeom>
          <a:blipFill>
            <a:blip r:embed="rId2" cstate="print"/>
            <a:stretch>
              <a:fillRect/>
            </a:stretch>
          </a:blipFill>
        </p:spPr>
        <p:txBody>
          <a:bodyPr wrap="square" lIns="0" tIns="0" rIns="0" bIns="0" rtlCol="0">
            <a:spAutoFit/>
          </a:bodyPr>
          <a:lstStyle/>
          <a:p>
            <a:endParaRPr dirty="0"/>
          </a:p>
        </p:txBody>
      </p:sp>
      <p:pic>
        <p:nvPicPr>
          <p:cNvPr id="4" name="Image 3">
            <a:extLst>
              <a:ext uri="{FF2B5EF4-FFF2-40B4-BE49-F238E27FC236}">
                <a16:creationId xmlns:a16="http://schemas.microsoft.com/office/drawing/2014/main" id="{21D7BBB4-A37F-2961-A759-7461799E4ACC}"/>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269B13B3-3983-30AE-717F-FF8693ED64FC}"/>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294116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3345F-0304-8519-73CF-FF2065D3871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8F3B984-7F28-2FA2-E9F5-1988C328A7F9}"/>
              </a:ext>
            </a:extLst>
          </p:cNvPr>
          <p:cNvSpPr>
            <a:spLocks noGrp="1"/>
          </p:cNvSpPr>
          <p:nvPr>
            <p:ph type="ctrTitle"/>
          </p:nvPr>
        </p:nvSpPr>
        <p:spPr>
          <a:xfrm>
            <a:off x="1366092" y="186197"/>
            <a:ext cx="8714344" cy="755746"/>
          </a:xfrm>
        </p:spPr>
        <p:txBody>
          <a:bodyPr>
            <a:noAutofit/>
          </a:bodyPr>
          <a:lstStyle/>
          <a:p>
            <a:pPr marL="0" marR="0">
              <a:lnSpc>
                <a:spcPts val="1960"/>
              </a:lnSpc>
              <a:spcBef>
                <a:spcPts val="0"/>
              </a:spcBef>
              <a:spcAft>
                <a:spcPts val="0"/>
              </a:spcAft>
            </a:pPr>
            <a:r>
              <a:rPr lang="fr-FR" sz="2400" b="1" dirty="0">
                <a:solidFill>
                  <a:srgbClr val="0F2035"/>
                </a:solidFill>
                <a:latin typeface="Montserrat ExtraBold" pitchFamily="2" charset="0"/>
                <a:cs typeface="Montserrat"/>
              </a:rPr>
              <a:t>Télécharger le logiciel</a:t>
            </a:r>
          </a:p>
        </p:txBody>
      </p:sp>
      <p:sp>
        <p:nvSpPr>
          <p:cNvPr id="3" name="Sous-titre 2">
            <a:extLst>
              <a:ext uri="{FF2B5EF4-FFF2-40B4-BE49-F238E27FC236}">
                <a16:creationId xmlns:a16="http://schemas.microsoft.com/office/drawing/2014/main" id="{DD0CC67B-2A06-5933-4C63-8B3BED5EE0F9}"/>
              </a:ext>
            </a:extLst>
          </p:cNvPr>
          <p:cNvSpPr>
            <a:spLocks noGrp="1"/>
          </p:cNvSpPr>
          <p:nvPr>
            <p:ph type="subTitle" idx="1"/>
          </p:nvPr>
        </p:nvSpPr>
        <p:spPr>
          <a:xfrm>
            <a:off x="1789234" y="2054647"/>
            <a:ext cx="4776819" cy="462707"/>
          </a:xfrm>
        </p:spPr>
        <p:txBody>
          <a:bodyPr>
            <a:noAutofit/>
          </a:bodyPr>
          <a:lstStyle/>
          <a:p>
            <a:pPr marL="285750" indent="-285750">
              <a:lnSpc>
                <a:spcPts val="1462"/>
              </a:lnSpc>
              <a:spcBef>
                <a:spcPts val="0"/>
              </a:spcBef>
              <a:buFont typeface="Arial" panose="020B0604020202020204" pitchFamily="34" charset="0"/>
              <a:buChar char="•"/>
            </a:pPr>
            <a:r>
              <a:rPr lang="fr-FR" sz="1800" dirty="0">
                <a:solidFill>
                  <a:srgbClr val="000000"/>
                </a:solidFill>
                <a:latin typeface="JAHNIB+Montserrat-Regular"/>
                <a:cs typeface="JAHNIB+Montserrat-Regular"/>
              </a:rPr>
              <a:t>Ensuite, recherchez Power BI Desktop.</a:t>
            </a:r>
          </a:p>
        </p:txBody>
      </p:sp>
      <p:sp>
        <p:nvSpPr>
          <p:cNvPr id="5" name="object 1">
            <a:extLst>
              <a:ext uri="{FF2B5EF4-FFF2-40B4-BE49-F238E27FC236}">
                <a16:creationId xmlns:a16="http://schemas.microsoft.com/office/drawing/2014/main" id="{D3A2C98A-0725-15A9-DD76-6873CF97F044}"/>
              </a:ext>
            </a:extLst>
          </p:cNvPr>
          <p:cNvSpPr/>
          <p:nvPr/>
        </p:nvSpPr>
        <p:spPr>
          <a:xfrm>
            <a:off x="6455886" y="941943"/>
            <a:ext cx="5133860" cy="2533880"/>
          </a:xfrm>
          <a:prstGeom prst="rect">
            <a:avLst/>
          </a:prstGeom>
          <a:blipFill>
            <a:blip r:embed="rId2" cstate="print"/>
            <a:stretch>
              <a:fillRect/>
            </a:stretch>
          </a:blipFill>
        </p:spPr>
        <p:txBody>
          <a:bodyPr wrap="square" lIns="0" tIns="0" rIns="0" bIns="0" rtlCol="0">
            <a:spAutoFit/>
          </a:bodyPr>
          <a:lstStyle/>
          <a:p>
            <a:endParaRPr dirty="0"/>
          </a:p>
        </p:txBody>
      </p:sp>
      <p:sp>
        <p:nvSpPr>
          <p:cNvPr id="6" name="object 2">
            <a:extLst>
              <a:ext uri="{FF2B5EF4-FFF2-40B4-BE49-F238E27FC236}">
                <a16:creationId xmlns:a16="http://schemas.microsoft.com/office/drawing/2014/main" id="{136D835D-635D-7373-B4B9-56EA2977F4E5}"/>
              </a:ext>
            </a:extLst>
          </p:cNvPr>
          <p:cNvSpPr/>
          <p:nvPr/>
        </p:nvSpPr>
        <p:spPr>
          <a:xfrm>
            <a:off x="932584" y="3800970"/>
            <a:ext cx="5247879" cy="2511696"/>
          </a:xfrm>
          <a:prstGeom prst="rect">
            <a:avLst/>
          </a:prstGeom>
          <a:blipFill>
            <a:blip r:embed="rId3" cstate="print"/>
            <a:stretch>
              <a:fillRect/>
            </a:stretch>
          </a:blipFill>
        </p:spPr>
        <p:txBody>
          <a:bodyPr wrap="square" lIns="0" tIns="0" rIns="0" bIns="0" rtlCol="0">
            <a:spAutoFit/>
          </a:bodyPr>
          <a:lstStyle/>
          <a:p>
            <a:endParaRPr/>
          </a:p>
        </p:txBody>
      </p:sp>
      <p:sp>
        <p:nvSpPr>
          <p:cNvPr id="7" name="Sous-titre 2">
            <a:extLst>
              <a:ext uri="{FF2B5EF4-FFF2-40B4-BE49-F238E27FC236}">
                <a16:creationId xmlns:a16="http://schemas.microsoft.com/office/drawing/2014/main" id="{C79CD3B3-168B-3F9D-A11A-6168A18B72B0}"/>
              </a:ext>
            </a:extLst>
          </p:cNvPr>
          <p:cNvSpPr txBox="1">
            <a:spLocks/>
          </p:cNvSpPr>
          <p:nvPr/>
        </p:nvSpPr>
        <p:spPr>
          <a:xfrm>
            <a:off x="822414" y="3429000"/>
            <a:ext cx="5356032" cy="3268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ts val="1462"/>
              </a:lnSpc>
              <a:spcBef>
                <a:spcPts val="0"/>
              </a:spcBef>
              <a:buFont typeface="Arial" panose="020B0604020202020204" pitchFamily="34" charset="0"/>
              <a:buChar char="•"/>
            </a:pPr>
            <a:r>
              <a:rPr lang="fr-FR" sz="1800" dirty="0">
                <a:solidFill>
                  <a:srgbClr val="000000"/>
                </a:solidFill>
                <a:latin typeface="JAHNIB+Montserrat-Regular"/>
                <a:cs typeface="JAHNIB+Montserrat-Regular"/>
              </a:rPr>
              <a:t>Vous pouvez maintenant appuyer sur « Obtenir ».</a:t>
            </a:r>
          </a:p>
        </p:txBody>
      </p:sp>
      <p:pic>
        <p:nvPicPr>
          <p:cNvPr id="4" name="Image 3">
            <a:extLst>
              <a:ext uri="{FF2B5EF4-FFF2-40B4-BE49-F238E27FC236}">
                <a16:creationId xmlns:a16="http://schemas.microsoft.com/office/drawing/2014/main" id="{72D24777-B230-6A16-0CF8-9D707F77DBE2}"/>
              </a:ext>
            </a:extLst>
          </p:cNvPr>
          <p:cNvPicPr>
            <a:picLocks noChangeAspect="1"/>
          </p:cNvPicPr>
          <p:nvPr/>
        </p:nvPicPr>
        <p:blipFill>
          <a:blip r:embed="rId4"/>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32621B9C-5CC4-BFBA-4C01-07569343E1E6}"/>
              </a:ext>
            </a:extLst>
          </p:cNvPr>
          <p:cNvPicPr>
            <a:picLocks noChangeAspect="1"/>
          </p:cNvPicPr>
          <p:nvPr/>
        </p:nvPicPr>
        <p:blipFill>
          <a:blip r:embed="rId5"/>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8042085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18BC0-9C28-BF9D-6CE5-DEE2897D3D1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303CBFB-A562-E523-E7E2-AD46C57A3C59}"/>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Les canevas</a:t>
            </a:r>
          </a:p>
        </p:txBody>
      </p:sp>
      <p:sp>
        <p:nvSpPr>
          <p:cNvPr id="3" name="Sous-titre 2">
            <a:extLst>
              <a:ext uri="{FF2B5EF4-FFF2-40B4-BE49-F238E27FC236}">
                <a16:creationId xmlns:a16="http://schemas.microsoft.com/office/drawing/2014/main" id="{E9C9A04D-B602-B0C2-5FB8-FDB357A4939F}"/>
              </a:ext>
            </a:extLst>
          </p:cNvPr>
          <p:cNvSpPr>
            <a:spLocks noGrp="1"/>
          </p:cNvSpPr>
          <p:nvPr>
            <p:ph type="subTitle" idx="1"/>
          </p:nvPr>
        </p:nvSpPr>
        <p:spPr>
          <a:xfrm>
            <a:off x="936829" y="1469914"/>
            <a:ext cx="10460514" cy="2111486"/>
          </a:xfrm>
        </p:spPr>
        <p:txBody>
          <a:bodyPr>
            <a:noAutofit/>
          </a:bodyPr>
          <a:lstStyle/>
          <a:p>
            <a:pPr algn="just">
              <a:lnSpc>
                <a:spcPct val="150000"/>
              </a:lnSpc>
              <a:spcBef>
                <a:spcPts val="0"/>
              </a:spcBef>
            </a:pPr>
            <a:r>
              <a:rPr lang="fr-FR" sz="1800" dirty="0">
                <a:latin typeface="Montserrat Medium" pitchFamily="2" charset="0"/>
                <a:cs typeface="NUQSMO+Montserrat-Regular"/>
              </a:rPr>
              <a:t>Une</a:t>
            </a:r>
            <a:r>
              <a:rPr lang="fr-FR" sz="1800" spc="164" dirty="0">
                <a:latin typeface="Montserrat Medium" pitchFamily="2" charset="0"/>
                <a:cs typeface="NUQSMO+Montserrat-Regular"/>
              </a:rPr>
              <a:t> </a:t>
            </a:r>
            <a:r>
              <a:rPr lang="fr-FR" sz="1800" dirty="0">
                <a:latin typeface="Montserrat Medium" pitchFamily="2" charset="0"/>
                <a:cs typeface="NUQSMO+Montserrat-Regular"/>
              </a:rPr>
              <a:t>nouvelle</a:t>
            </a:r>
            <a:r>
              <a:rPr lang="fr-FR" sz="1800" spc="164" dirty="0">
                <a:latin typeface="Montserrat Medium" pitchFamily="2" charset="0"/>
                <a:cs typeface="NUQSMO+Montserrat-Regular"/>
              </a:rPr>
              <a:t> </a:t>
            </a:r>
            <a:r>
              <a:rPr lang="fr-FR" sz="1800" dirty="0">
                <a:latin typeface="Montserrat Medium" pitchFamily="2" charset="0"/>
                <a:cs typeface="NUQSMO+Montserrat-Regular"/>
              </a:rPr>
              <a:t>fenêtre</a:t>
            </a:r>
            <a:r>
              <a:rPr lang="fr-FR" sz="1800" spc="164" dirty="0">
                <a:latin typeface="Montserrat Medium" pitchFamily="2" charset="0"/>
                <a:cs typeface="NUQSMO+Montserrat-Regular"/>
              </a:rPr>
              <a:t> </a:t>
            </a:r>
            <a:r>
              <a:rPr lang="fr-FR" sz="1800" dirty="0">
                <a:latin typeface="Montserrat Medium" pitchFamily="2" charset="0"/>
                <a:cs typeface="NUQSMO+Montserrat-Regular"/>
              </a:rPr>
              <a:t>va</a:t>
            </a:r>
            <a:r>
              <a:rPr lang="fr-FR" sz="1800" spc="164" dirty="0">
                <a:latin typeface="Montserrat Medium" pitchFamily="2" charset="0"/>
                <a:cs typeface="NUQSMO+Montserrat-Regular"/>
              </a:rPr>
              <a:t> </a:t>
            </a:r>
            <a:r>
              <a:rPr lang="fr-FR" sz="1800" dirty="0">
                <a:latin typeface="Montserrat Medium" pitchFamily="2" charset="0"/>
                <a:cs typeface="NUQSMO+Montserrat-Regular"/>
              </a:rPr>
              <a:t>s’ouvrir</a:t>
            </a:r>
            <a:r>
              <a:rPr lang="fr-FR" sz="1800" spc="164" dirty="0">
                <a:latin typeface="Montserrat Medium" pitchFamily="2" charset="0"/>
                <a:cs typeface="NUQSMO+Montserrat-Regular"/>
              </a:rPr>
              <a:t> </a:t>
            </a:r>
            <a:r>
              <a:rPr lang="fr-FR" sz="1800" dirty="0">
                <a:latin typeface="Montserrat Medium" pitchFamily="2" charset="0"/>
                <a:cs typeface="NUQSMO+Montserrat-Regular"/>
              </a:rPr>
              <a:t>dans</a:t>
            </a:r>
            <a:r>
              <a:rPr lang="fr-FR" sz="1800" spc="164" dirty="0">
                <a:latin typeface="Montserrat Medium" pitchFamily="2" charset="0"/>
                <a:cs typeface="NUQSMO+Montserrat-Regular"/>
              </a:rPr>
              <a:t> </a:t>
            </a:r>
            <a:r>
              <a:rPr lang="fr-FR" sz="1800" dirty="0">
                <a:latin typeface="Montserrat Medium" pitchFamily="2" charset="0"/>
                <a:cs typeface="NUQSMO+Montserrat-Regular"/>
              </a:rPr>
              <a:t>laquelle</a:t>
            </a:r>
            <a:r>
              <a:rPr lang="fr-FR" sz="1800" spc="164" dirty="0">
                <a:latin typeface="Montserrat Medium" pitchFamily="2" charset="0"/>
                <a:cs typeface="NUQSMO+Montserrat-Regular"/>
              </a:rPr>
              <a:t> </a:t>
            </a:r>
            <a:r>
              <a:rPr lang="fr-FR" sz="1800" dirty="0">
                <a:latin typeface="Montserrat Medium" pitchFamily="2" charset="0"/>
                <a:cs typeface="NUQSMO+Montserrat-Regular"/>
              </a:rPr>
              <a:t>vous</a:t>
            </a:r>
            <a:r>
              <a:rPr lang="fr-FR" sz="1800" spc="164" dirty="0">
                <a:latin typeface="Montserrat Medium" pitchFamily="2" charset="0"/>
                <a:cs typeface="NUQSMO+Montserrat-Regular"/>
              </a:rPr>
              <a:t> </a:t>
            </a:r>
            <a:r>
              <a:rPr lang="fr-FR" sz="1800" dirty="0">
                <a:latin typeface="Montserrat Medium" pitchFamily="2" charset="0"/>
                <a:cs typeface="NUQSMO+Montserrat-Regular"/>
              </a:rPr>
              <a:t>retrouvez</a:t>
            </a:r>
            <a:r>
              <a:rPr lang="fr-FR" sz="1800" spc="169" dirty="0">
                <a:latin typeface="Montserrat Medium" pitchFamily="2" charset="0"/>
                <a:cs typeface="NUQSMO+Montserrat-Regular"/>
              </a:rPr>
              <a:t> </a:t>
            </a:r>
            <a:r>
              <a:rPr lang="fr-FR" sz="1800" dirty="0">
                <a:latin typeface="Montserrat Medium" pitchFamily="2" charset="0"/>
                <a:cs typeface="NUQSMO+Montserrat-Regular"/>
              </a:rPr>
              <a:t>les</a:t>
            </a:r>
            <a:r>
              <a:rPr lang="fr-FR" sz="1800" spc="164" dirty="0">
                <a:latin typeface="Montserrat Medium" pitchFamily="2" charset="0"/>
                <a:cs typeface="NUQSMO+Montserrat-Regular"/>
              </a:rPr>
              <a:t> </a:t>
            </a:r>
            <a:r>
              <a:rPr lang="fr-FR" sz="1800" dirty="0">
                <a:latin typeface="Montserrat Medium" pitchFamily="2" charset="0"/>
                <a:cs typeface="NUQSMO+Montserrat-Regular"/>
              </a:rPr>
              <a:t>différentes catégories</a:t>
            </a:r>
            <a:r>
              <a:rPr lang="fr-FR" sz="1800" spc="247" dirty="0">
                <a:latin typeface="Montserrat Medium" pitchFamily="2" charset="0"/>
                <a:cs typeface="NUQSMO+Montserrat-Regular"/>
              </a:rPr>
              <a:t> </a:t>
            </a:r>
            <a:r>
              <a:rPr lang="fr-FR" sz="1800" dirty="0">
                <a:latin typeface="Montserrat Medium" pitchFamily="2" charset="0"/>
                <a:cs typeface="NUQSMO+Montserrat-Regular"/>
              </a:rPr>
              <a:t>que</a:t>
            </a:r>
            <a:r>
              <a:rPr lang="fr-FR" sz="1800" spc="247" dirty="0">
                <a:latin typeface="Montserrat Medium" pitchFamily="2" charset="0"/>
                <a:cs typeface="NUQSMO+Montserrat-Regular"/>
              </a:rPr>
              <a:t> nous avons </a:t>
            </a:r>
            <a:r>
              <a:rPr lang="fr-FR" sz="1800" dirty="0">
                <a:latin typeface="Montserrat Medium" pitchFamily="2" charset="0"/>
                <a:cs typeface="NUQSMO+Montserrat-Regular"/>
              </a:rPr>
              <a:t>énoncées</a:t>
            </a:r>
            <a:r>
              <a:rPr lang="fr-FR" sz="1800" spc="247" dirty="0">
                <a:latin typeface="Montserrat Medium" pitchFamily="2" charset="0"/>
                <a:cs typeface="NUQSMO+Montserrat-Regular"/>
              </a:rPr>
              <a:t> </a:t>
            </a:r>
            <a:r>
              <a:rPr lang="fr-FR" sz="1800" dirty="0">
                <a:latin typeface="Montserrat Medium" pitchFamily="2" charset="0"/>
                <a:cs typeface="NUQSMO+Montserrat-Regular"/>
              </a:rPr>
              <a:t>un</a:t>
            </a:r>
            <a:r>
              <a:rPr lang="fr-FR" sz="1800" spc="247" dirty="0">
                <a:latin typeface="Montserrat Medium" pitchFamily="2" charset="0"/>
                <a:cs typeface="NUQSMO+Montserrat-Regular"/>
              </a:rPr>
              <a:t> </a:t>
            </a:r>
            <a:r>
              <a:rPr lang="fr-FR" sz="1800" dirty="0">
                <a:latin typeface="Montserrat Medium" pitchFamily="2" charset="0"/>
                <a:cs typeface="NUQSMO+Montserrat-Regular"/>
              </a:rPr>
              <a:t>peu</a:t>
            </a:r>
            <a:r>
              <a:rPr lang="fr-FR" sz="1800" spc="247" dirty="0">
                <a:latin typeface="Montserrat Medium" pitchFamily="2" charset="0"/>
                <a:cs typeface="NUQSMO+Montserrat-Regular"/>
              </a:rPr>
              <a:t> </a:t>
            </a:r>
            <a:r>
              <a:rPr lang="fr-FR" sz="1800" dirty="0">
                <a:latin typeface="Montserrat Medium" pitchFamily="2" charset="0"/>
                <a:cs typeface="NUQSMO+Montserrat-Regular"/>
              </a:rPr>
              <a:t>plus</a:t>
            </a:r>
            <a:r>
              <a:rPr lang="fr-FR" sz="1800" spc="247" dirty="0">
                <a:latin typeface="Montserrat Medium" pitchFamily="2" charset="0"/>
                <a:cs typeface="NUQSMO+Montserrat-Regular"/>
              </a:rPr>
              <a:t> </a:t>
            </a:r>
            <a:r>
              <a:rPr lang="fr-FR" sz="1800" dirty="0">
                <a:latin typeface="Montserrat Medium" pitchFamily="2" charset="0"/>
                <a:cs typeface="NUQSMO+Montserrat-Regular"/>
              </a:rPr>
              <a:t>haut.</a:t>
            </a:r>
            <a:r>
              <a:rPr lang="fr-FR" sz="1800" spc="246" dirty="0">
                <a:latin typeface="Montserrat Medium" pitchFamily="2" charset="0"/>
                <a:cs typeface="NUQSMO+Montserrat-Regular"/>
              </a:rPr>
              <a:t> </a:t>
            </a:r>
            <a:r>
              <a:rPr lang="fr-FR" sz="1800" dirty="0">
                <a:latin typeface="Montserrat Medium" pitchFamily="2" charset="0"/>
                <a:cs typeface="NUQSMO+Montserrat-Regular"/>
              </a:rPr>
              <a:t>Vous</a:t>
            </a:r>
            <a:r>
              <a:rPr lang="fr-FR" sz="1800" spc="247" dirty="0">
                <a:latin typeface="Montserrat Medium" pitchFamily="2" charset="0"/>
                <a:cs typeface="NUQSMO+Montserrat-Regular"/>
              </a:rPr>
              <a:t> </a:t>
            </a:r>
            <a:r>
              <a:rPr lang="fr-FR" sz="1800" dirty="0">
                <a:latin typeface="Montserrat Medium" pitchFamily="2" charset="0"/>
                <a:cs typeface="NUQSMO+Montserrat-Regular"/>
              </a:rPr>
              <a:t>pouvez</a:t>
            </a:r>
            <a:r>
              <a:rPr lang="fr-FR" sz="1800" spc="247" dirty="0">
                <a:latin typeface="Montserrat Medium" pitchFamily="2" charset="0"/>
                <a:cs typeface="NUQSMO+Montserrat-Regular"/>
              </a:rPr>
              <a:t> </a:t>
            </a:r>
            <a:r>
              <a:rPr lang="fr-FR" sz="1800" dirty="0">
                <a:latin typeface="Montserrat Medium" pitchFamily="2" charset="0"/>
                <a:cs typeface="NUQSMO+Montserrat-Regular"/>
              </a:rPr>
              <a:t>les</a:t>
            </a:r>
            <a:r>
              <a:rPr lang="fr-FR" sz="1800" spc="247" dirty="0">
                <a:latin typeface="Montserrat Medium" pitchFamily="2" charset="0"/>
                <a:cs typeface="NUQSMO+Montserrat-Regular"/>
              </a:rPr>
              <a:t> </a:t>
            </a:r>
            <a:r>
              <a:rPr lang="fr-FR" sz="1800" dirty="0">
                <a:latin typeface="Montserrat Medium" pitchFamily="2" charset="0"/>
                <a:cs typeface="NUQSMO+Montserrat-Regular"/>
              </a:rPr>
              <a:t>parcourir</a:t>
            </a:r>
            <a:r>
              <a:rPr lang="fr-FR" sz="1800" spc="247" dirty="0">
                <a:latin typeface="Montserrat Medium" pitchFamily="2" charset="0"/>
                <a:cs typeface="NUQSMO+Montserrat-Regular"/>
              </a:rPr>
              <a:t> </a:t>
            </a:r>
            <a:r>
              <a:rPr lang="fr-FR" sz="1800" dirty="0">
                <a:latin typeface="Montserrat Medium" pitchFamily="2" charset="0"/>
                <a:cs typeface="NUQSMO+Montserrat-Regular"/>
              </a:rPr>
              <a:t>et modifier</a:t>
            </a:r>
            <a:r>
              <a:rPr lang="fr-FR" sz="1800" spc="52" dirty="0">
                <a:latin typeface="Montserrat Medium" pitchFamily="2" charset="0"/>
                <a:cs typeface="NUQSMO+Montserrat-Regular"/>
              </a:rPr>
              <a:t> </a:t>
            </a:r>
            <a:r>
              <a:rPr lang="fr-FR" sz="1800" dirty="0">
                <a:latin typeface="Montserrat Medium" pitchFamily="2" charset="0"/>
                <a:cs typeface="NUQSMO+Montserrat-Regular"/>
              </a:rPr>
              <a:t>les</a:t>
            </a:r>
            <a:r>
              <a:rPr lang="fr-FR" sz="1800" spc="52" dirty="0">
                <a:latin typeface="Montserrat Medium" pitchFamily="2" charset="0"/>
                <a:cs typeface="NUQSMO+Montserrat-Regular"/>
              </a:rPr>
              <a:t> </a:t>
            </a:r>
            <a:r>
              <a:rPr lang="fr-FR" sz="1800" dirty="0">
                <a:latin typeface="Montserrat Medium" pitchFamily="2" charset="0"/>
                <a:cs typeface="NUQSMO+Montserrat-Regular"/>
              </a:rPr>
              <a:t>paramètres</a:t>
            </a:r>
            <a:r>
              <a:rPr lang="fr-FR" sz="1800" spc="52" dirty="0">
                <a:latin typeface="Montserrat Medium" pitchFamily="2" charset="0"/>
                <a:cs typeface="NUQSMO+Montserrat-Regular"/>
              </a:rPr>
              <a:t> </a:t>
            </a:r>
            <a:r>
              <a:rPr lang="fr-FR" sz="1800" dirty="0">
                <a:latin typeface="Montserrat Medium" pitchFamily="2" charset="0"/>
                <a:cs typeface="NUQSMO+Montserrat-Regular"/>
              </a:rPr>
              <a:t>à</a:t>
            </a:r>
            <a:r>
              <a:rPr lang="fr-FR" sz="1800" spc="52" dirty="0">
                <a:latin typeface="Montserrat Medium" pitchFamily="2" charset="0"/>
                <a:cs typeface="NUQSMO+Montserrat-Regular"/>
              </a:rPr>
              <a:t> </a:t>
            </a:r>
            <a:r>
              <a:rPr lang="fr-FR" sz="1800" dirty="0">
                <a:latin typeface="Montserrat Medium" pitchFamily="2" charset="0"/>
                <a:cs typeface="NUQSMO+Montserrat-Regular"/>
              </a:rPr>
              <a:t>votre</a:t>
            </a:r>
            <a:r>
              <a:rPr lang="fr-FR" sz="1800" spc="52" dirty="0">
                <a:latin typeface="Montserrat Medium" pitchFamily="2" charset="0"/>
                <a:cs typeface="NUQSMO+Montserrat-Regular"/>
              </a:rPr>
              <a:t> </a:t>
            </a:r>
            <a:r>
              <a:rPr lang="fr-FR" sz="1800" dirty="0">
                <a:latin typeface="Montserrat Medium" pitchFamily="2" charset="0"/>
                <a:cs typeface="NUQSMO+Montserrat-Regular"/>
              </a:rPr>
              <a:t>convenance.</a:t>
            </a:r>
            <a:r>
              <a:rPr lang="fr-FR" sz="1800" spc="52" dirty="0">
                <a:latin typeface="Montserrat Medium" pitchFamily="2" charset="0"/>
                <a:cs typeface="NUQSMO+Montserrat-Regular"/>
              </a:rPr>
              <a:t> </a:t>
            </a:r>
            <a:r>
              <a:rPr lang="fr-FR" sz="1800" dirty="0">
                <a:latin typeface="Montserrat Medium" pitchFamily="2" charset="0"/>
                <a:cs typeface="NUQSMO+Montserrat-Regular"/>
              </a:rPr>
              <a:t>Sachez</a:t>
            </a:r>
            <a:r>
              <a:rPr lang="fr-FR" sz="1800" spc="52" dirty="0">
                <a:latin typeface="Montserrat Medium" pitchFamily="2" charset="0"/>
                <a:cs typeface="NUQSMO+Montserrat-Regular"/>
              </a:rPr>
              <a:t> </a:t>
            </a:r>
            <a:r>
              <a:rPr lang="fr-FR" sz="1800" dirty="0">
                <a:latin typeface="Montserrat Medium" pitchFamily="2" charset="0"/>
                <a:cs typeface="NUQSMO+Montserrat-Regular"/>
              </a:rPr>
              <a:t>que</a:t>
            </a:r>
            <a:r>
              <a:rPr lang="fr-FR" sz="1800" spc="52" dirty="0">
                <a:latin typeface="Montserrat Medium" pitchFamily="2" charset="0"/>
                <a:cs typeface="NUQSMO+Montserrat-Regular"/>
              </a:rPr>
              <a:t> </a:t>
            </a:r>
            <a:r>
              <a:rPr lang="fr-FR" sz="1800" dirty="0">
                <a:latin typeface="Montserrat Medium" pitchFamily="2" charset="0"/>
                <a:cs typeface="NUQSMO+Montserrat-Regular"/>
              </a:rPr>
              <a:t>vous</a:t>
            </a:r>
            <a:r>
              <a:rPr lang="fr-FR" sz="1800" spc="52" dirty="0">
                <a:latin typeface="Montserrat Medium" pitchFamily="2" charset="0"/>
                <a:cs typeface="NUQSMO+Montserrat-Regular"/>
              </a:rPr>
              <a:t> </a:t>
            </a:r>
            <a:r>
              <a:rPr lang="fr-FR" sz="1800" dirty="0">
                <a:latin typeface="Montserrat Medium" pitchFamily="2" charset="0"/>
                <a:cs typeface="NUQSMO+Montserrat-Regular"/>
              </a:rPr>
              <a:t>pouvez</a:t>
            </a:r>
            <a:r>
              <a:rPr lang="fr-FR" sz="1800" spc="52" dirty="0">
                <a:latin typeface="Montserrat Medium" pitchFamily="2" charset="0"/>
                <a:cs typeface="NUQSMO+Montserrat-Regular"/>
              </a:rPr>
              <a:t> </a:t>
            </a:r>
            <a:r>
              <a:rPr lang="fr-FR" sz="1800" dirty="0">
                <a:latin typeface="Montserrat Medium" pitchFamily="2" charset="0"/>
                <a:cs typeface="NUQSMO+Montserrat-Regular"/>
              </a:rPr>
              <a:t>revenir dessus</a:t>
            </a:r>
            <a:r>
              <a:rPr lang="fr-FR" sz="1800" spc="-35" dirty="0">
                <a:latin typeface="Montserrat Medium" pitchFamily="2" charset="0"/>
                <a:cs typeface="NUQSMO+Montserrat-Regular"/>
              </a:rPr>
              <a:t> </a:t>
            </a:r>
            <a:r>
              <a:rPr lang="fr-FR" sz="1800" dirty="0">
                <a:latin typeface="Montserrat Medium" pitchFamily="2" charset="0"/>
                <a:cs typeface="NUQSMO+Montserrat-Regular"/>
              </a:rPr>
              <a:t>à</a:t>
            </a:r>
            <a:r>
              <a:rPr lang="fr-FR" sz="1800" spc="-35" dirty="0">
                <a:latin typeface="Montserrat Medium" pitchFamily="2" charset="0"/>
                <a:cs typeface="NUQSMO+Montserrat-Regular"/>
              </a:rPr>
              <a:t> </a:t>
            </a:r>
            <a:r>
              <a:rPr lang="fr-FR" sz="1800" dirty="0">
                <a:latin typeface="Montserrat Medium" pitchFamily="2" charset="0"/>
                <a:cs typeface="NUQSMO+Montserrat-Regular"/>
              </a:rPr>
              <a:t>tout</a:t>
            </a:r>
            <a:r>
              <a:rPr lang="fr-FR" sz="1800" spc="-35" dirty="0">
                <a:latin typeface="Montserrat Medium" pitchFamily="2" charset="0"/>
                <a:cs typeface="NUQSMO+Montserrat-Regular"/>
              </a:rPr>
              <a:t> </a:t>
            </a:r>
            <a:r>
              <a:rPr lang="fr-FR" sz="1800" dirty="0">
                <a:latin typeface="Montserrat Medium" pitchFamily="2" charset="0"/>
                <a:cs typeface="NUQSMO+Montserrat-Regular"/>
              </a:rPr>
              <a:t>moment.</a:t>
            </a:r>
            <a:r>
              <a:rPr lang="fr-FR" sz="1800" spc="-35" dirty="0">
                <a:latin typeface="Montserrat Medium" pitchFamily="2" charset="0"/>
                <a:cs typeface="NUQSMO+Montserrat-Regular"/>
              </a:rPr>
              <a:t> </a:t>
            </a:r>
            <a:r>
              <a:rPr lang="fr-FR" sz="1800" b="1" dirty="0">
                <a:latin typeface="Montserrat Medium" pitchFamily="2" charset="0"/>
                <a:cs typeface="Montserrat"/>
              </a:rPr>
              <a:t>Attention,</a:t>
            </a:r>
            <a:r>
              <a:rPr lang="fr-FR" sz="1800" b="1" spc="-38" dirty="0">
                <a:latin typeface="Montserrat Medium" pitchFamily="2" charset="0"/>
                <a:cs typeface="Montserrat"/>
              </a:rPr>
              <a:t> </a:t>
            </a:r>
            <a:r>
              <a:rPr lang="fr-FR" sz="1800" b="1" dirty="0">
                <a:latin typeface="Montserrat Medium" pitchFamily="2" charset="0"/>
                <a:cs typeface="Montserrat"/>
              </a:rPr>
              <a:t>cela</a:t>
            </a:r>
            <a:r>
              <a:rPr lang="fr-FR" sz="1800" b="1" spc="-38" dirty="0">
                <a:latin typeface="Montserrat Medium" pitchFamily="2" charset="0"/>
                <a:cs typeface="Montserrat"/>
              </a:rPr>
              <a:t> </a:t>
            </a:r>
            <a:r>
              <a:rPr lang="fr-FR" sz="1800" b="1" dirty="0">
                <a:latin typeface="Montserrat Medium" pitchFamily="2" charset="0"/>
                <a:cs typeface="Montserrat"/>
              </a:rPr>
              <a:t>impactera</a:t>
            </a:r>
            <a:r>
              <a:rPr lang="fr-FR" sz="1800" b="1" spc="-38" dirty="0">
                <a:latin typeface="Montserrat Medium" pitchFamily="2" charset="0"/>
                <a:cs typeface="Montserrat"/>
              </a:rPr>
              <a:t> </a:t>
            </a:r>
            <a:r>
              <a:rPr lang="fr-FR" sz="1800" b="1" dirty="0">
                <a:latin typeface="Montserrat Medium" pitchFamily="2" charset="0"/>
                <a:cs typeface="Montserrat"/>
              </a:rPr>
              <a:t>votre</a:t>
            </a:r>
            <a:r>
              <a:rPr lang="fr-FR" sz="1800" b="1" spc="-38" dirty="0">
                <a:latin typeface="Montserrat Medium" pitchFamily="2" charset="0"/>
                <a:cs typeface="Montserrat"/>
              </a:rPr>
              <a:t> </a:t>
            </a:r>
            <a:r>
              <a:rPr lang="fr-FR" sz="1800" b="1" dirty="0">
                <a:latin typeface="Montserrat Medium" pitchFamily="2" charset="0"/>
                <a:cs typeface="Montserrat"/>
              </a:rPr>
              <a:t>rapport</a:t>
            </a:r>
            <a:r>
              <a:rPr lang="fr-FR" sz="1800" b="1" spc="-38" dirty="0">
                <a:latin typeface="Montserrat Medium" pitchFamily="2" charset="0"/>
                <a:cs typeface="Montserrat"/>
              </a:rPr>
              <a:t> </a:t>
            </a:r>
            <a:r>
              <a:rPr lang="fr-FR" sz="1800" b="1" dirty="0">
                <a:latin typeface="Montserrat Medium" pitchFamily="2" charset="0"/>
                <a:cs typeface="Montserrat"/>
              </a:rPr>
              <a:t>directement avec les nouveaux paramètres.</a:t>
            </a:r>
          </a:p>
        </p:txBody>
      </p:sp>
      <p:sp>
        <p:nvSpPr>
          <p:cNvPr id="4" name="object 2">
            <a:extLst>
              <a:ext uri="{FF2B5EF4-FFF2-40B4-BE49-F238E27FC236}">
                <a16:creationId xmlns:a16="http://schemas.microsoft.com/office/drawing/2014/main" id="{6A4A7563-FBA3-B9E6-2DCF-FA445B35D612}"/>
              </a:ext>
            </a:extLst>
          </p:cNvPr>
          <p:cNvSpPr/>
          <p:nvPr/>
        </p:nvSpPr>
        <p:spPr>
          <a:xfrm>
            <a:off x="1029787" y="3658585"/>
            <a:ext cx="5308618" cy="2867305"/>
          </a:xfrm>
          <a:prstGeom prst="rect">
            <a:avLst/>
          </a:prstGeom>
          <a:blipFill>
            <a:blip r:embed="rId2" cstate="print"/>
            <a:stretch>
              <a:fillRect/>
            </a:stretch>
          </a:blipFill>
        </p:spPr>
        <p:txBody>
          <a:bodyPr wrap="square" lIns="0" tIns="0" rIns="0" bIns="0" rtlCol="0">
            <a:spAutoFit/>
          </a:bodyPr>
          <a:lstStyle/>
          <a:p>
            <a:endParaRPr/>
          </a:p>
        </p:txBody>
      </p:sp>
      <p:pic>
        <p:nvPicPr>
          <p:cNvPr id="7" name="Image 6">
            <a:extLst>
              <a:ext uri="{FF2B5EF4-FFF2-40B4-BE49-F238E27FC236}">
                <a16:creationId xmlns:a16="http://schemas.microsoft.com/office/drawing/2014/main" id="{8F2E1076-E2A6-76BC-7574-F15755B81121}"/>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C5751433-D374-8EB3-C780-96844B630F21}"/>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533368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F6C5D-BE29-D571-8C41-C3F09A26098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DDF9352-96F2-985F-8B47-3D8AA7B59795}"/>
              </a:ext>
            </a:extLst>
          </p:cNvPr>
          <p:cNvSpPr>
            <a:spLocks noGrp="1"/>
          </p:cNvSpPr>
          <p:nvPr>
            <p:ph type="ctrTitle"/>
          </p:nvPr>
        </p:nvSpPr>
        <p:spPr>
          <a:xfrm>
            <a:off x="936829" y="515270"/>
            <a:ext cx="9426373" cy="755746"/>
          </a:xfrm>
        </p:spPr>
        <p:txBody>
          <a:bodyPr>
            <a:noAutofit/>
          </a:bodyPr>
          <a:lstStyle/>
          <a:p>
            <a:pPr marL="0" marR="0" algn="just">
              <a:lnSpc>
                <a:spcPts val="1696"/>
              </a:lnSpc>
              <a:spcBef>
                <a:spcPts val="0"/>
              </a:spcBef>
              <a:spcAft>
                <a:spcPts val="0"/>
              </a:spcAft>
            </a:pPr>
            <a:r>
              <a:rPr lang="fr-FR" sz="3200" b="1" dirty="0">
                <a:solidFill>
                  <a:srgbClr val="0F2035"/>
                </a:solidFill>
                <a:latin typeface="Montserrat ExtraBold" pitchFamily="2" charset="0"/>
                <a:cs typeface="Montserrat"/>
              </a:rPr>
              <a:t>La mise en forme</a:t>
            </a:r>
            <a:endParaRPr lang="fr-FR" sz="3200" b="1" dirty="0">
              <a:solidFill>
                <a:srgbClr val="0F2035"/>
              </a:solidFill>
              <a:latin typeface="Montserrat"/>
              <a:cs typeface="Montserrat"/>
            </a:endParaRPr>
          </a:p>
        </p:txBody>
      </p:sp>
      <p:sp>
        <p:nvSpPr>
          <p:cNvPr id="3" name="Sous-titre 2">
            <a:extLst>
              <a:ext uri="{FF2B5EF4-FFF2-40B4-BE49-F238E27FC236}">
                <a16:creationId xmlns:a16="http://schemas.microsoft.com/office/drawing/2014/main" id="{2F001C3F-9317-1BE2-1065-EEEF4B1E38C4}"/>
              </a:ext>
            </a:extLst>
          </p:cNvPr>
          <p:cNvSpPr>
            <a:spLocks noGrp="1"/>
          </p:cNvSpPr>
          <p:nvPr>
            <p:ph type="subTitle" idx="1"/>
          </p:nvPr>
        </p:nvSpPr>
        <p:spPr>
          <a:xfrm>
            <a:off x="936829" y="1469914"/>
            <a:ext cx="10460514" cy="1774030"/>
          </a:xfrm>
        </p:spPr>
        <p:txBody>
          <a:bodyPr>
            <a:noAutofit/>
          </a:bodyPr>
          <a:lstStyle/>
          <a:p>
            <a:pPr algn="just">
              <a:lnSpc>
                <a:spcPct val="150000"/>
              </a:lnSpc>
              <a:spcBef>
                <a:spcPts val="0"/>
              </a:spcBef>
            </a:pPr>
            <a:r>
              <a:rPr lang="fr-FR" sz="1800" dirty="0">
                <a:latin typeface="Montserrat Medium" pitchFamily="2" charset="0"/>
                <a:cs typeface="NUQSMO+Montserrat-Regular"/>
              </a:rPr>
              <a:t>Vous</a:t>
            </a:r>
            <a:r>
              <a:rPr lang="fr-FR" sz="1800" spc="14" dirty="0">
                <a:latin typeface="Montserrat Medium" pitchFamily="2" charset="0"/>
                <a:cs typeface="NUQSMO+Montserrat-Regular"/>
              </a:rPr>
              <a:t> </a:t>
            </a:r>
            <a:r>
              <a:rPr lang="fr-FR" sz="1800" dirty="0">
                <a:latin typeface="Montserrat Medium" pitchFamily="2" charset="0"/>
                <a:cs typeface="NUQSMO+Montserrat-Regular"/>
              </a:rPr>
              <a:t>allez</a:t>
            </a:r>
            <a:r>
              <a:rPr lang="fr-FR" sz="1800" spc="14" dirty="0">
                <a:latin typeface="Montserrat Medium" pitchFamily="2" charset="0"/>
                <a:cs typeface="NUQSMO+Montserrat-Regular"/>
              </a:rPr>
              <a:t> </a:t>
            </a:r>
            <a:r>
              <a:rPr lang="fr-FR" sz="1800" dirty="0">
                <a:latin typeface="Montserrat Medium" pitchFamily="2" charset="0"/>
                <a:cs typeface="NUQSMO+Montserrat-Regular"/>
              </a:rPr>
              <a:t>pouvoir</a:t>
            </a:r>
            <a:r>
              <a:rPr lang="fr-FR" sz="1800" spc="14" dirty="0">
                <a:latin typeface="Montserrat Medium" pitchFamily="2" charset="0"/>
                <a:cs typeface="NUQSMO+Montserrat-Regular"/>
              </a:rPr>
              <a:t> </a:t>
            </a:r>
            <a:r>
              <a:rPr lang="fr-FR" sz="1800" dirty="0">
                <a:latin typeface="Montserrat Medium" pitchFamily="2" charset="0"/>
                <a:cs typeface="NUQSMO+Montserrat-Regular"/>
              </a:rPr>
              <a:t>modifier</a:t>
            </a:r>
            <a:r>
              <a:rPr lang="fr-FR" sz="1800" spc="14" dirty="0">
                <a:latin typeface="Montserrat Medium" pitchFamily="2" charset="0"/>
                <a:cs typeface="NUQSMO+Montserrat-Regular"/>
              </a:rPr>
              <a:t> </a:t>
            </a:r>
            <a:r>
              <a:rPr lang="fr-FR" sz="1800" dirty="0">
                <a:latin typeface="Montserrat Medium" pitchFamily="2" charset="0"/>
                <a:cs typeface="NUQSMO+Montserrat-Regular"/>
              </a:rPr>
              <a:t>la</a:t>
            </a:r>
            <a:r>
              <a:rPr lang="fr-FR" sz="1800" spc="14" dirty="0">
                <a:latin typeface="Montserrat Medium" pitchFamily="2" charset="0"/>
                <a:cs typeface="NUQSMO+Montserrat-Regular"/>
              </a:rPr>
              <a:t> </a:t>
            </a:r>
            <a:r>
              <a:rPr lang="fr-FR" sz="1800" dirty="0">
                <a:latin typeface="Montserrat Medium" pitchFamily="2" charset="0"/>
                <a:cs typeface="NUQSMO+Montserrat-Regular"/>
              </a:rPr>
              <a:t>mise</a:t>
            </a:r>
            <a:r>
              <a:rPr lang="fr-FR" sz="1800" spc="14" dirty="0">
                <a:latin typeface="Montserrat Medium" pitchFamily="2" charset="0"/>
                <a:cs typeface="NUQSMO+Montserrat-Regular"/>
              </a:rPr>
              <a:t> </a:t>
            </a:r>
            <a:r>
              <a:rPr lang="fr-FR" sz="1800" dirty="0">
                <a:latin typeface="Montserrat Medium" pitchFamily="2" charset="0"/>
                <a:cs typeface="NUQSMO+Montserrat-Regular"/>
              </a:rPr>
              <a:t>en</a:t>
            </a:r>
            <a:r>
              <a:rPr lang="fr-FR" sz="1800" spc="14" dirty="0">
                <a:latin typeface="Montserrat Medium" pitchFamily="2" charset="0"/>
                <a:cs typeface="NUQSMO+Montserrat-Regular"/>
              </a:rPr>
              <a:t> </a:t>
            </a:r>
            <a:r>
              <a:rPr lang="fr-FR" sz="1800" dirty="0">
                <a:latin typeface="Montserrat Medium" pitchFamily="2" charset="0"/>
                <a:cs typeface="NUQSMO+Montserrat-Regular"/>
              </a:rPr>
              <a:t>forme</a:t>
            </a:r>
            <a:r>
              <a:rPr lang="fr-FR" sz="1800" spc="15" dirty="0">
                <a:latin typeface="Montserrat Medium" pitchFamily="2" charset="0"/>
                <a:cs typeface="NUQSMO+Montserrat-Regular"/>
              </a:rPr>
              <a:t> </a:t>
            </a:r>
            <a:r>
              <a:rPr lang="fr-FR" sz="1800" dirty="0">
                <a:latin typeface="Montserrat Medium" pitchFamily="2" charset="0"/>
                <a:cs typeface="NUQSMO+Montserrat-Regular"/>
              </a:rPr>
              <a:t>de</a:t>
            </a:r>
            <a:r>
              <a:rPr lang="fr-FR" sz="1800" spc="14" dirty="0">
                <a:latin typeface="Montserrat Medium" pitchFamily="2" charset="0"/>
                <a:cs typeface="NUQSMO+Montserrat-Regular"/>
              </a:rPr>
              <a:t> </a:t>
            </a:r>
            <a:r>
              <a:rPr lang="fr-FR" sz="1800" dirty="0">
                <a:latin typeface="Montserrat Medium" pitchFamily="2" charset="0"/>
                <a:cs typeface="NUQSMO+Montserrat-Regular"/>
              </a:rPr>
              <a:t>votre</a:t>
            </a:r>
            <a:r>
              <a:rPr lang="fr-FR" sz="1800" spc="14" dirty="0">
                <a:latin typeface="Montserrat Medium" pitchFamily="2" charset="0"/>
                <a:cs typeface="NUQSMO+Montserrat-Regular"/>
              </a:rPr>
              <a:t> </a:t>
            </a:r>
            <a:r>
              <a:rPr lang="fr-FR" sz="1800" dirty="0">
                <a:latin typeface="Montserrat Medium" pitchFamily="2" charset="0"/>
                <a:cs typeface="NUQSMO+Montserrat-Regular"/>
              </a:rPr>
              <a:t>canevas.</a:t>
            </a:r>
            <a:r>
              <a:rPr lang="fr-FR" sz="1800" spc="14" dirty="0">
                <a:latin typeface="Montserrat Medium" pitchFamily="2" charset="0"/>
                <a:cs typeface="NUQSMO+Montserrat-Regular"/>
              </a:rPr>
              <a:t> </a:t>
            </a:r>
            <a:r>
              <a:rPr lang="fr-FR" sz="1800" dirty="0">
                <a:latin typeface="Montserrat Medium" pitchFamily="2" charset="0"/>
                <a:cs typeface="NUQSMO+Montserrat-Regular"/>
              </a:rPr>
              <a:t>Contrairement au thème, les mises en forme du canevas s’appliquent </a:t>
            </a:r>
            <a:r>
              <a:rPr lang="fr-FR" sz="1800" b="1" dirty="0">
                <a:latin typeface="Montserrat Medium" pitchFamily="2" charset="0"/>
                <a:cs typeface="Montserrat"/>
              </a:rPr>
              <a:t>page par page.</a:t>
            </a:r>
          </a:p>
          <a:p>
            <a:pPr algn="just">
              <a:lnSpc>
                <a:spcPct val="150000"/>
              </a:lnSpc>
              <a:spcBef>
                <a:spcPts val="0"/>
              </a:spcBef>
            </a:pPr>
            <a:r>
              <a:rPr lang="fr-FR" sz="1800" dirty="0">
                <a:latin typeface="Montserrat Medium" pitchFamily="2" charset="0"/>
                <a:cs typeface="NUQSMO+Montserrat-Regular"/>
              </a:rPr>
              <a:t>Attention,</a:t>
            </a:r>
            <a:r>
              <a:rPr lang="fr-FR" sz="1800" spc="117" dirty="0">
                <a:latin typeface="Montserrat Medium" pitchFamily="2" charset="0"/>
                <a:cs typeface="NUQSMO+Montserrat-Regular"/>
              </a:rPr>
              <a:t> </a:t>
            </a:r>
            <a:r>
              <a:rPr lang="fr-FR" sz="1800" dirty="0">
                <a:latin typeface="Montserrat Medium" pitchFamily="2" charset="0"/>
                <a:cs typeface="NUQSMO+Montserrat-Regular"/>
              </a:rPr>
              <a:t>le</a:t>
            </a:r>
            <a:r>
              <a:rPr lang="fr-FR" sz="1800" spc="117" dirty="0">
                <a:latin typeface="Montserrat Medium" pitchFamily="2" charset="0"/>
                <a:cs typeface="NUQSMO+Montserrat-Regular"/>
              </a:rPr>
              <a:t> </a:t>
            </a:r>
            <a:r>
              <a:rPr lang="fr-FR" sz="1800" dirty="0">
                <a:latin typeface="Montserrat Medium" pitchFamily="2" charset="0"/>
                <a:cs typeface="NUQSMO+Montserrat-Regular"/>
              </a:rPr>
              <a:t>volet</a:t>
            </a:r>
            <a:r>
              <a:rPr lang="fr-FR" sz="1800" spc="117" dirty="0">
                <a:latin typeface="Montserrat Medium" pitchFamily="2" charset="0"/>
                <a:cs typeface="NUQSMO+Montserrat-Regular"/>
              </a:rPr>
              <a:t> </a:t>
            </a:r>
            <a:r>
              <a:rPr lang="fr-FR" sz="1800" dirty="0">
                <a:latin typeface="Montserrat Medium" pitchFamily="2" charset="0"/>
                <a:cs typeface="NUQSMO+Montserrat-Regular"/>
              </a:rPr>
              <a:t>« Visualisations »</a:t>
            </a:r>
            <a:r>
              <a:rPr lang="fr-FR" sz="1800" spc="117" dirty="0">
                <a:latin typeface="Montserrat Medium" pitchFamily="2" charset="0"/>
                <a:cs typeface="NUQSMO+Montserrat-Regular"/>
              </a:rPr>
              <a:t> </a:t>
            </a:r>
            <a:r>
              <a:rPr lang="fr-FR" sz="1800" dirty="0">
                <a:latin typeface="Montserrat Medium" pitchFamily="2" charset="0"/>
                <a:cs typeface="NUQSMO+Montserrat-Regular"/>
              </a:rPr>
              <a:t>est</a:t>
            </a:r>
            <a:r>
              <a:rPr lang="fr-FR" sz="1800" spc="117" dirty="0">
                <a:latin typeface="Montserrat Medium" pitchFamily="2" charset="0"/>
                <a:cs typeface="NUQSMO+Montserrat-Regular"/>
              </a:rPr>
              <a:t> </a:t>
            </a:r>
            <a:r>
              <a:rPr lang="fr-FR" sz="1800" dirty="0">
                <a:latin typeface="Montserrat Medium" pitchFamily="2" charset="0"/>
                <a:cs typeface="NUQSMO+Montserrat-Regular"/>
              </a:rPr>
              <a:t>commun</a:t>
            </a:r>
            <a:r>
              <a:rPr lang="fr-FR" sz="1800" spc="120" dirty="0">
                <a:latin typeface="Montserrat Medium" pitchFamily="2" charset="0"/>
                <a:cs typeface="NUQSMO+Montserrat-Regular"/>
              </a:rPr>
              <a:t> </a:t>
            </a:r>
            <a:r>
              <a:rPr lang="fr-FR" sz="1800" dirty="0">
                <a:latin typeface="Montserrat Medium" pitchFamily="2" charset="0"/>
                <a:cs typeface="NUQSMO+Montserrat-Regular"/>
              </a:rPr>
              <a:t>aux</a:t>
            </a:r>
            <a:r>
              <a:rPr lang="fr-FR" sz="1800" spc="117" dirty="0">
                <a:latin typeface="Montserrat Medium" pitchFamily="2" charset="0"/>
                <a:cs typeface="NUQSMO+Montserrat-Regular"/>
              </a:rPr>
              <a:t> </a:t>
            </a:r>
            <a:r>
              <a:rPr lang="fr-FR" sz="1800" dirty="0">
                <a:latin typeface="Montserrat Medium" pitchFamily="2" charset="0"/>
                <a:cs typeface="NUQSMO+Montserrat-Regular"/>
              </a:rPr>
              <a:t>visuels</a:t>
            </a:r>
            <a:r>
              <a:rPr lang="fr-FR" sz="1800" spc="117" dirty="0">
                <a:latin typeface="Montserrat Medium" pitchFamily="2" charset="0"/>
                <a:cs typeface="NUQSMO+Montserrat-Regular"/>
              </a:rPr>
              <a:t> </a:t>
            </a:r>
            <a:r>
              <a:rPr lang="fr-FR" sz="1800" dirty="0">
                <a:latin typeface="Montserrat Medium" pitchFamily="2" charset="0"/>
                <a:cs typeface="NUQSMO+Montserrat-Regular"/>
              </a:rPr>
              <a:t>et</a:t>
            </a:r>
            <a:r>
              <a:rPr lang="fr-FR" sz="1800" spc="117" dirty="0">
                <a:latin typeface="Montserrat Medium" pitchFamily="2" charset="0"/>
                <a:cs typeface="NUQSMO+Montserrat-Regular"/>
              </a:rPr>
              <a:t> </a:t>
            </a:r>
            <a:r>
              <a:rPr lang="fr-FR" sz="1800" dirty="0">
                <a:latin typeface="Montserrat Medium" pitchFamily="2" charset="0"/>
                <a:cs typeface="NUQSMO+Montserrat-Regular"/>
              </a:rPr>
              <a:t>au</a:t>
            </a:r>
            <a:r>
              <a:rPr lang="fr-FR" sz="1800" spc="117" dirty="0">
                <a:latin typeface="Montserrat Medium" pitchFamily="2" charset="0"/>
                <a:cs typeface="NUQSMO+Montserrat-Regular"/>
              </a:rPr>
              <a:t> </a:t>
            </a:r>
            <a:r>
              <a:rPr lang="fr-FR" sz="1800" dirty="0">
                <a:latin typeface="Montserrat Medium" pitchFamily="2" charset="0"/>
                <a:cs typeface="NUQSMO+Montserrat-Regular"/>
              </a:rPr>
              <a:t>canevas.</a:t>
            </a:r>
            <a:r>
              <a:rPr lang="fr-FR" sz="1800" spc="117" dirty="0">
                <a:latin typeface="Montserrat Medium" pitchFamily="2" charset="0"/>
                <a:cs typeface="NUQSMO+Montserrat-Regular"/>
              </a:rPr>
              <a:t> </a:t>
            </a:r>
            <a:r>
              <a:rPr lang="fr-FR" sz="1800" dirty="0">
                <a:latin typeface="Montserrat Medium" pitchFamily="2" charset="0"/>
                <a:cs typeface="NUQSMO+Montserrat-Regular"/>
              </a:rPr>
              <a:t>Il affichera</a:t>
            </a:r>
            <a:r>
              <a:rPr lang="fr-FR" sz="1800" spc="-55" dirty="0">
                <a:latin typeface="Montserrat Medium" pitchFamily="2" charset="0"/>
                <a:cs typeface="NUQSMO+Montserrat-Regular"/>
              </a:rPr>
              <a:t> </a:t>
            </a:r>
            <a:r>
              <a:rPr lang="fr-FR" sz="1800" dirty="0">
                <a:latin typeface="Montserrat Medium" pitchFamily="2" charset="0"/>
                <a:cs typeface="NUQSMO+Montserrat-Regular"/>
              </a:rPr>
              <a:t>toutes</a:t>
            </a:r>
            <a:r>
              <a:rPr lang="fr-FR" sz="1800" spc="-55" dirty="0">
                <a:latin typeface="Montserrat Medium" pitchFamily="2" charset="0"/>
                <a:cs typeface="NUQSMO+Montserrat-Regular"/>
              </a:rPr>
              <a:t> </a:t>
            </a:r>
            <a:r>
              <a:rPr lang="fr-FR" sz="1800" dirty="0">
                <a:latin typeface="Montserrat Medium" pitchFamily="2" charset="0"/>
                <a:cs typeface="NUQSMO+Montserrat-Regular"/>
              </a:rPr>
              <a:t>les</a:t>
            </a:r>
            <a:r>
              <a:rPr lang="fr-FR" sz="1800" spc="-55" dirty="0">
                <a:latin typeface="Montserrat Medium" pitchFamily="2" charset="0"/>
                <a:cs typeface="NUQSMO+Montserrat-Regular"/>
              </a:rPr>
              <a:t> </a:t>
            </a:r>
            <a:r>
              <a:rPr lang="fr-FR" sz="1800" dirty="0">
                <a:latin typeface="Montserrat Medium" pitchFamily="2" charset="0"/>
                <a:cs typeface="NUQSMO+Montserrat-Regular"/>
              </a:rPr>
              <a:t>options</a:t>
            </a:r>
            <a:r>
              <a:rPr lang="fr-FR" sz="1800" spc="-55" dirty="0">
                <a:latin typeface="Montserrat Medium" pitchFamily="2" charset="0"/>
                <a:cs typeface="NUQSMO+Montserrat-Regular"/>
              </a:rPr>
              <a:t> </a:t>
            </a:r>
            <a:r>
              <a:rPr lang="fr-FR" sz="1800" dirty="0">
                <a:latin typeface="Montserrat Medium" pitchFamily="2" charset="0"/>
                <a:cs typeface="NUQSMO+Montserrat-Regular"/>
              </a:rPr>
              <a:t>de</a:t>
            </a:r>
            <a:r>
              <a:rPr lang="fr-FR" sz="1800" spc="-55" dirty="0">
                <a:latin typeface="Montserrat Medium" pitchFamily="2" charset="0"/>
                <a:cs typeface="NUQSMO+Montserrat-Regular"/>
              </a:rPr>
              <a:t> </a:t>
            </a:r>
            <a:r>
              <a:rPr lang="fr-FR" sz="1800" dirty="0">
                <a:latin typeface="Montserrat Medium" pitchFamily="2" charset="0"/>
                <a:cs typeface="NUQSMO+Montserrat-Regular"/>
              </a:rPr>
              <a:t>mise</a:t>
            </a:r>
            <a:r>
              <a:rPr lang="fr-FR" sz="1800" spc="-55" dirty="0">
                <a:latin typeface="Montserrat Medium" pitchFamily="2" charset="0"/>
                <a:cs typeface="NUQSMO+Montserrat-Regular"/>
              </a:rPr>
              <a:t> </a:t>
            </a:r>
            <a:r>
              <a:rPr lang="fr-FR" sz="1800" dirty="0">
                <a:latin typeface="Montserrat Medium" pitchFamily="2" charset="0"/>
                <a:cs typeface="NUQSMO+Montserrat-Regular"/>
              </a:rPr>
              <a:t>en</a:t>
            </a:r>
            <a:r>
              <a:rPr lang="fr-FR" sz="1800" spc="-55" dirty="0">
                <a:latin typeface="Montserrat Medium" pitchFamily="2" charset="0"/>
                <a:cs typeface="NUQSMO+Montserrat-Regular"/>
              </a:rPr>
              <a:t> </a:t>
            </a:r>
            <a:r>
              <a:rPr lang="fr-FR" sz="1800" dirty="0">
                <a:latin typeface="Montserrat Medium" pitchFamily="2" charset="0"/>
                <a:cs typeface="NUQSMO+Montserrat-Regular"/>
              </a:rPr>
              <a:t>page</a:t>
            </a:r>
            <a:r>
              <a:rPr lang="fr-FR" sz="1800" spc="-55" dirty="0">
                <a:latin typeface="Montserrat Medium" pitchFamily="2" charset="0"/>
                <a:cs typeface="NUQSMO+Montserrat-Regular"/>
              </a:rPr>
              <a:t> </a:t>
            </a:r>
            <a:r>
              <a:rPr lang="fr-FR" sz="1800" dirty="0">
                <a:latin typeface="Montserrat Medium" pitchFamily="2" charset="0"/>
                <a:cs typeface="NUQSMO+Montserrat-Regular"/>
              </a:rPr>
              <a:t>de</a:t>
            </a:r>
            <a:r>
              <a:rPr lang="fr-FR" sz="1800" spc="-55" dirty="0">
                <a:latin typeface="Montserrat Medium" pitchFamily="2" charset="0"/>
                <a:cs typeface="NUQSMO+Montserrat-Regular"/>
              </a:rPr>
              <a:t> </a:t>
            </a:r>
            <a:r>
              <a:rPr lang="fr-FR" sz="1800" dirty="0">
                <a:latin typeface="Montserrat Medium" pitchFamily="2" charset="0"/>
                <a:cs typeface="NUQSMO+Montserrat-Regular"/>
              </a:rPr>
              <a:t>la</a:t>
            </a:r>
            <a:r>
              <a:rPr lang="fr-FR" sz="1800" spc="-55" dirty="0">
                <a:latin typeface="Montserrat Medium" pitchFamily="2" charset="0"/>
                <a:cs typeface="NUQSMO+Montserrat-Regular"/>
              </a:rPr>
              <a:t> </a:t>
            </a:r>
            <a:r>
              <a:rPr lang="fr-FR" sz="1800" dirty="0">
                <a:latin typeface="Montserrat Medium" pitchFamily="2" charset="0"/>
                <a:cs typeface="NUQSMO+Montserrat-Regular"/>
              </a:rPr>
              <a:t>sélection</a:t>
            </a:r>
            <a:r>
              <a:rPr lang="fr-FR" sz="1800" spc="-55" dirty="0">
                <a:latin typeface="Montserrat Medium" pitchFamily="2" charset="0"/>
                <a:cs typeface="NUQSMO+Montserrat-Regular"/>
              </a:rPr>
              <a:t> </a:t>
            </a:r>
            <a:r>
              <a:rPr lang="fr-FR" sz="1800" dirty="0">
                <a:latin typeface="Montserrat Medium" pitchFamily="2" charset="0"/>
                <a:cs typeface="NUQSMO+Montserrat-Regular"/>
              </a:rPr>
              <a:t>en</a:t>
            </a:r>
            <a:r>
              <a:rPr lang="fr-FR" sz="1800" spc="-55" dirty="0">
                <a:latin typeface="Montserrat Medium" pitchFamily="2" charset="0"/>
                <a:cs typeface="NUQSMO+Montserrat-Regular"/>
              </a:rPr>
              <a:t> </a:t>
            </a:r>
            <a:r>
              <a:rPr lang="fr-FR" sz="1800" dirty="0">
                <a:latin typeface="Montserrat Medium" pitchFamily="2" charset="0"/>
                <a:cs typeface="NUQSMO+Montserrat-Regular"/>
              </a:rPr>
              <a:t>cours.</a:t>
            </a:r>
            <a:r>
              <a:rPr lang="fr-FR" sz="1800" spc="-55" dirty="0">
                <a:latin typeface="Montserrat Medium" pitchFamily="2" charset="0"/>
                <a:cs typeface="NUQSMO+Montserrat-Regular"/>
              </a:rPr>
              <a:t> </a:t>
            </a:r>
            <a:endParaRPr lang="fr-FR" sz="1800" dirty="0">
              <a:latin typeface="Montserrat Medium" pitchFamily="2" charset="0"/>
              <a:cs typeface="NUQSMO+Montserrat-Regular"/>
            </a:endParaRPr>
          </a:p>
        </p:txBody>
      </p:sp>
      <p:sp>
        <p:nvSpPr>
          <p:cNvPr id="5" name="object 1">
            <a:extLst>
              <a:ext uri="{FF2B5EF4-FFF2-40B4-BE49-F238E27FC236}">
                <a16:creationId xmlns:a16="http://schemas.microsoft.com/office/drawing/2014/main" id="{B9ACB6E4-9877-C2B0-225F-3E9339067383}"/>
              </a:ext>
            </a:extLst>
          </p:cNvPr>
          <p:cNvSpPr/>
          <p:nvPr/>
        </p:nvSpPr>
        <p:spPr>
          <a:xfrm>
            <a:off x="5562600" y="3113314"/>
            <a:ext cx="5692571" cy="3447131"/>
          </a:xfrm>
          <a:prstGeom prst="rect">
            <a:avLst/>
          </a:prstGeom>
          <a:blipFill>
            <a:blip r:embed="rId2" cstate="print"/>
            <a:stretch>
              <a:fillRect/>
            </a:stretch>
          </a:blipFill>
        </p:spPr>
        <p:txBody>
          <a:bodyPr wrap="square" lIns="0" tIns="0" rIns="0" bIns="0" rtlCol="0">
            <a:spAutoFit/>
          </a:bodyPr>
          <a:lstStyle/>
          <a:p>
            <a:endParaRPr/>
          </a:p>
        </p:txBody>
      </p:sp>
      <p:sp>
        <p:nvSpPr>
          <p:cNvPr id="7" name="ZoneTexte 6">
            <a:extLst>
              <a:ext uri="{FF2B5EF4-FFF2-40B4-BE49-F238E27FC236}">
                <a16:creationId xmlns:a16="http://schemas.microsoft.com/office/drawing/2014/main" id="{574C6757-6E9E-0037-717A-A31A40AD4E07}"/>
              </a:ext>
            </a:extLst>
          </p:cNvPr>
          <p:cNvSpPr txBox="1"/>
          <p:nvPr/>
        </p:nvSpPr>
        <p:spPr>
          <a:xfrm>
            <a:off x="936829" y="3614057"/>
            <a:ext cx="4070600" cy="2031325"/>
          </a:xfrm>
          <a:prstGeom prst="rect">
            <a:avLst/>
          </a:prstGeom>
          <a:noFill/>
        </p:spPr>
        <p:txBody>
          <a:bodyPr wrap="square">
            <a:spAutoFit/>
          </a:bodyPr>
          <a:lstStyle/>
          <a:p>
            <a:pPr algn="just"/>
            <a:r>
              <a:rPr lang="fr-FR" sz="1800" dirty="0">
                <a:latin typeface="Montserrat Medium" pitchFamily="2" charset="0"/>
                <a:cs typeface="NUQSMO+Montserrat-Regular"/>
              </a:rPr>
              <a:t>C’est</a:t>
            </a:r>
            <a:r>
              <a:rPr lang="fr-FR" sz="1800" spc="-55" dirty="0">
                <a:latin typeface="Montserrat Medium" pitchFamily="2" charset="0"/>
                <a:cs typeface="NUQSMO+Montserrat-Regular"/>
              </a:rPr>
              <a:t> </a:t>
            </a:r>
            <a:r>
              <a:rPr lang="fr-FR" sz="1800" dirty="0">
                <a:latin typeface="Montserrat Medium" pitchFamily="2" charset="0"/>
                <a:cs typeface="NUQSMO+Montserrat-Regular"/>
              </a:rPr>
              <a:t>pour cela</a:t>
            </a:r>
            <a:r>
              <a:rPr lang="fr-FR" sz="1800" spc="132" dirty="0">
                <a:latin typeface="Montserrat Medium" pitchFamily="2" charset="0"/>
                <a:cs typeface="NUQSMO+Montserrat-Regular"/>
              </a:rPr>
              <a:t> </a:t>
            </a:r>
            <a:r>
              <a:rPr lang="fr-FR" sz="1800" b="1" dirty="0">
                <a:latin typeface="Montserrat Medium" pitchFamily="2" charset="0"/>
                <a:cs typeface="Montserrat"/>
              </a:rPr>
              <a:t>qu’il</a:t>
            </a:r>
            <a:r>
              <a:rPr lang="fr-FR" sz="1800" b="1" spc="142" dirty="0">
                <a:latin typeface="Montserrat Medium" pitchFamily="2" charset="0"/>
                <a:cs typeface="Montserrat"/>
              </a:rPr>
              <a:t> </a:t>
            </a:r>
            <a:r>
              <a:rPr lang="fr-FR" sz="1800" b="1" dirty="0">
                <a:latin typeface="Montserrat Medium" pitchFamily="2" charset="0"/>
                <a:cs typeface="Montserrat"/>
              </a:rPr>
              <a:t>est</a:t>
            </a:r>
            <a:r>
              <a:rPr lang="fr-FR" sz="1800" b="1" spc="142" dirty="0">
                <a:latin typeface="Montserrat Medium" pitchFamily="2" charset="0"/>
                <a:cs typeface="Montserrat"/>
              </a:rPr>
              <a:t> </a:t>
            </a:r>
            <a:r>
              <a:rPr lang="fr-FR" sz="1800" b="1" dirty="0">
                <a:latin typeface="Montserrat Medium" pitchFamily="2" charset="0"/>
                <a:cs typeface="Montserrat"/>
              </a:rPr>
              <a:t>très</a:t>
            </a:r>
            <a:r>
              <a:rPr lang="fr-FR" sz="1800" b="1" spc="142" dirty="0">
                <a:latin typeface="Montserrat Medium" pitchFamily="2" charset="0"/>
                <a:cs typeface="Montserrat"/>
              </a:rPr>
              <a:t> </a:t>
            </a:r>
            <a:r>
              <a:rPr lang="fr-FR" sz="1800" b="1" dirty="0">
                <a:latin typeface="Montserrat Medium" pitchFamily="2" charset="0"/>
                <a:cs typeface="Montserrat"/>
              </a:rPr>
              <a:t>important</a:t>
            </a:r>
            <a:r>
              <a:rPr lang="fr-FR" sz="1800" b="1" spc="142" dirty="0">
                <a:latin typeface="Montserrat Medium" pitchFamily="2" charset="0"/>
                <a:cs typeface="Montserrat"/>
              </a:rPr>
              <a:t> </a:t>
            </a:r>
            <a:r>
              <a:rPr lang="fr-FR" sz="1800" b="1" dirty="0">
                <a:latin typeface="Montserrat Medium" pitchFamily="2" charset="0"/>
                <a:cs typeface="Montserrat"/>
              </a:rPr>
              <a:t>de</a:t>
            </a:r>
            <a:r>
              <a:rPr lang="fr-FR" sz="1800" b="1" spc="142" dirty="0">
                <a:latin typeface="Montserrat Medium" pitchFamily="2" charset="0"/>
                <a:cs typeface="Montserrat"/>
              </a:rPr>
              <a:t> </a:t>
            </a:r>
            <a:r>
              <a:rPr lang="fr-FR" sz="1800" b="1" dirty="0">
                <a:latin typeface="Montserrat Medium" pitchFamily="2" charset="0"/>
                <a:cs typeface="Montserrat"/>
              </a:rPr>
              <a:t>n’avoir</a:t>
            </a:r>
            <a:r>
              <a:rPr lang="fr-FR" sz="1800" b="1" spc="142" dirty="0">
                <a:latin typeface="Montserrat Medium" pitchFamily="2" charset="0"/>
                <a:cs typeface="Montserrat"/>
              </a:rPr>
              <a:t> </a:t>
            </a:r>
            <a:r>
              <a:rPr lang="fr-FR" sz="1800" b="1" dirty="0">
                <a:latin typeface="Montserrat Medium" pitchFamily="2" charset="0"/>
                <a:cs typeface="Montserrat"/>
              </a:rPr>
              <a:t>aucun</a:t>
            </a:r>
            <a:r>
              <a:rPr lang="fr-FR" sz="1800" b="1" spc="142" dirty="0">
                <a:latin typeface="Montserrat Medium" pitchFamily="2" charset="0"/>
                <a:cs typeface="Montserrat"/>
              </a:rPr>
              <a:t> </a:t>
            </a:r>
            <a:r>
              <a:rPr lang="fr-FR" sz="1800" b="1" dirty="0">
                <a:latin typeface="Montserrat Medium" pitchFamily="2" charset="0"/>
                <a:cs typeface="Montserrat"/>
              </a:rPr>
              <a:t>visuel</a:t>
            </a:r>
            <a:r>
              <a:rPr lang="fr-FR" sz="1800" b="1" spc="142" dirty="0">
                <a:latin typeface="Montserrat Medium" pitchFamily="2" charset="0"/>
                <a:cs typeface="Montserrat"/>
              </a:rPr>
              <a:t> </a:t>
            </a:r>
            <a:r>
              <a:rPr lang="fr-FR" sz="1800" b="1" dirty="0">
                <a:latin typeface="Montserrat Medium" pitchFamily="2" charset="0"/>
                <a:cs typeface="Montserrat"/>
              </a:rPr>
              <a:t>de</a:t>
            </a:r>
            <a:r>
              <a:rPr lang="fr-FR" sz="1800" b="1" spc="142" dirty="0">
                <a:latin typeface="Montserrat Medium" pitchFamily="2" charset="0"/>
                <a:cs typeface="Montserrat"/>
              </a:rPr>
              <a:t> </a:t>
            </a:r>
            <a:r>
              <a:rPr lang="fr-FR" sz="1800" b="1" dirty="0">
                <a:latin typeface="Montserrat Medium" pitchFamily="2" charset="0"/>
                <a:cs typeface="Montserrat"/>
              </a:rPr>
              <a:t>sélectionner</a:t>
            </a:r>
            <a:r>
              <a:rPr lang="fr-FR" sz="1800" b="1" spc="112" dirty="0">
                <a:latin typeface="Montserrat Medium" pitchFamily="2" charset="0"/>
                <a:cs typeface="Montserrat"/>
              </a:rPr>
              <a:t> </a:t>
            </a:r>
            <a:r>
              <a:rPr lang="fr-FR" sz="1800" dirty="0">
                <a:latin typeface="Montserrat Medium" pitchFamily="2" charset="0"/>
                <a:cs typeface="NUQSMO+Montserrat-Regular"/>
              </a:rPr>
              <a:t>pour accéder aux options du canevas qui se situent juste ici : (Voir l’image)</a:t>
            </a:r>
          </a:p>
          <a:p>
            <a:pPr algn="just"/>
            <a:endParaRPr lang="fr-BJ" dirty="0"/>
          </a:p>
        </p:txBody>
      </p:sp>
      <p:pic>
        <p:nvPicPr>
          <p:cNvPr id="8" name="Image 7">
            <a:extLst>
              <a:ext uri="{FF2B5EF4-FFF2-40B4-BE49-F238E27FC236}">
                <a16:creationId xmlns:a16="http://schemas.microsoft.com/office/drawing/2014/main" id="{E916557D-089C-A820-FEA6-57C1EEC7338E}"/>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9" name="Image 8">
            <a:extLst>
              <a:ext uri="{FF2B5EF4-FFF2-40B4-BE49-F238E27FC236}">
                <a16:creationId xmlns:a16="http://schemas.microsoft.com/office/drawing/2014/main" id="{137A656D-3CD6-F511-B46F-F00A2B4E4E66}"/>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3423755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67D08-EF49-6CF4-9EC6-832AD0E6B83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D614DD9-B1C2-48D5-55AB-0FF02B432534}"/>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La mise en forme</a:t>
            </a:r>
            <a:endParaRPr lang="fr-FR" sz="3200" b="1" dirty="0">
              <a:solidFill>
                <a:srgbClr val="0F2035"/>
              </a:solidFill>
              <a:latin typeface="Montserrat"/>
              <a:cs typeface="Montserrat"/>
            </a:endParaRPr>
          </a:p>
        </p:txBody>
      </p:sp>
      <p:sp>
        <p:nvSpPr>
          <p:cNvPr id="3" name="Sous-titre 2">
            <a:extLst>
              <a:ext uri="{FF2B5EF4-FFF2-40B4-BE49-F238E27FC236}">
                <a16:creationId xmlns:a16="http://schemas.microsoft.com/office/drawing/2014/main" id="{B38DBC92-1D89-C69D-9818-D24A9FE6D409}"/>
              </a:ext>
            </a:extLst>
          </p:cNvPr>
          <p:cNvSpPr>
            <a:spLocks noGrp="1"/>
          </p:cNvSpPr>
          <p:nvPr>
            <p:ph type="subTitle" idx="1"/>
          </p:nvPr>
        </p:nvSpPr>
        <p:spPr>
          <a:xfrm>
            <a:off x="1251858" y="1469913"/>
            <a:ext cx="9514114" cy="3363343"/>
          </a:xfrm>
        </p:spPr>
        <p:txBody>
          <a:bodyPr>
            <a:noAutofit/>
          </a:bodyPr>
          <a:lstStyle/>
          <a:p>
            <a:pPr algn="just">
              <a:lnSpc>
                <a:spcPct val="150000"/>
              </a:lnSpc>
              <a:spcBef>
                <a:spcPts val="0"/>
              </a:spcBef>
            </a:pPr>
            <a:r>
              <a:rPr lang="fr-FR" sz="1800" dirty="0">
                <a:latin typeface="Montserrat Medium" pitchFamily="2" charset="0"/>
                <a:cs typeface="NUQSMO+Montserrat-Regular"/>
              </a:rPr>
              <a:t>Vous</a:t>
            </a:r>
            <a:r>
              <a:rPr lang="fr-FR" sz="1800" spc="194" dirty="0">
                <a:latin typeface="Montserrat Medium" pitchFamily="2" charset="0"/>
                <a:cs typeface="NUQSMO+Montserrat-Regular"/>
              </a:rPr>
              <a:t> </a:t>
            </a:r>
            <a:r>
              <a:rPr lang="fr-FR" sz="1800" dirty="0">
                <a:latin typeface="Montserrat Medium" pitchFamily="2" charset="0"/>
                <a:cs typeface="NUQSMO+Montserrat-Regular"/>
              </a:rPr>
              <a:t>retrouvez</a:t>
            </a:r>
            <a:r>
              <a:rPr lang="fr-FR" sz="1800" spc="194" dirty="0">
                <a:latin typeface="Montserrat Medium" pitchFamily="2" charset="0"/>
                <a:cs typeface="NUQSMO+Montserrat-Regular"/>
              </a:rPr>
              <a:t> </a:t>
            </a:r>
            <a:r>
              <a:rPr lang="fr-FR" sz="1800" dirty="0">
                <a:latin typeface="Montserrat Medium" pitchFamily="2" charset="0"/>
                <a:cs typeface="NUQSMO+Montserrat-Regular"/>
              </a:rPr>
              <a:t>six</a:t>
            </a:r>
            <a:r>
              <a:rPr lang="fr-FR" sz="1800" spc="194" dirty="0">
                <a:latin typeface="Montserrat Medium" pitchFamily="2" charset="0"/>
                <a:cs typeface="NUQSMO+Montserrat-Regular"/>
              </a:rPr>
              <a:t> </a:t>
            </a:r>
            <a:r>
              <a:rPr lang="fr-FR" sz="1800" dirty="0">
                <a:latin typeface="Montserrat Medium" pitchFamily="2" charset="0"/>
                <a:cs typeface="NUQSMO+Montserrat-Regular"/>
              </a:rPr>
              <a:t>paramètres</a:t>
            </a:r>
            <a:r>
              <a:rPr lang="fr-FR" sz="1800" spc="194" dirty="0">
                <a:latin typeface="Montserrat Medium" pitchFamily="2" charset="0"/>
                <a:cs typeface="NUQSMO+Montserrat-Regular"/>
              </a:rPr>
              <a:t> </a:t>
            </a:r>
            <a:r>
              <a:rPr lang="fr-FR" sz="1800" dirty="0">
                <a:latin typeface="Montserrat Medium" pitchFamily="2" charset="0"/>
                <a:cs typeface="NUQSMO+Montserrat-Regular"/>
              </a:rPr>
              <a:t>différents,</a:t>
            </a:r>
            <a:r>
              <a:rPr lang="fr-FR" sz="1800" spc="195" dirty="0">
                <a:latin typeface="Montserrat Medium" pitchFamily="2" charset="0"/>
                <a:cs typeface="NUQSMO+Montserrat-Regular"/>
              </a:rPr>
              <a:t> </a:t>
            </a:r>
            <a:r>
              <a:rPr lang="fr-FR" sz="1800" dirty="0">
                <a:latin typeface="Montserrat Medium" pitchFamily="2" charset="0"/>
                <a:cs typeface="NUQSMO+Montserrat-Regular"/>
              </a:rPr>
              <a:t>mais</a:t>
            </a:r>
            <a:r>
              <a:rPr lang="fr-FR" sz="1800" spc="195" dirty="0">
                <a:latin typeface="Montserrat Medium" pitchFamily="2" charset="0"/>
                <a:cs typeface="NUQSMO+Montserrat-Regular"/>
              </a:rPr>
              <a:t> </a:t>
            </a:r>
            <a:r>
              <a:rPr lang="fr-FR" sz="1800" dirty="0">
                <a:latin typeface="Montserrat Medium" pitchFamily="2" charset="0"/>
                <a:cs typeface="NUQSMO+Montserrat-Regular"/>
              </a:rPr>
              <a:t>en</a:t>
            </a:r>
            <a:r>
              <a:rPr lang="fr-FR" sz="1800" spc="194" dirty="0">
                <a:latin typeface="Montserrat Medium" pitchFamily="2" charset="0"/>
                <a:cs typeface="NUQSMO+Montserrat-Regular"/>
              </a:rPr>
              <a:t> </a:t>
            </a:r>
            <a:r>
              <a:rPr lang="fr-FR" sz="1800" dirty="0">
                <a:latin typeface="Montserrat Medium" pitchFamily="2" charset="0"/>
                <a:cs typeface="NUQSMO+Montserrat-Regular"/>
              </a:rPr>
              <a:t>réalité,</a:t>
            </a:r>
            <a:r>
              <a:rPr lang="fr-FR" sz="1800" spc="194" dirty="0">
                <a:latin typeface="Montserrat Medium" pitchFamily="2" charset="0"/>
                <a:cs typeface="NUQSMO+Montserrat-Regular"/>
              </a:rPr>
              <a:t> </a:t>
            </a:r>
            <a:r>
              <a:rPr lang="fr-FR" sz="1800" dirty="0">
                <a:latin typeface="Montserrat Medium" pitchFamily="2" charset="0"/>
                <a:cs typeface="NUQSMO+Montserrat-Regular"/>
              </a:rPr>
              <a:t>vous</a:t>
            </a:r>
            <a:r>
              <a:rPr lang="fr-FR" sz="1800" spc="194" dirty="0">
                <a:latin typeface="Montserrat Medium" pitchFamily="2" charset="0"/>
                <a:cs typeface="NUQSMO+Montserrat-Regular"/>
              </a:rPr>
              <a:t> </a:t>
            </a:r>
            <a:r>
              <a:rPr lang="fr-FR" sz="1800" dirty="0">
                <a:latin typeface="Montserrat Medium" pitchFamily="2" charset="0"/>
                <a:cs typeface="NUQSMO+Montserrat-Regular"/>
              </a:rPr>
              <a:t>allez</a:t>
            </a:r>
            <a:r>
              <a:rPr lang="fr-FR" sz="1800" spc="194" dirty="0">
                <a:latin typeface="Montserrat Medium" pitchFamily="2" charset="0"/>
                <a:cs typeface="NUQSMO+Montserrat-Regular"/>
              </a:rPr>
              <a:t> </a:t>
            </a:r>
            <a:r>
              <a:rPr lang="fr-FR" sz="1800" dirty="0">
                <a:latin typeface="Montserrat Medium" pitchFamily="2" charset="0"/>
                <a:cs typeface="NUQSMO+Montserrat-Regular"/>
              </a:rPr>
              <a:t>dans</a:t>
            </a:r>
            <a:r>
              <a:rPr lang="fr-FR" sz="1800" spc="194" dirty="0">
                <a:latin typeface="Montserrat Medium" pitchFamily="2" charset="0"/>
                <a:cs typeface="NUQSMO+Montserrat-Regular"/>
              </a:rPr>
              <a:t> </a:t>
            </a:r>
            <a:r>
              <a:rPr lang="fr-FR" sz="1800" dirty="0">
                <a:latin typeface="Montserrat Medium" pitchFamily="2" charset="0"/>
                <a:cs typeface="NUQSMO+Montserrat-Regular"/>
              </a:rPr>
              <a:t>la majorité des cas en avoir besoin que de deux :</a:t>
            </a:r>
          </a:p>
          <a:p>
            <a:pPr marL="742950" lvl="1" indent="-285750" algn="just">
              <a:lnSpc>
                <a:spcPct val="150000"/>
              </a:lnSpc>
              <a:spcBef>
                <a:spcPts val="0"/>
              </a:spcBef>
              <a:buFontTx/>
              <a:buChar char="-"/>
            </a:pPr>
            <a:r>
              <a:rPr lang="fr-FR" sz="1800" b="1" dirty="0">
                <a:latin typeface="Montserrat Medium" pitchFamily="2" charset="0"/>
                <a:cs typeface="Montserrat"/>
              </a:rPr>
              <a:t>Paramètres du canevas</a:t>
            </a:r>
          </a:p>
          <a:p>
            <a:pPr marL="742950" lvl="1" indent="-285750" algn="just">
              <a:lnSpc>
                <a:spcPct val="150000"/>
              </a:lnSpc>
              <a:spcBef>
                <a:spcPts val="0"/>
              </a:spcBef>
              <a:buFontTx/>
              <a:buChar char="-"/>
            </a:pPr>
            <a:r>
              <a:rPr lang="fr-FR" sz="1800" b="1" dirty="0">
                <a:latin typeface="Montserrat Medium" pitchFamily="2" charset="0"/>
                <a:cs typeface="Montserrat"/>
              </a:rPr>
              <a:t>Arrière-plan du canevas</a:t>
            </a:r>
          </a:p>
          <a:p>
            <a:pPr algn="just">
              <a:lnSpc>
                <a:spcPct val="150000"/>
              </a:lnSpc>
              <a:spcBef>
                <a:spcPts val="0"/>
              </a:spcBef>
            </a:pPr>
            <a:r>
              <a:rPr lang="fr-FR" sz="1800" dirty="0">
                <a:latin typeface="Montserrat Medium" pitchFamily="2" charset="0"/>
                <a:cs typeface="NUQSMO+Montserrat-Regular"/>
              </a:rPr>
              <a:t>Dans</a:t>
            </a:r>
            <a:r>
              <a:rPr lang="fr-FR" sz="1800" spc="194" dirty="0">
                <a:latin typeface="Montserrat Medium" pitchFamily="2" charset="0"/>
                <a:cs typeface="NUQSMO+Montserrat-Regular"/>
              </a:rPr>
              <a:t> </a:t>
            </a:r>
            <a:r>
              <a:rPr lang="fr-FR" sz="1800" dirty="0">
                <a:latin typeface="Montserrat Medium" pitchFamily="2" charset="0"/>
                <a:cs typeface="NUQSMO+Montserrat-Regular"/>
              </a:rPr>
              <a:t>les</a:t>
            </a:r>
            <a:r>
              <a:rPr lang="fr-FR" sz="1800" spc="194" dirty="0">
                <a:latin typeface="Montserrat Medium" pitchFamily="2" charset="0"/>
                <a:cs typeface="NUQSMO+Montserrat-Regular"/>
              </a:rPr>
              <a:t> </a:t>
            </a:r>
            <a:r>
              <a:rPr lang="fr-FR" sz="1800" dirty="0">
                <a:latin typeface="Montserrat Medium" pitchFamily="2" charset="0"/>
                <a:cs typeface="NUQSMO+Montserrat-Regular"/>
              </a:rPr>
              <a:t>paramètres</a:t>
            </a:r>
            <a:r>
              <a:rPr lang="fr-FR" sz="1800" spc="194" dirty="0">
                <a:latin typeface="Montserrat Medium" pitchFamily="2" charset="0"/>
                <a:cs typeface="NUQSMO+Montserrat-Regular"/>
              </a:rPr>
              <a:t> </a:t>
            </a:r>
            <a:r>
              <a:rPr lang="fr-FR" sz="1800" dirty="0">
                <a:latin typeface="Montserrat Medium" pitchFamily="2" charset="0"/>
                <a:cs typeface="NUQSMO+Montserrat-Regular"/>
              </a:rPr>
              <a:t>du</a:t>
            </a:r>
            <a:r>
              <a:rPr lang="fr-FR" sz="1800" spc="194" dirty="0">
                <a:latin typeface="Montserrat Medium" pitchFamily="2" charset="0"/>
                <a:cs typeface="NUQSMO+Montserrat-Regular"/>
              </a:rPr>
              <a:t> </a:t>
            </a:r>
            <a:r>
              <a:rPr lang="fr-FR" sz="1800" dirty="0">
                <a:latin typeface="Montserrat Medium" pitchFamily="2" charset="0"/>
                <a:cs typeface="NUQSMO+Montserrat-Regular"/>
              </a:rPr>
              <a:t>canevas,</a:t>
            </a:r>
            <a:r>
              <a:rPr lang="fr-FR" sz="1800" spc="194" dirty="0">
                <a:latin typeface="Montserrat Medium" pitchFamily="2" charset="0"/>
                <a:cs typeface="NUQSMO+Montserrat-Regular"/>
              </a:rPr>
              <a:t> </a:t>
            </a:r>
            <a:r>
              <a:rPr lang="fr-FR" sz="1800" dirty="0">
                <a:latin typeface="Montserrat Medium" pitchFamily="2" charset="0"/>
                <a:cs typeface="NUQSMO+Montserrat-Regular"/>
              </a:rPr>
              <a:t>vous</a:t>
            </a:r>
            <a:r>
              <a:rPr lang="fr-FR" sz="1800" spc="194" dirty="0">
                <a:latin typeface="Montserrat Medium" pitchFamily="2" charset="0"/>
                <a:cs typeface="NUQSMO+Montserrat-Regular"/>
              </a:rPr>
              <a:t> </a:t>
            </a:r>
            <a:r>
              <a:rPr lang="fr-FR" sz="1800" dirty="0">
                <a:latin typeface="Montserrat Medium" pitchFamily="2" charset="0"/>
                <a:cs typeface="NUQSMO+Montserrat-Regular"/>
              </a:rPr>
              <a:t>retrouverez</a:t>
            </a:r>
            <a:r>
              <a:rPr lang="fr-FR" sz="1800" spc="197" dirty="0">
                <a:latin typeface="Montserrat Medium" pitchFamily="2" charset="0"/>
                <a:cs typeface="NUQSMO+Montserrat-Regular"/>
              </a:rPr>
              <a:t> </a:t>
            </a:r>
            <a:r>
              <a:rPr lang="fr-FR" sz="1800" dirty="0">
                <a:latin typeface="Montserrat Medium" pitchFamily="2" charset="0"/>
                <a:cs typeface="NUQSMO+Montserrat-Regular"/>
              </a:rPr>
              <a:t>les</a:t>
            </a:r>
            <a:r>
              <a:rPr lang="fr-FR" sz="1800" spc="194" dirty="0">
                <a:latin typeface="Montserrat Medium" pitchFamily="2" charset="0"/>
                <a:cs typeface="NUQSMO+Montserrat-Regular"/>
              </a:rPr>
              <a:t> </a:t>
            </a:r>
            <a:r>
              <a:rPr lang="fr-FR" sz="1800" dirty="0">
                <a:latin typeface="Montserrat Medium" pitchFamily="2" charset="0"/>
                <a:cs typeface="NUQSMO+Montserrat-Regular"/>
              </a:rPr>
              <a:t>options</a:t>
            </a:r>
            <a:r>
              <a:rPr lang="fr-FR" sz="1800" spc="194" dirty="0">
                <a:latin typeface="Montserrat Medium" pitchFamily="2" charset="0"/>
                <a:cs typeface="NUQSMO+Montserrat-Regular"/>
              </a:rPr>
              <a:t> </a:t>
            </a:r>
            <a:r>
              <a:rPr lang="fr-FR" sz="1800" dirty="0">
                <a:latin typeface="Montserrat Medium" pitchFamily="2" charset="0"/>
                <a:cs typeface="NUQSMO+Montserrat-Regular"/>
              </a:rPr>
              <a:t>de</a:t>
            </a:r>
            <a:r>
              <a:rPr lang="fr-FR" sz="1800" spc="194" dirty="0">
                <a:latin typeface="Montserrat Medium" pitchFamily="2" charset="0"/>
                <a:cs typeface="NUQSMO+Montserrat-Regular"/>
              </a:rPr>
              <a:t> </a:t>
            </a:r>
            <a:r>
              <a:rPr lang="fr-FR" sz="1800" dirty="0">
                <a:latin typeface="Montserrat Medium" pitchFamily="2" charset="0"/>
                <a:cs typeface="NUQSMO+Montserrat-Regular"/>
              </a:rPr>
              <a:t>taille.</a:t>
            </a:r>
            <a:r>
              <a:rPr lang="fr-FR" sz="1800" spc="196" dirty="0">
                <a:latin typeface="Montserrat Medium" pitchFamily="2" charset="0"/>
                <a:cs typeface="NUQSMO+Montserrat-Regular"/>
              </a:rPr>
              <a:t> </a:t>
            </a:r>
            <a:r>
              <a:rPr lang="fr-FR" sz="1800" b="1" dirty="0">
                <a:latin typeface="Montserrat Medium" pitchFamily="2" charset="0"/>
                <a:cs typeface="Montserrat"/>
              </a:rPr>
              <a:t>Par défaut,</a:t>
            </a:r>
            <a:r>
              <a:rPr lang="fr-FR" sz="1800" b="1" spc="480" dirty="0">
                <a:latin typeface="Montserrat Medium" pitchFamily="2" charset="0"/>
                <a:cs typeface="Montserrat"/>
              </a:rPr>
              <a:t> </a:t>
            </a:r>
            <a:r>
              <a:rPr lang="fr-FR" sz="1800" b="1" dirty="0">
                <a:latin typeface="Montserrat Medium" pitchFamily="2" charset="0"/>
                <a:cs typeface="Montserrat"/>
              </a:rPr>
              <a:t>un</a:t>
            </a:r>
            <a:r>
              <a:rPr lang="fr-FR" sz="1800" b="1" spc="480" dirty="0">
                <a:latin typeface="Montserrat Medium" pitchFamily="2" charset="0"/>
                <a:cs typeface="Montserrat"/>
              </a:rPr>
              <a:t> </a:t>
            </a:r>
            <a:r>
              <a:rPr lang="fr-FR" sz="1800" b="1" dirty="0">
                <a:latin typeface="Montserrat Medium" pitchFamily="2" charset="0"/>
                <a:cs typeface="Montserrat"/>
              </a:rPr>
              <a:t>canevas</a:t>
            </a:r>
            <a:r>
              <a:rPr lang="fr-FR" sz="1800" b="1" spc="480" dirty="0">
                <a:latin typeface="Montserrat Medium" pitchFamily="2" charset="0"/>
                <a:cs typeface="Montserrat"/>
              </a:rPr>
              <a:t> </a:t>
            </a:r>
            <a:r>
              <a:rPr lang="fr-FR" sz="1800" b="1" dirty="0">
                <a:latin typeface="Montserrat Medium" pitchFamily="2" charset="0"/>
                <a:cs typeface="Montserrat"/>
              </a:rPr>
              <a:t>est</a:t>
            </a:r>
            <a:r>
              <a:rPr lang="fr-FR" sz="1800" b="1" spc="480" dirty="0">
                <a:latin typeface="Montserrat Medium" pitchFamily="2" charset="0"/>
                <a:cs typeface="Montserrat"/>
              </a:rPr>
              <a:t> </a:t>
            </a:r>
            <a:r>
              <a:rPr lang="fr-FR" sz="1800" b="1" dirty="0">
                <a:latin typeface="Montserrat Medium" pitchFamily="2" charset="0"/>
                <a:cs typeface="Montserrat"/>
              </a:rPr>
              <a:t>au</a:t>
            </a:r>
            <a:r>
              <a:rPr lang="fr-FR" sz="1800" b="1" spc="480" dirty="0">
                <a:latin typeface="Montserrat Medium" pitchFamily="2" charset="0"/>
                <a:cs typeface="Montserrat"/>
              </a:rPr>
              <a:t> </a:t>
            </a:r>
            <a:r>
              <a:rPr lang="fr-FR" sz="1800" b="1" dirty="0">
                <a:latin typeface="Montserrat Medium" pitchFamily="2" charset="0"/>
                <a:cs typeface="Montserrat"/>
              </a:rPr>
              <a:t>format</a:t>
            </a:r>
            <a:r>
              <a:rPr lang="fr-FR" sz="1800" b="1" spc="480" dirty="0">
                <a:latin typeface="Montserrat Medium" pitchFamily="2" charset="0"/>
                <a:cs typeface="Montserrat"/>
              </a:rPr>
              <a:t> </a:t>
            </a:r>
            <a:r>
              <a:rPr lang="fr-FR" sz="1800" b="1" dirty="0">
                <a:latin typeface="Montserrat Medium" pitchFamily="2" charset="0"/>
                <a:cs typeface="Montserrat"/>
              </a:rPr>
              <a:t>16:9.</a:t>
            </a:r>
            <a:r>
              <a:rPr lang="fr-FR" sz="1800" b="1" spc="485" dirty="0">
                <a:latin typeface="Montserrat Medium" pitchFamily="2" charset="0"/>
                <a:cs typeface="Montserrat"/>
              </a:rPr>
              <a:t> </a:t>
            </a:r>
            <a:r>
              <a:rPr lang="fr-FR" sz="1800" dirty="0">
                <a:latin typeface="Montserrat Medium" pitchFamily="2" charset="0"/>
                <a:cs typeface="NUQSMO+Montserrat-Regular"/>
              </a:rPr>
              <a:t>C’est</a:t>
            </a:r>
            <a:r>
              <a:rPr lang="fr-FR" sz="1800" spc="467" dirty="0">
                <a:latin typeface="Montserrat Medium" pitchFamily="2" charset="0"/>
                <a:cs typeface="NUQSMO+Montserrat-Regular"/>
              </a:rPr>
              <a:t> </a:t>
            </a:r>
            <a:r>
              <a:rPr lang="fr-FR" sz="1800" dirty="0">
                <a:latin typeface="Montserrat Medium" pitchFamily="2" charset="0"/>
                <a:cs typeface="NUQSMO+Montserrat-Regular"/>
              </a:rPr>
              <a:t>le</a:t>
            </a:r>
            <a:r>
              <a:rPr lang="fr-FR" sz="1800" spc="467" dirty="0">
                <a:latin typeface="Montserrat Medium" pitchFamily="2" charset="0"/>
                <a:cs typeface="NUQSMO+Montserrat-Regular"/>
              </a:rPr>
              <a:t> </a:t>
            </a:r>
            <a:r>
              <a:rPr lang="fr-FR" sz="1800" dirty="0">
                <a:latin typeface="Montserrat Medium" pitchFamily="2" charset="0"/>
                <a:cs typeface="NUQSMO+Montserrat-Regular"/>
              </a:rPr>
              <a:t>format</a:t>
            </a:r>
            <a:r>
              <a:rPr lang="fr-FR" sz="1800" spc="467" dirty="0">
                <a:latin typeface="Montserrat Medium" pitchFamily="2" charset="0"/>
                <a:cs typeface="NUQSMO+Montserrat-Regular"/>
              </a:rPr>
              <a:t> </a:t>
            </a:r>
            <a:r>
              <a:rPr lang="fr-FR" sz="1800" dirty="0">
                <a:latin typeface="Montserrat Medium" pitchFamily="2" charset="0"/>
                <a:cs typeface="NUQSMO+Montserrat-Regular"/>
              </a:rPr>
              <a:t>le</a:t>
            </a:r>
            <a:r>
              <a:rPr lang="fr-FR" sz="1800" spc="467" dirty="0">
                <a:latin typeface="Montserrat Medium" pitchFamily="2" charset="0"/>
                <a:cs typeface="NUQSMO+Montserrat-Regular"/>
              </a:rPr>
              <a:t> </a:t>
            </a:r>
            <a:r>
              <a:rPr lang="fr-FR" sz="1800" dirty="0">
                <a:latin typeface="Montserrat Medium" pitchFamily="2" charset="0"/>
                <a:cs typeface="NUQSMO+Montserrat-Regular"/>
              </a:rPr>
              <a:t>plus</a:t>
            </a:r>
            <a:r>
              <a:rPr lang="fr-FR" sz="1800" spc="467" dirty="0">
                <a:latin typeface="Montserrat Medium" pitchFamily="2" charset="0"/>
                <a:cs typeface="NUQSMO+Montserrat-Regular"/>
              </a:rPr>
              <a:t> </a:t>
            </a:r>
            <a:r>
              <a:rPr lang="fr-FR" sz="1800" dirty="0">
                <a:latin typeface="Montserrat Medium" pitchFamily="2" charset="0"/>
                <a:cs typeface="NUQSMO+Montserrat-Regular"/>
              </a:rPr>
              <a:t>utilisé.</a:t>
            </a:r>
          </a:p>
          <a:p>
            <a:pPr algn="just">
              <a:lnSpc>
                <a:spcPct val="150000"/>
              </a:lnSpc>
              <a:spcBef>
                <a:spcPts val="1"/>
              </a:spcBef>
            </a:pPr>
            <a:r>
              <a:rPr lang="fr-FR" sz="1800" dirty="0">
                <a:latin typeface="Montserrat Medium" pitchFamily="2" charset="0"/>
                <a:cs typeface="NUQSMO+Montserrat-Regular"/>
              </a:rPr>
              <a:t>Néanmoins,</a:t>
            </a:r>
            <a:r>
              <a:rPr lang="fr-FR" sz="1800" spc="28" dirty="0">
                <a:latin typeface="Montserrat Medium" pitchFamily="2" charset="0"/>
                <a:cs typeface="NUQSMO+Montserrat-Regular"/>
              </a:rPr>
              <a:t> </a:t>
            </a:r>
            <a:r>
              <a:rPr lang="fr-FR" sz="1800" dirty="0">
                <a:latin typeface="Montserrat Medium" pitchFamily="2" charset="0"/>
                <a:cs typeface="NUQSMO+Montserrat-Regular"/>
              </a:rPr>
              <a:t>il</a:t>
            </a:r>
            <a:r>
              <a:rPr lang="fr-FR" sz="1800" spc="28" dirty="0">
                <a:latin typeface="Montserrat Medium" pitchFamily="2" charset="0"/>
                <a:cs typeface="NUQSMO+Montserrat-Regular"/>
              </a:rPr>
              <a:t> </a:t>
            </a:r>
            <a:r>
              <a:rPr lang="fr-FR" sz="1800" dirty="0">
                <a:latin typeface="Montserrat Medium" pitchFamily="2" charset="0"/>
                <a:cs typeface="NUQSMO+Montserrat-Regular"/>
              </a:rPr>
              <a:t>faut</a:t>
            </a:r>
            <a:r>
              <a:rPr lang="fr-FR" sz="1800" spc="28" dirty="0">
                <a:latin typeface="Montserrat Medium" pitchFamily="2" charset="0"/>
                <a:cs typeface="NUQSMO+Montserrat-Regular"/>
              </a:rPr>
              <a:t> </a:t>
            </a:r>
            <a:r>
              <a:rPr lang="fr-FR" sz="1800" dirty="0">
                <a:latin typeface="Montserrat Medium" pitchFamily="2" charset="0"/>
                <a:cs typeface="NUQSMO+Montserrat-Regular"/>
              </a:rPr>
              <a:t>savoir</a:t>
            </a:r>
            <a:r>
              <a:rPr lang="fr-FR" sz="1800" spc="28" dirty="0">
                <a:latin typeface="Montserrat Medium" pitchFamily="2" charset="0"/>
                <a:cs typeface="NUQSMO+Montserrat-Regular"/>
              </a:rPr>
              <a:t> </a:t>
            </a:r>
            <a:r>
              <a:rPr lang="fr-FR" sz="1800" dirty="0">
                <a:latin typeface="Montserrat Medium" pitchFamily="2" charset="0"/>
                <a:cs typeface="NUQSMO+Montserrat-Regular"/>
              </a:rPr>
              <a:t>que</a:t>
            </a:r>
            <a:r>
              <a:rPr lang="fr-FR" sz="1800" spc="28" dirty="0">
                <a:latin typeface="Montserrat Medium" pitchFamily="2" charset="0"/>
                <a:cs typeface="NUQSMO+Montserrat-Regular"/>
              </a:rPr>
              <a:t> </a:t>
            </a:r>
            <a:r>
              <a:rPr lang="fr-FR" sz="1800" dirty="0">
                <a:latin typeface="Montserrat Medium" pitchFamily="2" charset="0"/>
                <a:cs typeface="NUQSMO+Montserrat-Regular"/>
              </a:rPr>
              <a:t>vous</a:t>
            </a:r>
            <a:r>
              <a:rPr lang="fr-FR" sz="1800" spc="28" dirty="0">
                <a:latin typeface="Montserrat Medium" pitchFamily="2" charset="0"/>
                <a:cs typeface="NUQSMO+Montserrat-Regular"/>
              </a:rPr>
              <a:t> </a:t>
            </a:r>
            <a:r>
              <a:rPr lang="fr-FR" sz="1800" dirty="0">
                <a:latin typeface="Montserrat Medium" pitchFamily="2" charset="0"/>
                <a:cs typeface="NUQSMO+Montserrat-Regular"/>
              </a:rPr>
              <a:t>pouvez</a:t>
            </a:r>
            <a:r>
              <a:rPr lang="fr-FR" sz="1800" spc="28" dirty="0">
                <a:latin typeface="Montserrat Medium" pitchFamily="2" charset="0"/>
                <a:cs typeface="NUQSMO+Montserrat-Regular"/>
              </a:rPr>
              <a:t> </a:t>
            </a:r>
            <a:r>
              <a:rPr lang="fr-FR" sz="1800" dirty="0">
                <a:latin typeface="Montserrat Medium" pitchFamily="2" charset="0"/>
                <a:cs typeface="NUQSMO+Montserrat-Regular"/>
              </a:rPr>
              <a:t>opter</a:t>
            </a:r>
            <a:r>
              <a:rPr lang="fr-FR" sz="1800" spc="28" dirty="0">
                <a:latin typeface="Montserrat Medium" pitchFamily="2" charset="0"/>
                <a:cs typeface="NUQSMO+Montserrat-Regular"/>
              </a:rPr>
              <a:t> </a:t>
            </a:r>
            <a:r>
              <a:rPr lang="fr-FR" sz="1800" dirty="0">
                <a:latin typeface="Montserrat Medium" pitchFamily="2" charset="0"/>
                <a:cs typeface="NUQSMO+Montserrat-Regular"/>
              </a:rPr>
              <a:t>pour</a:t>
            </a:r>
            <a:r>
              <a:rPr lang="fr-FR" sz="1800" spc="28" dirty="0">
                <a:latin typeface="Montserrat Medium" pitchFamily="2" charset="0"/>
                <a:cs typeface="NUQSMO+Montserrat-Regular"/>
              </a:rPr>
              <a:t> </a:t>
            </a:r>
            <a:r>
              <a:rPr lang="fr-FR" sz="1800" dirty="0">
                <a:latin typeface="Montserrat Medium" pitchFamily="2" charset="0"/>
                <a:cs typeface="NUQSMO+Montserrat-Regular"/>
              </a:rPr>
              <a:t>une</a:t>
            </a:r>
            <a:r>
              <a:rPr lang="fr-FR" sz="1800" spc="28" dirty="0">
                <a:latin typeface="Montserrat Medium" pitchFamily="2" charset="0"/>
                <a:cs typeface="NUQSMO+Montserrat-Regular"/>
              </a:rPr>
              <a:t> </a:t>
            </a:r>
            <a:r>
              <a:rPr lang="fr-FR" sz="1800" dirty="0">
                <a:latin typeface="Montserrat Medium" pitchFamily="2" charset="0"/>
                <a:cs typeface="NUQSMO+Montserrat-Regular"/>
              </a:rPr>
              <a:t>taille</a:t>
            </a:r>
            <a:r>
              <a:rPr lang="fr-FR" sz="1800" spc="28" dirty="0">
                <a:latin typeface="Montserrat Medium" pitchFamily="2" charset="0"/>
                <a:cs typeface="NUQSMO+Montserrat-Regular"/>
              </a:rPr>
              <a:t> </a:t>
            </a:r>
            <a:r>
              <a:rPr lang="fr-FR" sz="1800" dirty="0">
                <a:latin typeface="Montserrat Medium" pitchFamily="2" charset="0"/>
                <a:cs typeface="NUQSMO+Montserrat-Regular"/>
              </a:rPr>
              <a:t>personnalisée</a:t>
            </a:r>
          </a:p>
          <a:p>
            <a:pPr algn="just">
              <a:lnSpc>
                <a:spcPct val="150000"/>
              </a:lnSpc>
              <a:spcBef>
                <a:spcPts val="1"/>
              </a:spcBef>
            </a:pPr>
            <a:r>
              <a:rPr lang="fr-FR" sz="1800" dirty="0">
                <a:latin typeface="Montserrat Medium" pitchFamily="2" charset="0"/>
                <a:cs typeface="NUQSMO+Montserrat-Regular"/>
              </a:rPr>
              <a:t>et dans ce cas, on parlera en </a:t>
            </a:r>
            <a:r>
              <a:rPr lang="fr-FR" sz="1800" b="1" dirty="0">
                <a:latin typeface="Montserrat Medium" pitchFamily="2" charset="0"/>
                <a:cs typeface="Montserrat"/>
              </a:rPr>
              <a:t>pixel (px).</a:t>
            </a:r>
          </a:p>
        </p:txBody>
      </p:sp>
      <p:pic>
        <p:nvPicPr>
          <p:cNvPr id="7" name="Image 6">
            <a:extLst>
              <a:ext uri="{FF2B5EF4-FFF2-40B4-BE49-F238E27FC236}">
                <a16:creationId xmlns:a16="http://schemas.microsoft.com/office/drawing/2014/main" id="{747BB12F-AD6D-1486-0D9E-F619171D58FD}"/>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D7105905-1FB8-DBCF-3781-71838E843ECD}"/>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6047221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1A21-7F0D-166D-71C6-2B34ED08CBD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F985233-A470-1C86-1133-A651071F8E92}"/>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La mise en forme</a:t>
            </a:r>
            <a:endParaRPr lang="fr-FR" sz="3200" b="1" dirty="0">
              <a:solidFill>
                <a:srgbClr val="0F2035"/>
              </a:solidFill>
              <a:latin typeface="Montserrat"/>
              <a:cs typeface="Montserrat"/>
            </a:endParaRPr>
          </a:p>
        </p:txBody>
      </p:sp>
      <p:sp>
        <p:nvSpPr>
          <p:cNvPr id="3" name="Sous-titre 2">
            <a:extLst>
              <a:ext uri="{FF2B5EF4-FFF2-40B4-BE49-F238E27FC236}">
                <a16:creationId xmlns:a16="http://schemas.microsoft.com/office/drawing/2014/main" id="{755884F1-9149-E929-3EB7-AF5BE01FAC3D}"/>
              </a:ext>
            </a:extLst>
          </p:cNvPr>
          <p:cNvSpPr>
            <a:spLocks noGrp="1"/>
          </p:cNvSpPr>
          <p:nvPr>
            <p:ph type="subTitle" idx="1"/>
          </p:nvPr>
        </p:nvSpPr>
        <p:spPr>
          <a:xfrm>
            <a:off x="947058" y="1340688"/>
            <a:ext cx="9971315" cy="881401"/>
          </a:xfrm>
        </p:spPr>
        <p:txBody>
          <a:bodyPr>
            <a:noAutofit/>
          </a:bodyPr>
          <a:lstStyle/>
          <a:p>
            <a:pPr algn="just">
              <a:lnSpc>
                <a:spcPct val="150000"/>
              </a:lnSpc>
              <a:spcBef>
                <a:spcPts val="1"/>
              </a:spcBef>
            </a:pPr>
            <a:r>
              <a:rPr lang="fr-FR" sz="1800" dirty="0">
                <a:latin typeface="Montserrat Medium" pitchFamily="2" charset="0"/>
                <a:cs typeface="NUQSMO+Montserrat-Regular"/>
              </a:rPr>
              <a:t>Néanmoins,</a:t>
            </a:r>
            <a:r>
              <a:rPr lang="fr-FR" sz="1800" spc="28" dirty="0">
                <a:latin typeface="Montserrat Medium" pitchFamily="2" charset="0"/>
                <a:cs typeface="NUQSMO+Montserrat-Regular"/>
              </a:rPr>
              <a:t> </a:t>
            </a:r>
            <a:r>
              <a:rPr lang="fr-FR" sz="1800" dirty="0">
                <a:latin typeface="Montserrat Medium" pitchFamily="2" charset="0"/>
                <a:cs typeface="NUQSMO+Montserrat-Regular"/>
              </a:rPr>
              <a:t>il</a:t>
            </a:r>
            <a:r>
              <a:rPr lang="fr-FR" sz="1800" spc="28" dirty="0">
                <a:latin typeface="Montserrat Medium" pitchFamily="2" charset="0"/>
                <a:cs typeface="NUQSMO+Montserrat-Regular"/>
              </a:rPr>
              <a:t> </a:t>
            </a:r>
            <a:r>
              <a:rPr lang="fr-FR" sz="1800" dirty="0">
                <a:latin typeface="Montserrat Medium" pitchFamily="2" charset="0"/>
                <a:cs typeface="NUQSMO+Montserrat-Regular"/>
              </a:rPr>
              <a:t>faut</a:t>
            </a:r>
            <a:r>
              <a:rPr lang="fr-FR" sz="1800" spc="28" dirty="0">
                <a:latin typeface="Montserrat Medium" pitchFamily="2" charset="0"/>
                <a:cs typeface="NUQSMO+Montserrat-Regular"/>
              </a:rPr>
              <a:t> </a:t>
            </a:r>
            <a:r>
              <a:rPr lang="fr-FR" sz="1800" dirty="0">
                <a:latin typeface="Montserrat Medium" pitchFamily="2" charset="0"/>
                <a:cs typeface="NUQSMO+Montserrat-Regular"/>
              </a:rPr>
              <a:t>savoir</a:t>
            </a:r>
            <a:r>
              <a:rPr lang="fr-FR" sz="1800" spc="28" dirty="0">
                <a:latin typeface="Montserrat Medium" pitchFamily="2" charset="0"/>
                <a:cs typeface="NUQSMO+Montserrat-Regular"/>
              </a:rPr>
              <a:t> </a:t>
            </a:r>
            <a:r>
              <a:rPr lang="fr-FR" sz="1800" dirty="0">
                <a:latin typeface="Montserrat Medium" pitchFamily="2" charset="0"/>
                <a:cs typeface="NUQSMO+Montserrat-Regular"/>
              </a:rPr>
              <a:t>que</a:t>
            </a:r>
            <a:r>
              <a:rPr lang="fr-FR" sz="1800" spc="28" dirty="0">
                <a:latin typeface="Montserrat Medium" pitchFamily="2" charset="0"/>
                <a:cs typeface="NUQSMO+Montserrat-Regular"/>
              </a:rPr>
              <a:t> </a:t>
            </a:r>
            <a:r>
              <a:rPr lang="fr-FR" sz="1800" dirty="0">
                <a:latin typeface="Montserrat Medium" pitchFamily="2" charset="0"/>
                <a:cs typeface="NUQSMO+Montserrat-Regular"/>
              </a:rPr>
              <a:t>vous</a:t>
            </a:r>
            <a:r>
              <a:rPr lang="fr-FR" sz="1800" spc="28" dirty="0">
                <a:latin typeface="Montserrat Medium" pitchFamily="2" charset="0"/>
                <a:cs typeface="NUQSMO+Montserrat-Regular"/>
              </a:rPr>
              <a:t> </a:t>
            </a:r>
            <a:r>
              <a:rPr lang="fr-FR" sz="1800" dirty="0">
                <a:latin typeface="Montserrat Medium" pitchFamily="2" charset="0"/>
                <a:cs typeface="NUQSMO+Montserrat-Regular"/>
              </a:rPr>
              <a:t>pouvez</a:t>
            </a:r>
            <a:r>
              <a:rPr lang="fr-FR" sz="1800" spc="28" dirty="0">
                <a:latin typeface="Montserrat Medium" pitchFamily="2" charset="0"/>
                <a:cs typeface="NUQSMO+Montserrat-Regular"/>
              </a:rPr>
              <a:t> </a:t>
            </a:r>
            <a:r>
              <a:rPr lang="fr-FR" sz="1800" dirty="0">
                <a:latin typeface="Montserrat Medium" pitchFamily="2" charset="0"/>
                <a:cs typeface="NUQSMO+Montserrat-Regular"/>
              </a:rPr>
              <a:t>opter</a:t>
            </a:r>
            <a:r>
              <a:rPr lang="fr-FR" sz="1800" spc="28" dirty="0">
                <a:latin typeface="Montserrat Medium" pitchFamily="2" charset="0"/>
                <a:cs typeface="NUQSMO+Montserrat-Regular"/>
              </a:rPr>
              <a:t> </a:t>
            </a:r>
            <a:r>
              <a:rPr lang="fr-FR" sz="1800" dirty="0">
                <a:latin typeface="Montserrat Medium" pitchFamily="2" charset="0"/>
                <a:cs typeface="NUQSMO+Montserrat-Regular"/>
              </a:rPr>
              <a:t>pour</a:t>
            </a:r>
            <a:r>
              <a:rPr lang="fr-FR" sz="1800" spc="28" dirty="0">
                <a:latin typeface="Montserrat Medium" pitchFamily="2" charset="0"/>
                <a:cs typeface="NUQSMO+Montserrat-Regular"/>
              </a:rPr>
              <a:t> </a:t>
            </a:r>
            <a:r>
              <a:rPr lang="fr-FR" sz="1800" dirty="0">
                <a:latin typeface="Montserrat Medium" pitchFamily="2" charset="0"/>
                <a:cs typeface="NUQSMO+Montserrat-Regular"/>
              </a:rPr>
              <a:t>une</a:t>
            </a:r>
            <a:r>
              <a:rPr lang="fr-FR" sz="1800" spc="28" dirty="0">
                <a:latin typeface="Montserrat Medium" pitchFamily="2" charset="0"/>
                <a:cs typeface="NUQSMO+Montserrat-Regular"/>
              </a:rPr>
              <a:t> </a:t>
            </a:r>
            <a:r>
              <a:rPr lang="fr-FR" sz="1800" dirty="0">
                <a:latin typeface="Montserrat Medium" pitchFamily="2" charset="0"/>
                <a:cs typeface="NUQSMO+Montserrat-Regular"/>
              </a:rPr>
              <a:t>taille</a:t>
            </a:r>
            <a:r>
              <a:rPr lang="fr-FR" sz="1800" spc="28" dirty="0">
                <a:latin typeface="Montserrat Medium" pitchFamily="2" charset="0"/>
                <a:cs typeface="NUQSMO+Montserrat-Regular"/>
              </a:rPr>
              <a:t> </a:t>
            </a:r>
            <a:r>
              <a:rPr lang="fr-FR" sz="1800" dirty="0">
                <a:latin typeface="Montserrat Medium" pitchFamily="2" charset="0"/>
                <a:cs typeface="NUQSMO+Montserrat-Regular"/>
              </a:rPr>
              <a:t>personnalisée et dans ce cas, on parlera en </a:t>
            </a:r>
            <a:r>
              <a:rPr lang="fr-FR" sz="1800" b="1" dirty="0">
                <a:latin typeface="Montserrat Medium" pitchFamily="2" charset="0"/>
                <a:cs typeface="Montserrat"/>
              </a:rPr>
              <a:t>pixel (px).</a:t>
            </a:r>
          </a:p>
        </p:txBody>
      </p:sp>
      <p:sp>
        <p:nvSpPr>
          <p:cNvPr id="6" name="object 2">
            <a:extLst>
              <a:ext uri="{FF2B5EF4-FFF2-40B4-BE49-F238E27FC236}">
                <a16:creationId xmlns:a16="http://schemas.microsoft.com/office/drawing/2014/main" id="{1980A52D-5CDC-A693-6FF7-1FC2BFFE8A3B}"/>
              </a:ext>
            </a:extLst>
          </p:cNvPr>
          <p:cNvSpPr/>
          <p:nvPr/>
        </p:nvSpPr>
        <p:spPr>
          <a:xfrm>
            <a:off x="1684554" y="2291762"/>
            <a:ext cx="7507435" cy="4429849"/>
          </a:xfrm>
          <a:prstGeom prst="rect">
            <a:avLst/>
          </a:prstGeom>
          <a:blipFill>
            <a:blip r:embed="rId2" cstate="print"/>
            <a:stretch>
              <a:fillRect/>
            </a:stretch>
          </a:blipFill>
        </p:spPr>
        <p:txBody>
          <a:bodyPr wrap="square" lIns="0" tIns="0" rIns="0" bIns="0" rtlCol="0">
            <a:spAutoFit/>
          </a:bodyPr>
          <a:lstStyle/>
          <a:p>
            <a:endParaRPr/>
          </a:p>
        </p:txBody>
      </p:sp>
      <p:pic>
        <p:nvPicPr>
          <p:cNvPr id="7" name="Image 6">
            <a:extLst>
              <a:ext uri="{FF2B5EF4-FFF2-40B4-BE49-F238E27FC236}">
                <a16:creationId xmlns:a16="http://schemas.microsoft.com/office/drawing/2014/main" id="{13C04DD5-B362-0447-69DE-B89DE11C3B6E}"/>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FA6D7975-B178-3E35-57B1-F9AB361FCF18}"/>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5018485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2FABB-4593-04E7-0165-BB5CC8F1E2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7898CC8-FC9E-BA4D-3614-E3B9A374EDAF}"/>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La mise en forme</a:t>
            </a:r>
          </a:p>
        </p:txBody>
      </p:sp>
      <p:sp>
        <p:nvSpPr>
          <p:cNvPr id="3" name="Sous-titre 2">
            <a:extLst>
              <a:ext uri="{FF2B5EF4-FFF2-40B4-BE49-F238E27FC236}">
                <a16:creationId xmlns:a16="http://schemas.microsoft.com/office/drawing/2014/main" id="{E9E6DB46-6484-B570-148C-B0AD6862DC1C}"/>
              </a:ext>
            </a:extLst>
          </p:cNvPr>
          <p:cNvSpPr>
            <a:spLocks noGrp="1"/>
          </p:cNvSpPr>
          <p:nvPr>
            <p:ph type="subTitle" idx="1"/>
          </p:nvPr>
        </p:nvSpPr>
        <p:spPr>
          <a:xfrm>
            <a:off x="947058" y="1340688"/>
            <a:ext cx="9971315" cy="881401"/>
          </a:xfrm>
        </p:spPr>
        <p:txBody>
          <a:bodyPr>
            <a:noAutofit/>
          </a:bodyPr>
          <a:lstStyle/>
          <a:p>
            <a:pPr algn="just">
              <a:lnSpc>
                <a:spcPct val="150000"/>
              </a:lnSpc>
              <a:spcBef>
                <a:spcPts val="0"/>
              </a:spcBef>
            </a:pPr>
            <a:r>
              <a:rPr lang="fr-FR" sz="1800" dirty="0">
                <a:latin typeface="Montserrat Medium" pitchFamily="2" charset="0"/>
                <a:cs typeface="NUQSMO+Montserrat-Regular"/>
              </a:rPr>
              <a:t>Dans</a:t>
            </a:r>
            <a:r>
              <a:rPr lang="fr-FR" sz="1800" spc="-17" dirty="0">
                <a:latin typeface="Montserrat Medium" pitchFamily="2" charset="0"/>
                <a:cs typeface="NUQSMO+Montserrat-Regular"/>
              </a:rPr>
              <a:t> </a:t>
            </a:r>
            <a:r>
              <a:rPr lang="fr-FR" sz="1800" dirty="0">
                <a:latin typeface="Montserrat Medium" pitchFamily="2" charset="0"/>
                <a:cs typeface="NUQSMO+Montserrat-Regular"/>
              </a:rPr>
              <a:t>l’arrière-plan</a:t>
            </a:r>
            <a:r>
              <a:rPr lang="fr-FR" sz="1800" spc="-17" dirty="0">
                <a:latin typeface="Montserrat Medium" pitchFamily="2" charset="0"/>
                <a:cs typeface="NUQSMO+Montserrat-Regular"/>
              </a:rPr>
              <a:t> </a:t>
            </a:r>
            <a:r>
              <a:rPr lang="fr-FR" sz="1800" dirty="0">
                <a:latin typeface="Montserrat Medium" pitchFamily="2" charset="0"/>
                <a:cs typeface="NUQSMO+Montserrat-Regular"/>
              </a:rPr>
              <a:t>du</a:t>
            </a:r>
            <a:r>
              <a:rPr lang="fr-FR" sz="1800" spc="-17" dirty="0">
                <a:latin typeface="Montserrat Medium" pitchFamily="2" charset="0"/>
                <a:cs typeface="NUQSMO+Montserrat-Regular"/>
              </a:rPr>
              <a:t> </a:t>
            </a:r>
            <a:r>
              <a:rPr lang="fr-FR" sz="1800" dirty="0">
                <a:latin typeface="Montserrat Medium" pitchFamily="2" charset="0"/>
                <a:cs typeface="NUQSMO+Montserrat-Regular"/>
              </a:rPr>
              <a:t>canevas,</a:t>
            </a:r>
            <a:r>
              <a:rPr lang="fr-FR" sz="1800" spc="-17" dirty="0">
                <a:latin typeface="Montserrat Medium" pitchFamily="2" charset="0"/>
                <a:cs typeface="NUQSMO+Montserrat-Regular"/>
              </a:rPr>
              <a:t> </a:t>
            </a:r>
            <a:r>
              <a:rPr lang="fr-FR" sz="1800" dirty="0">
                <a:latin typeface="Montserrat Medium" pitchFamily="2" charset="0"/>
                <a:cs typeface="NUQSMO+Montserrat-Regular"/>
              </a:rPr>
              <a:t>vous</a:t>
            </a:r>
            <a:r>
              <a:rPr lang="fr-FR" sz="1800" spc="-17" dirty="0">
                <a:latin typeface="Montserrat Medium" pitchFamily="2" charset="0"/>
                <a:cs typeface="NUQSMO+Montserrat-Regular"/>
              </a:rPr>
              <a:t> </a:t>
            </a:r>
            <a:r>
              <a:rPr lang="fr-FR" sz="1800" dirty="0">
                <a:latin typeface="Montserrat Medium" pitchFamily="2" charset="0"/>
                <a:cs typeface="NUQSMO+Montserrat-Regular"/>
              </a:rPr>
              <a:t>pouvez</a:t>
            </a:r>
            <a:r>
              <a:rPr lang="fr-FR" sz="1800" spc="-17" dirty="0">
                <a:latin typeface="Montserrat Medium" pitchFamily="2" charset="0"/>
                <a:cs typeface="NUQSMO+Montserrat-Regular"/>
              </a:rPr>
              <a:t> </a:t>
            </a:r>
            <a:r>
              <a:rPr lang="fr-FR" sz="1800" dirty="0">
                <a:latin typeface="Montserrat Medium" pitchFamily="2" charset="0"/>
                <a:cs typeface="NUQSMO+Montserrat-Regular"/>
              </a:rPr>
              <a:t>choisir</a:t>
            </a:r>
            <a:r>
              <a:rPr lang="fr-FR" sz="1800" spc="-17" dirty="0">
                <a:latin typeface="Montserrat Medium" pitchFamily="2" charset="0"/>
                <a:cs typeface="NUQSMO+Montserrat-Regular"/>
              </a:rPr>
              <a:t> </a:t>
            </a:r>
            <a:r>
              <a:rPr lang="fr-FR" sz="1800" dirty="0">
                <a:latin typeface="Montserrat Medium" pitchFamily="2" charset="0"/>
                <a:cs typeface="NUQSMO+Montserrat-Regular"/>
              </a:rPr>
              <a:t>une</a:t>
            </a:r>
            <a:r>
              <a:rPr lang="fr-FR" sz="1800" spc="-17" dirty="0">
                <a:latin typeface="Montserrat Medium" pitchFamily="2" charset="0"/>
                <a:cs typeface="NUQSMO+Montserrat-Regular"/>
              </a:rPr>
              <a:t> </a:t>
            </a:r>
            <a:r>
              <a:rPr lang="fr-FR" sz="1800" dirty="0">
                <a:latin typeface="Montserrat Medium" pitchFamily="2" charset="0"/>
                <a:cs typeface="NUQSMO+Montserrat-Regular"/>
              </a:rPr>
              <a:t>couleur</a:t>
            </a:r>
            <a:r>
              <a:rPr lang="fr-FR" sz="1800" spc="-17" dirty="0">
                <a:latin typeface="Montserrat Medium" pitchFamily="2" charset="0"/>
                <a:cs typeface="NUQSMO+Montserrat-Regular"/>
              </a:rPr>
              <a:t> </a:t>
            </a:r>
            <a:r>
              <a:rPr lang="fr-FR" sz="1800" dirty="0">
                <a:latin typeface="Montserrat Medium" pitchFamily="2" charset="0"/>
                <a:cs typeface="NUQSMO+Montserrat-Regular"/>
              </a:rPr>
              <a:t>ou</a:t>
            </a:r>
            <a:r>
              <a:rPr lang="fr-FR" sz="1800" spc="-17" dirty="0">
                <a:latin typeface="Montserrat Medium" pitchFamily="2" charset="0"/>
                <a:cs typeface="NUQSMO+Montserrat-Regular"/>
              </a:rPr>
              <a:t> </a:t>
            </a:r>
            <a:r>
              <a:rPr lang="fr-FR" sz="1800" dirty="0">
                <a:latin typeface="Montserrat Medium" pitchFamily="2" charset="0"/>
                <a:cs typeface="NUQSMO+Montserrat-Regular"/>
              </a:rPr>
              <a:t>une</a:t>
            </a:r>
            <a:r>
              <a:rPr lang="fr-FR" sz="1800" spc="-17" dirty="0">
                <a:latin typeface="Montserrat Medium" pitchFamily="2" charset="0"/>
                <a:cs typeface="NUQSMO+Montserrat-Regular"/>
              </a:rPr>
              <a:t> </a:t>
            </a:r>
            <a:r>
              <a:rPr lang="fr-FR" sz="1800" dirty="0">
                <a:latin typeface="Montserrat Medium" pitchFamily="2" charset="0"/>
                <a:cs typeface="NUQSMO+Montserrat-Regular"/>
              </a:rPr>
              <a:t>image.</a:t>
            </a:r>
          </a:p>
          <a:p>
            <a:pPr algn="just">
              <a:lnSpc>
                <a:spcPct val="150000"/>
              </a:lnSpc>
              <a:spcBef>
                <a:spcPts val="0"/>
              </a:spcBef>
            </a:pPr>
            <a:r>
              <a:rPr lang="fr-FR" sz="1800" dirty="0">
                <a:latin typeface="Montserrat Medium" pitchFamily="2" charset="0"/>
                <a:cs typeface="NUQSMO+Montserrat-Regular"/>
              </a:rPr>
              <a:t>Si</a:t>
            </a:r>
            <a:r>
              <a:rPr lang="fr-FR" sz="1800" spc="-28" dirty="0">
                <a:latin typeface="Montserrat Medium" pitchFamily="2" charset="0"/>
                <a:cs typeface="NUQSMO+Montserrat-Regular"/>
              </a:rPr>
              <a:t> </a:t>
            </a:r>
            <a:r>
              <a:rPr lang="fr-FR" sz="1800" dirty="0">
                <a:latin typeface="Montserrat Medium" pitchFamily="2" charset="0"/>
                <a:cs typeface="NUQSMO+Montserrat-Regular"/>
              </a:rPr>
              <a:t>vous</a:t>
            </a:r>
            <a:r>
              <a:rPr lang="fr-FR" sz="1800" spc="-28" dirty="0">
                <a:latin typeface="Montserrat Medium" pitchFamily="2" charset="0"/>
                <a:cs typeface="NUQSMO+Montserrat-Regular"/>
              </a:rPr>
              <a:t> </a:t>
            </a:r>
            <a:r>
              <a:rPr lang="fr-FR" sz="1800" dirty="0">
                <a:latin typeface="Montserrat Medium" pitchFamily="2" charset="0"/>
                <a:cs typeface="NUQSMO+Montserrat-Regular"/>
              </a:rPr>
              <a:t>laissez</a:t>
            </a:r>
            <a:r>
              <a:rPr lang="fr-FR" sz="1800" spc="-28" dirty="0">
                <a:latin typeface="Montserrat Medium" pitchFamily="2" charset="0"/>
                <a:cs typeface="NUQSMO+Montserrat-Regular"/>
              </a:rPr>
              <a:t> </a:t>
            </a:r>
            <a:r>
              <a:rPr lang="fr-FR" sz="1800" dirty="0">
                <a:latin typeface="Montserrat Medium" pitchFamily="2" charset="0"/>
                <a:cs typeface="NUQSMO+Montserrat-Regular"/>
              </a:rPr>
              <a:t>une</a:t>
            </a:r>
            <a:r>
              <a:rPr lang="fr-FR" sz="1800" spc="-28" dirty="0">
                <a:latin typeface="Montserrat Medium" pitchFamily="2" charset="0"/>
                <a:cs typeface="NUQSMO+Montserrat-Regular"/>
              </a:rPr>
              <a:t> </a:t>
            </a:r>
            <a:r>
              <a:rPr lang="fr-FR" sz="1800" dirty="0">
                <a:latin typeface="Montserrat Medium" pitchFamily="2" charset="0"/>
                <a:cs typeface="NUQSMO+Montserrat-Regular"/>
              </a:rPr>
              <a:t>couleur,</a:t>
            </a:r>
            <a:r>
              <a:rPr lang="fr-FR" sz="1800" spc="-28" dirty="0">
                <a:latin typeface="Montserrat Medium" pitchFamily="2" charset="0"/>
                <a:cs typeface="NUQSMO+Montserrat-Regular"/>
              </a:rPr>
              <a:t> </a:t>
            </a:r>
            <a:r>
              <a:rPr lang="fr-FR" sz="1800" dirty="0">
                <a:latin typeface="Montserrat Medium" pitchFamily="2" charset="0"/>
                <a:cs typeface="NUQSMO+Montserrat-Regular"/>
              </a:rPr>
              <a:t>veillez</a:t>
            </a:r>
            <a:r>
              <a:rPr lang="fr-FR" sz="1800" spc="-28" dirty="0">
                <a:latin typeface="Montserrat Medium" pitchFamily="2" charset="0"/>
                <a:cs typeface="NUQSMO+Montserrat-Regular"/>
              </a:rPr>
              <a:t> </a:t>
            </a:r>
            <a:r>
              <a:rPr lang="fr-FR" sz="1800" dirty="0">
                <a:latin typeface="Montserrat Medium" pitchFamily="2" charset="0"/>
                <a:cs typeface="NUQSMO+Montserrat-Regular"/>
              </a:rPr>
              <a:t>à</a:t>
            </a:r>
            <a:r>
              <a:rPr lang="fr-FR" sz="1800" spc="-28" dirty="0">
                <a:latin typeface="Montserrat Medium" pitchFamily="2" charset="0"/>
                <a:cs typeface="NUQSMO+Montserrat-Regular"/>
              </a:rPr>
              <a:t> </a:t>
            </a:r>
            <a:r>
              <a:rPr lang="fr-FR" sz="1800" dirty="0">
                <a:latin typeface="Montserrat Medium" pitchFamily="2" charset="0"/>
                <a:cs typeface="NUQSMO+Montserrat-Regular"/>
              </a:rPr>
              <a:t>bien</a:t>
            </a:r>
            <a:r>
              <a:rPr lang="fr-FR" sz="1800" spc="-28" dirty="0">
                <a:latin typeface="Montserrat Medium" pitchFamily="2" charset="0"/>
                <a:cs typeface="NUQSMO+Montserrat-Regular"/>
              </a:rPr>
              <a:t> </a:t>
            </a:r>
            <a:r>
              <a:rPr lang="fr-FR" sz="1800" dirty="0">
                <a:latin typeface="Montserrat Medium" pitchFamily="2" charset="0"/>
                <a:cs typeface="NUQSMO+Montserrat-Regular"/>
              </a:rPr>
              <a:t>modifier</a:t>
            </a:r>
            <a:r>
              <a:rPr lang="fr-FR" sz="1800" spc="-28" dirty="0">
                <a:latin typeface="Montserrat Medium" pitchFamily="2" charset="0"/>
                <a:cs typeface="NUQSMO+Montserrat-Regular"/>
              </a:rPr>
              <a:t> </a:t>
            </a:r>
            <a:r>
              <a:rPr lang="fr-FR" sz="1800" dirty="0">
                <a:latin typeface="Montserrat Medium" pitchFamily="2" charset="0"/>
                <a:cs typeface="NUQSMO+Montserrat-Regular"/>
              </a:rPr>
              <a:t>la</a:t>
            </a:r>
            <a:r>
              <a:rPr lang="fr-FR" sz="1800" spc="-28" dirty="0">
                <a:latin typeface="Montserrat Medium" pitchFamily="2" charset="0"/>
                <a:cs typeface="NUQSMO+Montserrat-Regular"/>
              </a:rPr>
              <a:t> </a:t>
            </a:r>
            <a:r>
              <a:rPr lang="fr-FR" sz="1800" dirty="0">
                <a:latin typeface="Montserrat Medium" pitchFamily="2" charset="0"/>
                <a:cs typeface="NUQSMO+Montserrat-Regular"/>
              </a:rPr>
              <a:t>transparence</a:t>
            </a:r>
            <a:r>
              <a:rPr lang="fr-FR" sz="1800" spc="-10" dirty="0">
                <a:latin typeface="Montserrat Medium" pitchFamily="2" charset="0"/>
                <a:cs typeface="NUQSMO+Montserrat-Regular"/>
              </a:rPr>
              <a:t> </a:t>
            </a:r>
            <a:r>
              <a:rPr lang="fr-FR" sz="1800" dirty="0">
                <a:latin typeface="Montserrat Medium" pitchFamily="2" charset="0"/>
                <a:cs typeface="NUQSMO+Montserrat-Regular"/>
              </a:rPr>
              <a:t>!</a:t>
            </a:r>
            <a:r>
              <a:rPr lang="fr-FR" sz="1800" spc="-29" dirty="0">
                <a:latin typeface="Montserrat Medium" pitchFamily="2" charset="0"/>
                <a:cs typeface="NUQSMO+Montserrat-Regular"/>
              </a:rPr>
              <a:t> </a:t>
            </a:r>
            <a:r>
              <a:rPr lang="fr-FR" sz="1800" b="1" dirty="0">
                <a:latin typeface="Montserrat Medium" pitchFamily="2" charset="0"/>
                <a:cs typeface="Montserrat"/>
              </a:rPr>
              <a:t>Par</a:t>
            </a:r>
            <a:r>
              <a:rPr lang="fr-FR" sz="1800" b="1" spc="-30" dirty="0">
                <a:latin typeface="Montserrat Medium" pitchFamily="2" charset="0"/>
                <a:cs typeface="Montserrat"/>
              </a:rPr>
              <a:t> </a:t>
            </a:r>
            <a:r>
              <a:rPr lang="fr-FR" sz="1800" b="1" dirty="0">
                <a:latin typeface="Montserrat Medium" pitchFamily="2" charset="0"/>
                <a:cs typeface="Montserrat"/>
              </a:rPr>
              <a:t>défaut, elle est à 100%.</a:t>
            </a:r>
          </a:p>
        </p:txBody>
      </p:sp>
      <p:sp>
        <p:nvSpPr>
          <p:cNvPr id="4" name="object 1">
            <a:extLst>
              <a:ext uri="{FF2B5EF4-FFF2-40B4-BE49-F238E27FC236}">
                <a16:creationId xmlns:a16="http://schemas.microsoft.com/office/drawing/2014/main" id="{1CC22102-1B4E-5862-40C7-7141F1A9C9E9}"/>
              </a:ext>
            </a:extLst>
          </p:cNvPr>
          <p:cNvSpPr/>
          <p:nvPr/>
        </p:nvSpPr>
        <p:spPr>
          <a:xfrm>
            <a:off x="1863360" y="2487652"/>
            <a:ext cx="6954067" cy="4063507"/>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87EF91A3-F7E6-EB11-70F2-310629025AD2}"/>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964A9356-2431-4AFD-5A50-2C027AEB8511}"/>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658594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07A17-6694-AF8C-987F-5E3A276CD4D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29B055-5F92-DB34-C786-BEE736959ED4}"/>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La mise en forme</a:t>
            </a:r>
          </a:p>
        </p:txBody>
      </p:sp>
      <p:sp>
        <p:nvSpPr>
          <p:cNvPr id="3" name="Sous-titre 2">
            <a:extLst>
              <a:ext uri="{FF2B5EF4-FFF2-40B4-BE49-F238E27FC236}">
                <a16:creationId xmlns:a16="http://schemas.microsoft.com/office/drawing/2014/main" id="{90946DE2-7195-190A-0ED3-ED27A3EC257E}"/>
              </a:ext>
            </a:extLst>
          </p:cNvPr>
          <p:cNvSpPr>
            <a:spLocks noGrp="1"/>
          </p:cNvSpPr>
          <p:nvPr>
            <p:ph type="subTitle" idx="1"/>
          </p:nvPr>
        </p:nvSpPr>
        <p:spPr>
          <a:xfrm>
            <a:off x="936829" y="1456625"/>
            <a:ext cx="9971315" cy="335712"/>
          </a:xfrm>
        </p:spPr>
        <p:txBody>
          <a:bodyPr>
            <a:noAutofit/>
          </a:bodyPr>
          <a:lstStyle/>
          <a:p>
            <a:pPr algn="just">
              <a:lnSpc>
                <a:spcPts val="1462"/>
              </a:lnSpc>
              <a:spcBef>
                <a:spcPts val="0"/>
              </a:spcBef>
            </a:pPr>
            <a:r>
              <a:rPr lang="fr-FR" sz="1800" dirty="0">
                <a:latin typeface="Montserrat Medium" pitchFamily="2" charset="0"/>
                <a:cs typeface="NUQSMO+Montserrat-Regular"/>
              </a:rPr>
              <a:t>Voici le résultat si je modifie </a:t>
            </a:r>
            <a:r>
              <a:rPr lang="fr-FR" sz="1800" b="1" dirty="0">
                <a:latin typeface="Montserrat Medium" pitchFamily="2" charset="0"/>
                <a:cs typeface="Montserrat"/>
              </a:rPr>
              <a:t>la transparence</a:t>
            </a:r>
            <a:r>
              <a:rPr lang="fr-FR" sz="1800" b="1" spc="-25" dirty="0">
                <a:latin typeface="Montserrat Medium" pitchFamily="2" charset="0"/>
                <a:cs typeface="Montserrat"/>
              </a:rPr>
              <a:t> </a:t>
            </a:r>
            <a:r>
              <a:rPr lang="fr-FR" sz="1800" b="1" dirty="0">
                <a:latin typeface="Montserrat Medium" pitchFamily="2" charset="0"/>
                <a:cs typeface="Montserrat"/>
              </a:rPr>
              <a:t>à 0%</a:t>
            </a:r>
            <a:r>
              <a:rPr lang="fr-FR" sz="1800" b="1" spc="-25" dirty="0">
                <a:latin typeface="Montserrat Medium" pitchFamily="2" charset="0"/>
                <a:cs typeface="Montserrat"/>
              </a:rPr>
              <a:t> </a:t>
            </a:r>
            <a:r>
              <a:rPr lang="fr-FR" sz="1800" dirty="0">
                <a:latin typeface="Montserrat Medium" pitchFamily="2" charset="0"/>
                <a:cs typeface="NUQSMO+Montserrat-Regular"/>
              </a:rPr>
              <a:t>:</a:t>
            </a:r>
          </a:p>
        </p:txBody>
      </p:sp>
      <p:sp>
        <p:nvSpPr>
          <p:cNvPr id="5" name="object 2">
            <a:extLst>
              <a:ext uri="{FF2B5EF4-FFF2-40B4-BE49-F238E27FC236}">
                <a16:creationId xmlns:a16="http://schemas.microsoft.com/office/drawing/2014/main" id="{7C435352-5CBC-9E70-C4A7-1C3C18957308}"/>
              </a:ext>
            </a:extLst>
          </p:cNvPr>
          <p:cNvSpPr/>
          <p:nvPr/>
        </p:nvSpPr>
        <p:spPr>
          <a:xfrm>
            <a:off x="1045030" y="1796140"/>
            <a:ext cx="8014330" cy="4604656"/>
          </a:xfrm>
          <a:prstGeom prst="rect">
            <a:avLst/>
          </a:prstGeom>
          <a:blipFill>
            <a:blip r:embed="rId2" cstate="print"/>
            <a:stretch>
              <a:fillRect/>
            </a:stretch>
          </a:blipFill>
        </p:spPr>
        <p:txBody>
          <a:bodyPr wrap="square" lIns="0" tIns="0" rIns="0" bIns="0" rtlCol="0">
            <a:spAutoFit/>
          </a:bodyPr>
          <a:lstStyle/>
          <a:p>
            <a:endParaRPr dirty="0"/>
          </a:p>
        </p:txBody>
      </p:sp>
      <p:pic>
        <p:nvPicPr>
          <p:cNvPr id="6" name="Image 5">
            <a:extLst>
              <a:ext uri="{FF2B5EF4-FFF2-40B4-BE49-F238E27FC236}">
                <a16:creationId xmlns:a16="http://schemas.microsoft.com/office/drawing/2014/main" id="{86442822-FF5C-6AF1-4E8D-942FEA239B46}"/>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52FD138E-9B4D-D714-9635-CE53F57D023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6833859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FE013-83E9-D5FF-8F84-03A53A01EF4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4338569-84D3-3A44-4320-4F6E8EB28514}"/>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a:cs typeface="Montserrat"/>
              </a:rPr>
              <a:t>Les graphiques</a:t>
            </a:r>
          </a:p>
        </p:txBody>
      </p:sp>
      <p:sp>
        <p:nvSpPr>
          <p:cNvPr id="3" name="Sous-titre 2">
            <a:extLst>
              <a:ext uri="{FF2B5EF4-FFF2-40B4-BE49-F238E27FC236}">
                <a16:creationId xmlns:a16="http://schemas.microsoft.com/office/drawing/2014/main" id="{64FE9EDE-9CB1-A6A4-1DE5-83A6877922AF}"/>
              </a:ext>
            </a:extLst>
          </p:cNvPr>
          <p:cNvSpPr>
            <a:spLocks noGrp="1"/>
          </p:cNvSpPr>
          <p:nvPr>
            <p:ph type="subTitle" idx="1"/>
          </p:nvPr>
        </p:nvSpPr>
        <p:spPr>
          <a:xfrm>
            <a:off x="936829" y="1456625"/>
            <a:ext cx="9971315" cy="4203946"/>
          </a:xfrm>
        </p:spPr>
        <p:txBody>
          <a:bodyPr>
            <a:noAutofit/>
          </a:bodyPr>
          <a:lstStyle/>
          <a:p>
            <a:pPr algn="just">
              <a:lnSpc>
                <a:spcPct val="150000"/>
              </a:lnSpc>
              <a:spcBef>
                <a:spcPts val="0"/>
              </a:spcBef>
            </a:pPr>
            <a:r>
              <a:rPr lang="fr-FR" sz="1800" dirty="0">
                <a:latin typeface="Montserrat Medium" pitchFamily="2" charset="0"/>
                <a:cs typeface="NUQSMO+Montserrat-Regular"/>
              </a:rPr>
              <a:t>La</a:t>
            </a:r>
            <a:r>
              <a:rPr lang="fr-FR" sz="1800" spc="534" dirty="0">
                <a:latin typeface="Montserrat Medium" pitchFamily="2" charset="0"/>
                <a:cs typeface="NUQSMO+Montserrat-Regular"/>
              </a:rPr>
              <a:t> </a:t>
            </a:r>
            <a:r>
              <a:rPr lang="fr-FR" sz="1800" dirty="0">
                <a:latin typeface="Montserrat Medium" pitchFamily="2" charset="0"/>
                <a:cs typeface="NUQSMO+Montserrat-Regular"/>
              </a:rPr>
              <a:t>personnalisation</a:t>
            </a:r>
            <a:r>
              <a:rPr lang="fr-FR" sz="1800" spc="534" dirty="0">
                <a:latin typeface="Montserrat Medium" pitchFamily="2" charset="0"/>
                <a:cs typeface="NUQSMO+Montserrat-Regular"/>
              </a:rPr>
              <a:t> </a:t>
            </a:r>
            <a:r>
              <a:rPr lang="fr-FR" sz="1800" dirty="0">
                <a:latin typeface="Montserrat Medium" pitchFamily="2" charset="0"/>
                <a:cs typeface="NUQSMO+Montserrat-Regular"/>
              </a:rPr>
              <a:t>des</a:t>
            </a:r>
            <a:r>
              <a:rPr lang="fr-FR" sz="1800" spc="534" dirty="0">
                <a:latin typeface="Montserrat Medium" pitchFamily="2" charset="0"/>
                <a:cs typeface="NUQSMO+Montserrat-Regular"/>
              </a:rPr>
              <a:t> </a:t>
            </a:r>
            <a:r>
              <a:rPr lang="fr-FR" sz="1800" dirty="0">
                <a:latin typeface="Montserrat Medium" pitchFamily="2" charset="0"/>
                <a:cs typeface="NUQSMO+Montserrat-Regular"/>
              </a:rPr>
              <a:t>graphiques</a:t>
            </a:r>
            <a:r>
              <a:rPr lang="fr-FR" sz="1800" spc="534" dirty="0">
                <a:latin typeface="Montserrat Medium" pitchFamily="2" charset="0"/>
                <a:cs typeface="NUQSMO+Montserrat-Regular"/>
              </a:rPr>
              <a:t> </a:t>
            </a:r>
            <a:r>
              <a:rPr lang="fr-FR" sz="1800" dirty="0">
                <a:latin typeface="Montserrat Medium" pitchFamily="2" charset="0"/>
                <a:cs typeface="NUQSMO+Montserrat-Regular"/>
              </a:rPr>
              <a:t>se</a:t>
            </a:r>
            <a:r>
              <a:rPr lang="fr-FR" sz="1800" spc="534" dirty="0">
                <a:latin typeface="Montserrat Medium" pitchFamily="2" charset="0"/>
                <a:cs typeface="NUQSMO+Montserrat-Regular"/>
              </a:rPr>
              <a:t> </a:t>
            </a:r>
            <a:r>
              <a:rPr lang="fr-FR" sz="1800" dirty="0">
                <a:latin typeface="Montserrat Medium" pitchFamily="2" charset="0"/>
                <a:cs typeface="NUQSMO+Montserrat-Regular"/>
              </a:rPr>
              <a:t>réalise</a:t>
            </a:r>
            <a:r>
              <a:rPr lang="fr-FR" sz="1800" spc="534" dirty="0">
                <a:latin typeface="Montserrat Medium" pitchFamily="2" charset="0"/>
                <a:cs typeface="NUQSMO+Montserrat-Regular"/>
              </a:rPr>
              <a:t> </a:t>
            </a:r>
            <a:r>
              <a:rPr lang="fr-FR" sz="1800" dirty="0">
                <a:latin typeface="Montserrat Medium" pitchFamily="2" charset="0"/>
                <a:cs typeface="NUQSMO+Montserrat-Regular"/>
              </a:rPr>
              <a:t>également</a:t>
            </a:r>
            <a:r>
              <a:rPr lang="fr-FR" sz="1800" spc="534" dirty="0">
                <a:latin typeface="Montserrat Medium" pitchFamily="2" charset="0"/>
                <a:cs typeface="NUQSMO+Montserrat-Regular"/>
              </a:rPr>
              <a:t> </a:t>
            </a:r>
            <a:r>
              <a:rPr lang="fr-FR" sz="1800" dirty="0">
                <a:latin typeface="Montserrat Medium" pitchFamily="2" charset="0"/>
                <a:cs typeface="NUQSMO+Montserrat-Regular"/>
              </a:rPr>
              <a:t>dans</a:t>
            </a:r>
            <a:r>
              <a:rPr lang="fr-FR" sz="1800" spc="534" dirty="0">
                <a:latin typeface="Montserrat Medium" pitchFamily="2" charset="0"/>
                <a:cs typeface="NUQSMO+Montserrat-Regular"/>
              </a:rPr>
              <a:t> </a:t>
            </a:r>
            <a:r>
              <a:rPr lang="fr-FR" sz="1800" dirty="0">
                <a:latin typeface="Montserrat Medium" pitchFamily="2" charset="0"/>
                <a:cs typeface="NUQSMO+Montserrat-Regular"/>
              </a:rPr>
              <a:t>le</a:t>
            </a:r>
            <a:r>
              <a:rPr lang="fr-FR" sz="1800" spc="534" dirty="0">
                <a:latin typeface="Montserrat Medium" pitchFamily="2" charset="0"/>
                <a:cs typeface="NUQSMO+Montserrat-Regular"/>
              </a:rPr>
              <a:t> </a:t>
            </a:r>
            <a:r>
              <a:rPr lang="fr-FR" sz="1800" dirty="0">
                <a:latin typeface="Montserrat Medium" pitchFamily="2" charset="0"/>
                <a:cs typeface="NUQSMO+Montserrat-Regular"/>
              </a:rPr>
              <a:t>volet « Visualisations ».</a:t>
            </a:r>
            <a:r>
              <a:rPr lang="fr-FR" sz="1800" spc="250" dirty="0">
                <a:latin typeface="Montserrat Medium" pitchFamily="2" charset="0"/>
                <a:cs typeface="NUQSMO+Montserrat-Regular"/>
              </a:rPr>
              <a:t> </a:t>
            </a:r>
            <a:r>
              <a:rPr lang="fr-FR" sz="1800" b="1" dirty="0">
                <a:latin typeface="Montserrat Medium" pitchFamily="2" charset="0"/>
                <a:cs typeface="Montserrat"/>
              </a:rPr>
              <a:t>Vous</a:t>
            </a:r>
            <a:r>
              <a:rPr lang="fr-FR" sz="1800" b="1" spc="262" dirty="0">
                <a:latin typeface="Montserrat Medium" pitchFamily="2" charset="0"/>
                <a:cs typeface="Montserrat"/>
              </a:rPr>
              <a:t> </a:t>
            </a:r>
            <a:r>
              <a:rPr lang="fr-FR" sz="1800" b="1" dirty="0">
                <a:latin typeface="Montserrat Medium" pitchFamily="2" charset="0"/>
                <a:cs typeface="Montserrat"/>
              </a:rPr>
              <a:t>devez</a:t>
            </a:r>
            <a:r>
              <a:rPr lang="fr-FR" sz="1800" b="1" spc="262" dirty="0">
                <a:latin typeface="Montserrat Medium" pitchFamily="2" charset="0"/>
                <a:cs typeface="Montserrat"/>
              </a:rPr>
              <a:t> </a:t>
            </a:r>
            <a:r>
              <a:rPr lang="fr-FR" sz="1800" b="1" dirty="0">
                <a:latin typeface="Montserrat Medium" pitchFamily="2" charset="0"/>
                <a:cs typeface="Montserrat"/>
              </a:rPr>
              <a:t>sélectionner</a:t>
            </a:r>
            <a:r>
              <a:rPr lang="fr-FR" sz="1800" b="1" spc="262" dirty="0">
                <a:latin typeface="Montserrat Medium" pitchFamily="2" charset="0"/>
                <a:cs typeface="Montserrat"/>
              </a:rPr>
              <a:t> </a:t>
            </a:r>
            <a:r>
              <a:rPr lang="fr-FR" sz="1800" b="1" dirty="0">
                <a:latin typeface="Montserrat Medium" pitchFamily="2" charset="0"/>
                <a:cs typeface="Montserrat"/>
              </a:rPr>
              <a:t>le</a:t>
            </a:r>
            <a:r>
              <a:rPr lang="fr-FR" sz="1800" b="1" spc="262" dirty="0">
                <a:latin typeface="Montserrat Medium" pitchFamily="2" charset="0"/>
                <a:cs typeface="Montserrat"/>
              </a:rPr>
              <a:t> </a:t>
            </a:r>
            <a:r>
              <a:rPr lang="fr-FR" sz="1800" b="1" dirty="0">
                <a:latin typeface="Montserrat Medium" pitchFamily="2" charset="0"/>
                <a:cs typeface="Montserrat"/>
              </a:rPr>
              <a:t>graphique</a:t>
            </a:r>
            <a:r>
              <a:rPr lang="fr-FR" sz="1800" b="1" spc="262" dirty="0">
                <a:latin typeface="Montserrat Medium" pitchFamily="2" charset="0"/>
                <a:cs typeface="Montserrat"/>
              </a:rPr>
              <a:t> </a:t>
            </a:r>
            <a:r>
              <a:rPr lang="fr-FR" sz="1800" b="1" dirty="0">
                <a:latin typeface="Montserrat Medium" pitchFamily="2" charset="0"/>
                <a:cs typeface="Montserrat"/>
              </a:rPr>
              <a:t>que</a:t>
            </a:r>
            <a:r>
              <a:rPr lang="fr-FR" sz="1800" b="1" spc="262" dirty="0">
                <a:latin typeface="Montserrat Medium" pitchFamily="2" charset="0"/>
                <a:cs typeface="Montserrat"/>
              </a:rPr>
              <a:t> </a:t>
            </a:r>
            <a:r>
              <a:rPr lang="fr-FR" sz="1800" b="1" dirty="0">
                <a:latin typeface="Montserrat Medium" pitchFamily="2" charset="0"/>
                <a:cs typeface="Montserrat"/>
              </a:rPr>
              <a:t>vous</a:t>
            </a:r>
            <a:r>
              <a:rPr lang="fr-FR" sz="1800" b="1" spc="262" dirty="0">
                <a:latin typeface="Montserrat Medium" pitchFamily="2" charset="0"/>
                <a:cs typeface="Montserrat"/>
              </a:rPr>
              <a:t> </a:t>
            </a:r>
            <a:r>
              <a:rPr lang="fr-FR" sz="1800" b="1" dirty="0">
                <a:latin typeface="Montserrat Medium" pitchFamily="2" charset="0"/>
                <a:cs typeface="Montserrat"/>
              </a:rPr>
              <a:t>voulez mettre</a:t>
            </a:r>
            <a:r>
              <a:rPr lang="fr-FR" sz="1800" b="1" spc="37" dirty="0">
                <a:latin typeface="Montserrat Medium" pitchFamily="2" charset="0"/>
                <a:cs typeface="Montserrat"/>
              </a:rPr>
              <a:t> </a:t>
            </a:r>
            <a:r>
              <a:rPr lang="fr-FR" sz="1800" b="1" dirty="0">
                <a:latin typeface="Montserrat Medium" pitchFamily="2" charset="0"/>
                <a:cs typeface="Montserrat"/>
              </a:rPr>
              <a:t>en</a:t>
            </a:r>
            <a:r>
              <a:rPr lang="fr-FR" sz="1800" b="1" spc="37" dirty="0">
                <a:latin typeface="Montserrat Medium" pitchFamily="2" charset="0"/>
                <a:cs typeface="Montserrat"/>
              </a:rPr>
              <a:t> </a:t>
            </a:r>
            <a:r>
              <a:rPr lang="fr-FR" sz="1800" b="1" dirty="0">
                <a:latin typeface="Montserrat Medium" pitchFamily="2" charset="0"/>
                <a:cs typeface="Montserrat"/>
              </a:rPr>
              <a:t>forme</a:t>
            </a:r>
            <a:r>
              <a:rPr lang="fr-FR" sz="1800" b="1" spc="40" dirty="0">
                <a:latin typeface="Montserrat Medium" pitchFamily="2" charset="0"/>
                <a:cs typeface="Montserrat"/>
              </a:rPr>
              <a:t> </a:t>
            </a:r>
            <a:r>
              <a:rPr lang="fr-FR" sz="1800" dirty="0">
                <a:latin typeface="Montserrat Medium" pitchFamily="2" charset="0"/>
                <a:cs typeface="NUQSMO+Montserrat-Regular"/>
              </a:rPr>
              <a:t>en</a:t>
            </a:r>
            <a:r>
              <a:rPr lang="fr-FR" sz="1800" spc="35" dirty="0">
                <a:latin typeface="Montserrat Medium" pitchFamily="2" charset="0"/>
                <a:cs typeface="NUQSMO+Montserrat-Regular"/>
              </a:rPr>
              <a:t> </a:t>
            </a:r>
            <a:r>
              <a:rPr lang="fr-FR" sz="1800" dirty="0">
                <a:latin typeface="Montserrat Medium" pitchFamily="2" charset="0"/>
                <a:cs typeface="NUQSMO+Montserrat-Regular"/>
              </a:rPr>
              <a:t>cliquant</a:t>
            </a:r>
            <a:r>
              <a:rPr lang="fr-FR" sz="1800" spc="35" dirty="0">
                <a:latin typeface="Montserrat Medium" pitchFamily="2" charset="0"/>
                <a:cs typeface="NUQSMO+Montserrat-Regular"/>
              </a:rPr>
              <a:t> </a:t>
            </a:r>
            <a:r>
              <a:rPr lang="fr-FR" sz="1800" dirty="0">
                <a:latin typeface="Montserrat Medium" pitchFamily="2" charset="0"/>
                <a:cs typeface="NUQSMO+Montserrat-Regular"/>
              </a:rPr>
              <a:t>dessus.</a:t>
            </a:r>
            <a:r>
              <a:rPr lang="fr-FR" sz="1800" spc="35" dirty="0">
                <a:latin typeface="Montserrat Medium" pitchFamily="2" charset="0"/>
                <a:cs typeface="NUQSMO+Montserrat-Regular"/>
              </a:rPr>
              <a:t> </a:t>
            </a:r>
            <a:r>
              <a:rPr lang="fr-FR" sz="1800" dirty="0">
                <a:latin typeface="Montserrat Medium" pitchFamily="2" charset="0"/>
                <a:cs typeface="NUQSMO+Montserrat-Regular"/>
              </a:rPr>
              <a:t>Pour</a:t>
            </a:r>
            <a:r>
              <a:rPr lang="fr-FR" sz="1800" spc="35" dirty="0">
                <a:latin typeface="Montserrat Medium" pitchFamily="2" charset="0"/>
                <a:cs typeface="NUQSMO+Montserrat-Regular"/>
              </a:rPr>
              <a:t> </a:t>
            </a:r>
            <a:r>
              <a:rPr lang="fr-FR" sz="1800" dirty="0">
                <a:latin typeface="Montserrat Medium" pitchFamily="2" charset="0"/>
                <a:cs typeface="NUQSMO+Montserrat-Regular"/>
              </a:rPr>
              <a:t>rappel,</a:t>
            </a:r>
            <a:r>
              <a:rPr lang="fr-FR" sz="1800" spc="35" dirty="0">
                <a:latin typeface="Montserrat Medium" pitchFamily="2" charset="0"/>
                <a:cs typeface="NUQSMO+Montserrat-Regular"/>
              </a:rPr>
              <a:t> </a:t>
            </a:r>
            <a:r>
              <a:rPr lang="fr-FR" sz="1800" dirty="0">
                <a:latin typeface="Montserrat Medium" pitchFamily="2" charset="0"/>
                <a:cs typeface="NUQSMO+Montserrat-Regular"/>
              </a:rPr>
              <a:t>un</a:t>
            </a:r>
            <a:r>
              <a:rPr lang="fr-FR" sz="1800" spc="35" dirty="0">
                <a:latin typeface="Montserrat Medium" pitchFamily="2" charset="0"/>
                <a:cs typeface="NUQSMO+Montserrat-Regular"/>
              </a:rPr>
              <a:t> </a:t>
            </a:r>
            <a:r>
              <a:rPr lang="fr-FR" sz="1800" dirty="0">
                <a:latin typeface="Montserrat Medium" pitchFamily="2" charset="0"/>
                <a:cs typeface="NUQSMO+Montserrat-Regular"/>
              </a:rPr>
              <a:t>contour</a:t>
            </a:r>
            <a:r>
              <a:rPr lang="fr-FR" sz="1800" spc="37" dirty="0">
                <a:latin typeface="Montserrat Medium" pitchFamily="2" charset="0"/>
                <a:cs typeface="NUQSMO+Montserrat-Regular"/>
              </a:rPr>
              <a:t> </a:t>
            </a:r>
            <a:r>
              <a:rPr lang="fr-FR" sz="1800" dirty="0">
                <a:latin typeface="Montserrat Medium" pitchFamily="2" charset="0"/>
                <a:cs typeface="NUQSMO+Montserrat-Regular"/>
              </a:rPr>
              <a:t>doit</a:t>
            </a:r>
            <a:r>
              <a:rPr lang="fr-FR" sz="1800" spc="35" dirty="0">
                <a:latin typeface="Montserrat Medium" pitchFamily="2" charset="0"/>
                <a:cs typeface="NUQSMO+Montserrat-Regular"/>
              </a:rPr>
              <a:t> </a:t>
            </a:r>
            <a:r>
              <a:rPr lang="fr-FR" sz="1800" dirty="0">
                <a:latin typeface="Montserrat Medium" pitchFamily="2" charset="0"/>
                <a:cs typeface="NUQSMO+Montserrat-Regular"/>
              </a:rPr>
              <a:t>apparaître, ce qui signifie qu’il a bien été sélectionné.</a:t>
            </a:r>
          </a:p>
          <a:p>
            <a:pPr algn="just">
              <a:lnSpc>
                <a:spcPct val="150000"/>
              </a:lnSpc>
              <a:spcBef>
                <a:spcPts val="1"/>
              </a:spcBef>
            </a:pPr>
            <a:r>
              <a:rPr lang="fr-FR" sz="1800" dirty="0">
                <a:latin typeface="Montserrat Medium" pitchFamily="2" charset="0"/>
                <a:cs typeface="NUQSMO+Montserrat-Regular"/>
              </a:rPr>
              <a:t>Vous pouvez remarquer qu’il y a deux catégories :</a:t>
            </a:r>
          </a:p>
          <a:p>
            <a:pPr marL="285750" indent="-285750" algn="just">
              <a:lnSpc>
                <a:spcPct val="150000"/>
              </a:lnSpc>
              <a:spcBef>
                <a:spcPts val="1"/>
              </a:spcBef>
              <a:buFontTx/>
              <a:buChar char="-"/>
            </a:pPr>
            <a:r>
              <a:rPr lang="fr-FR" sz="1800" b="1" dirty="0">
                <a:latin typeface="Montserrat Medium" pitchFamily="2" charset="0"/>
                <a:cs typeface="Montserrat"/>
              </a:rPr>
              <a:t>Objet visuel :</a:t>
            </a:r>
            <a:r>
              <a:rPr lang="fr-FR" sz="1800" b="1" spc="-25" dirty="0">
                <a:latin typeface="Montserrat Medium" pitchFamily="2" charset="0"/>
                <a:cs typeface="Montserrat"/>
              </a:rPr>
              <a:t> </a:t>
            </a:r>
            <a:r>
              <a:rPr lang="fr-FR" sz="1800" dirty="0">
                <a:latin typeface="Montserrat Medium" pitchFamily="2" charset="0"/>
                <a:cs typeface="NUQSMO+Montserrat-Regular"/>
              </a:rPr>
              <a:t>Paramètres spécifiques au visuel.</a:t>
            </a:r>
          </a:p>
          <a:p>
            <a:pPr marL="285750" indent="-285750" algn="just">
              <a:lnSpc>
                <a:spcPct val="150000"/>
              </a:lnSpc>
              <a:spcBef>
                <a:spcPts val="1"/>
              </a:spcBef>
              <a:buFontTx/>
              <a:buChar char="-"/>
            </a:pPr>
            <a:r>
              <a:rPr lang="fr-FR" sz="1800" b="1" dirty="0">
                <a:latin typeface="Montserrat Medium" pitchFamily="2" charset="0"/>
                <a:cs typeface="Montserrat"/>
              </a:rPr>
              <a:t>Général :</a:t>
            </a:r>
            <a:r>
              <a:rPr lang="fr-FR" sz="1800" b="1" spc="-25" dirty="0">
                <a:latin typeface="Montserrat Medium" pitchFamily="2" charset="0"/>
                <a:cs typeface="Montserrat"/>
              </a:rPr>
              <a:t> </a:t>
            </a:r>
            <a:r>
              <a:rPr lang="fr-FR" sz="1800" dirty="0">
                <a:latin typeface="Montserrat Medium" pitchFamily="2" charset="0"/>
                <a:cs typeface="NUQSMO+Montserrat-Regular"/>
              </a:rPr>
              <a:t>Paramètres commun à tous les visuels.</a:t>
            </a:r>
          </a:p>
          <a:p>
            <a:pPr algn="just">
              <a:lnSpc>
                <a:spcPct val="150000"/>
              </a:lnSpc>
              <a:spcBef>
                <a:spcPts val="0"/>
              </a:spcBef>
            </a:pPr>
            <a:r>
              <a:rPr lang="fr-FR" sz="1800" dirty="0">
                <a:solidFill>
                  <a:srgbClr val="000000"/>
                </a:solidFill>
                <a:latin typeface="Montserrat Medium" pitchFamily="2" charset="0"/>
                <a:cs typeface="NUQSMO+Montserrat-Regular"/>
              </a:rPr>
              <a:t>La</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liste</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des</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possibilités</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est</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bien</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trop</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grande</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pour</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toutes</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les</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voir</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dans</a:t>
            </a:r>
            <a:r>
              <a:rPr lang="fr-FR" sz="1800" spc="16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cette</a:t>
            </a:r>
          </a:p>
          <a:p>
            <a:pPr algn="just">
              <a:lnSpc>
                <a:spcPct val="150000"/>
              </a:lnSpc>
              <a:spcBef>
                <a:spcPts val="0"/>
              </a:spcBef>
            </a:pPr>
            <a:r>
              <a:rPr lang="fr-FR" sz="1800" dirty="0">
                <a:solidFill>
                  <a:srgbClr val="000000"/>
                </a:solidFill>
                <a:latin typeface="Montserrat Medium" pitchFamily="2" charset="0"/>
                <a:cs typeface="NUQSMO+Montserrat-Regular"/>
              </a:rPr>
              <a:t>leçon.</a:t>
            </a:r>
            <a:r>
              <a:rPr lang="fr-FR" sz="1800" spc="24"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Il</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faut</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juste</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retenir</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que</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tous</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les</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éléments</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qui</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composent</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un</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visuel</a:t>
            </a:r>
            <a:r>
              <a:rPr lang="fr-FR" sz="1800" spc="23"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sont</a:t>
            </a:r>
          </a:p>
          <a:p>
            <a:pPr algn="just">
              <a:lnSpc>
                <a:spcPct val="150000"/>
              </a:lnSpc>
              <a:spcBef>
                <a:spcPts val="1"/>
              </a:spcBef>
            </a:pPr>
            <a:r>
              <a:rPr lang="fr-FR" sz="1800" dirty="0">
                <a:solidFill>
                  <a:srgbClr val="000000"/>
                </a:solidFill>
                <a:latin typeface="Montserrat Medium" pitchFamily="2" charset="0"/>
                <a:cs typeface="NUQSMO+Montserrat-Regular"/>
              </a:rPr>
              <a:t>dans la majorité des cas personnalisables.</a:t>
            </a:r>
          </a:p>
        </p:txBody>
      </p:sp>
      <p:pic>
        <p:nvPicPr>
          <p:cNvPr id="10" name="Image 9">
            <a:extLst>
              <a:ext uri="{FF2B5EF4-FFF2-40B4-BE49-F238E27FC236}">
                <a16:creationId xmlns:a16="http://schemas.microsoft.com/office/drawing/2014/main" id="{3EFC3C04-1AEA-9F5B-6DC8-0AE642424948}"/>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11" name="Image 10">
            <a:extLst>
              <a:ext uri="{FF2B5EF4-FFF2-40B4-BE49-F238E27FC236}">
                <a16:creationId xmlns:a16="http://schemas.microsoft.com/office/drawing/2014/main" id="{04F60070-ACDA-E963-8213-EBC93EDCAC9D}"/>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4772375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67300-733F-47A0-2262-877134C0496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FF2E3F7-5DA3-2F16-CA27-D8F5CADC71F8}"/>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a:cs typeface="Montserrat"/>
              </a:rPr>
              <a:t>Les graphiques</a:t>
            </a:r>
          </a:p>
        </p:txBody>
      </p:sp>
      <p:sp>
        <p:nvSpPr>
          <p:cNvPr id="3" name="Sous-titre 2">
            <a:extLst>
              <a:ext uri="{FF2B5EF4-FFF2-40B4-BE49-F238E27FC236}">
                <a16:creationId xmlns:a16="http://schemas.microsoft.com/office/drawing/2014/main" id="{D691ECBF-E837-763A-4963-79B01E3F3E95}"/>
              </a:ext>
            </a:extLst>
          </p:cNvPr>
          <p:cNvSpPr>
            <a:spLocks noGrp="1"/>
          </p:cNvSpPr>
          <p:nvPr>
            <p:ph type="subTitle" idx="1"/>
          </p:nvPr>
        </p:nvSpPr>
        <p:spPr>
          <a:xfrm>
            <a:off x="936829" y="1511053"/>
            <a:ext cx="9971315" cy="339518"/>
          </a:xfrm>
        </p:spPr>
        <p:txBody>
          <a:bodyPr>
            <a:noAutofit/>
          </a:bodyPr>
          <a:lstStyle/>
          <a:p>
            <a:pPr algn="just">
              <a:lnSpc>
                <a:spcPts val="1462"/>
              </a:lnSpc>
              <a:spcBef>
                <a:spcPts val="0"/>
              </a:spcBef>
            </a:pPr>
            <a:r>
              <a:rPr lang="fr-FR" sz="1800" dirty="0">
                <a:latin typeface="Montserrat Medium" pitchFamily="2" charset="0"/>
                <a:cs typeface="NUQSMO+Montserrat-Regular"/>
              </a:rPr>
              <a:t>Une </a:t>
            </a:r>
            <a:r>
              <a:rPr lang="fr-FR" sz="1800" b="1" dirty="0">
                <a:latin typeface="Montserrat Medium" pitchFamily="2" charset="0"/>
                <a:cs typeface="Montserrat"/>
              </a:rPr>
              <a:t>barre de recherche</a:t>
            </a:r>
            <a:r>
              <a:rPr lang="fr-FR" sz="1800" b="1" spc="-25" dirty="0">
                <a:latin typeface="Montserrat Medium" pitchFamily="2" charset="0"/>
                <a:cs typeface="Montserrat"/>
              </a:rPr>
              <a:t> </a:t>
            </a:r>
            <a:r>
              <a:rPr lang="fr-FR" sz="1800" dirty="0">
                <a:latin typeface="Montserrat Medium" pitchFamily="2" charset="0"/>
                <a:cs typeface="NUQSMO+Montserrat-Regular"/>
              </a:rPr>
              <a:t>est disponible pour vous aider :</a:t>
            </a:r>
          </a:p>
        </p:txBody>
      </p:sp>
      <p:sp>
        <p:nvSpPr>
          <p:cNvPr id="4" name="object 1">
            <a:extLst>
              <a:ext uri="{FF2B5EF4-FFF2-40B4-BE49-F238E27FC236}">
                <a16:creationId xmlns:a16="http://schemas.microsoft.com/office/drawing/2014/main" id="{497D26C8-3776-2563-F871-3FAD0B3F9C04}"/>
              </a:ext>
            </a:extLst>
          </p:cNvPr>
          <p:cNvSpPr/>
          <p:nvPr/>
        </p:nvSpPr>
        <p:spPr>
          <a:xfrm>
            <a:off x="1140951" y="1850571"/>
            <a:ext cx="7739853" cy="4615544"/>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37CA57E3-81B5-E383-8785-0682A284A36E}"/>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88DE4CEB-3B56-782D-DF63-07B4B626EA73}"/>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
        <p:nvSpPr>
          <p:cNvPr id="7" name="Rectangle 6">
            <a:extLst>
              <a:ext uri="{FF2B5EF4-FFF2-40B4-BE49-F238E27FC236}">
                <a16:creationId xmlns:a16="http://schemas.microsoft.com/office/drawing/2014/main" id="{B3617B76-1EFD-87A2-33D9-7468E3FFD010}"/>
              </a:ext>
            </a:extLst>
          </p:cNvPr>
          <p:cNvSpPr>
            <a:spLocks noGrp="1" noRot="1" noMove="1" noResize="1" noEditPoints="1" noAdjustHandles="1" noChangeArrowheads="1" noChangeShapeType="1"/>
          </p:cNvSpPr>
          <p:nvPr/>
        </p:nvSpPr>
        <p:spPr>
          <a:xfrm>
            <a:off x="3679634" y="3999123"/>
            <a:ext cx="1101686" cy="539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Tree>
    <p:extLst>
      <p:ext uri="{BB962C8B-B14F-4D97-AF65-F5344CB8AC3E}">
        <p14:creationId xmlns:p14="http://schemas.microsoft.com/office/powerpoint/2010/main" val="1012328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ADCE8-CF50-69A9-1B63-D735671E9C8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41E3D9D-3951-8031-3206-1D5C2640DF93}"/>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graphiques</a:t>
            </a:r>
          </a:p>
        </p:txBody>
      </p:sp>
      <p:sp>
        <p:nvSpPr>
          <p:cNvPr id="3" name="Sous-titre 2">
            <a:extLst>
              <a:ext uri="{FF2B5EF4-FFF2-40B4-BE49-F238E27FC236}">
                <a16:creationId xmlns:a16="http://schemas.microsoft.com/office/drawing/2014/main" id="{03DCEFF3-0BE6-E2BC-1068-D7CA746AD577}"/>
              </a:ext>
            </a:extLst>
          </p:cNvPr>
          <p:cNvSpPr>
            <a:spLocks noGrp="1"/>
          </p:cNvSpPr>
          <p:nvPr>
            <p:ph type="subTitle" idx="1"/>
          </p:nvPr>
        </p:nvSpPr>
        <p:spPr>
          <a:xfrm>
            <a:off x="936829" y="1511053"/>
            <a:ext cx="9971315" cy="339518"/>
          </a:xfrm>
        </p:spPr>
        <p:txBody>
          <a:bodyPr>
            <a:noAutofit/>
          </a:bodyPr>
          <a:lstStyle/>
          <a:p>
            <a:pPr algn="l">
              <a:lnSpc>
                <a:spcPts val="1462"/>
              </a:lnSpc>
              <a:spcBef>
                <a:spcPts val="0"/>
              </a:spcBef>
            </a:pPr>
            <a:r>
              <a:rPr lang="fr-FR" sz="1800" dirty="0">
                <a:solidFill>
                  <a:srgbClr val="000000"/>
                </a:solidFill>
                <a:latin typeface="Montserrat Medium" pitchFamily="2" charset="0"/>
                <a:cs typeface="NUQSMO+Montserrat-Regular"/>
              </a:rPr>
              <a:t>Si je veux modifier la couleur de ma valeur, je tape alors « couleur » :</a:t>
            </a:r>
          </a:p>
        </p:txBody>
      </p:sp>
      <p:sp>
        <p:nvSpPr>
          <p:cNvPr id="5" name="object 2">
            <a:extLst>
              <a:ext uri="{FF2B5EF4-FFF2-40B4-BE49-F238E27FC236}">
                <a16:creationId xmlns:a16="http://schemas.microsoft.com/office/drawing/2014/main" id="{15408210-031C-3337-F282-7083A859CD83}"/>
              </a:ext>
            </a:extLst>
          </p:cNvPr>
          <p:cNvSpPr/>
          <p:nvPr/>
        </p:nvSpPr>
        <p:spPr>
          <a:xfrm>
            <a:off x="1091381" y="1850571"/>
            <a:ext cx="7769589" cy="4515192"/>
          </a:xfrm>
          <a:prstGeom prst="rect">
            <a:avLst/>
          </a:prstGeom>
          <a:blipFill>
            <a:blip r:embed="rId2" cstate="print"/>
            <a:stretch>
              <a:fillRect/>
            </a:stretch>
          </a:blipFill>
        </p:spPr>
        <p:txBody>
          <a:bodyPr wrap="square" lIns="0" tIns="0" rIns="0" bIns="0" rtlCol="0">
            <a:spAutoFit/>
          </a:bodyPr>
          <a:lstStyle/>
          <a:p>
            <a:endParaRPr/>
          </a:p>
        </p:txBody>
      </p:sp>
      <p:sp>
        <p:nvSpPr>
          <p:cNvPr id="7" name="Rectangle 6">
            <a:extLst>
              <a:ext uri="{FF2B5EF4-FFF2-40B4-BE49-F238E27FC236}">
                <a16:creationId xmlns:a16="http://schemas.microsoft.com/office/drawing/2014/main" id="{E4C7CD6B-E557-A71E-B7B4-17B55C063718}"/>
              </a:ext>
            </a:extLst>
          </p:cNvPr>
          <p:cNvSpPr>
            <a:spLocks noGrp="1" noRot="1" noMove="1" noResize="1" noEditPoints="1" noAdjustHandles="1" noChangeArrowheads="1" noChangeShapeType="1"/>
          </p:cNvSpPr>
          <p:nvPr/>
        </p:nvSpPr>
        <p:spPr>
          <a:xfrm>
            <a:off x="3537857" y="3864426"/>
            <a:ext cx="1349829" cy="5442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pic>
        <p:nvPicPr>
          <p:cNvPr id="8" name="Image 7">
            <a:extLst>
              <a:ext uri="{FF2B5EF4-FFF2-40B4-BE49-F238E27FC236}">
                <a16:creationId xmlns:a16="http://schemas.microsoft.com/office/drawing/2014/main" id="{B7077BD7-5D5B-607A-638F-113B6CC1DEFF}"/>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9" name="Image 8">
            <a:extLst>
              <a:ext uri="{FF2B5EF4-FFF2-40B4-BE49-F238E27FC236}">
                <a16:creationId xmlns:a16="http://schemas.microsoft.com/office/drawing/2014/main" id="{35FD23C9-F582-4DFE-40A1-F0BD5B1D2C91}"/>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9609785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05660-1359-C1CA-A448-F59F1B7716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0E2F2B4-7890-A174-09A9-12E045C1B898}"/>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graphiques</a:t>
            </a:r>
          </a:p>
        </p:txBody>
      </p:sp>
      <p:sp>
        <p:nvSpPr>
          <p:cNvPr id="3" name="Sous-titre 2">
            <a:extLst>
              <a:ext uri="{FF2B5EF4-FFF2-40B4-BE49-F238E27FC236}">
                <a16:creationId xmlns:a16="http://schemas.microsoft.com/office/drawing/2014/main" id="{8DA758F5-9D11-EA81-7EAD-EB6381560079}"/>
              </a:ext>
            </a:extLst>
          </p:cNvPr>
          <p:cNvSpPr>
            <a:spLocks noGrp="1"/>
          </p:cNvSpPr>
          <p:nvPr>
            <p:ph type="subTitle" idx="1"/>
          </p:nvPr>
        </p:nvSpPr>
        <p:spPr>
          <a:xfrm>
            <a:off x="936829" y="1511052"/>
            <a:ext cx="9971315" cy="1449861"/>
          </a:xfrm>
        </p:spPr>
        <p:txBody>
          <a:bodyPr>
            <a:noAutofit/>
          </a:bodyPr>
          <a:lstStyle/>
          <a:p>
            <a:pPr algn="just">
              <a:lnSpc>
                <a:spcPct val="150000"/>
              </a:lnSpc>
              <a:spcBef>
                <a:spcPts val="0"/>
              </a:spcBef>
            </a:pPr>
            <a:r>
              <a:rPr lang="fr-FR" sz="1800" dirty="0">
                <a:latin typeface="Montserrat Medium" pitchFamily="2" charset="0"/>
                <a:cs typeface="NUQSMO+Montserrat-Regular"/>
              </a:rPr>
              <a:t>J’accède au paramètre « Valeur de la légende » ou je peux facilement changer la</a:t>
            </a:r>
            <a:r>
              <a:rPr lang="fr-FR" sz="1800" spc="187" dirty="0">
                <a:latin typeface="Montserrat Medium" pitchFamily="2" charset="0"/>
                <a:cs typeface="NUQSMO+Montserrat-Regular"/>
              </a:rPr>
              <a:t> </a:t>
            </a:r>
            <a:r>
              <a:rPr lang="fr-FR" sz="1800" dirty="0">
                <a:latin typeface="Montserrat Medium" pitchFamily="2" charset="0"/>
                <a:cs typeface="NUQSMO+Montserrat-Regular"/>
              </a:rPr>
              <a:t>couleur.</a:t>
            </a:r>
            <a:r>
              <a:rPr lang="fr-FR" sz="1800" spc="187" dirty="0">
                <a:latin typeface="Montserrat Medium" pitchFamily="2" charset="0"/>
                <a:cs typeface="NUQSMO+Montserrat-Regular"/>
              </a:rPr>
              <a:t> </a:t>
            </a:r>
            <a:r>
              <a:rPr lang="fr-FR" sz="1800" dirty="0">
                <a:latin typeface="Montserrat Medium" pitchFamily="2" charset="0"/>
                <a:cs typeface="NUQSMO+Montserrat-Regular"/>
              </a:rPr>
              <a:t>Bien</a:t>
            </a:r>
            <a:r>
              <a:rPr lang="fr-FR" sz="1800" spc="187" dirty="0">
                <a:latin typeface="Montserrat Medium" pitchFamily="2" charset="0"/>
                <a:cs typeface="NUQSMO+Montserrat-Regular"/>
              </a:rPr>
              <a:t> </a:t>
            </a:r>
            <a:r>
              <a:rPr lang="fr-FR" sz="1800" dirty="0">
                <a:latin typeface="Montserrat Medium" pitchFamily="2" charset="0"/>
                <a:cs typeface="NUQSMO+Montserrat-Regular"/>
              </a:rPr>
              <a:t>sûr,</a:t>
            </a:r>
            <a:r>
              <a:rPr lang="fr-FR" sz="1800" spc="188" dirty="0">
                <a:latin typeface="Montserrat Medium" pitchFamily="2" charset="0"/>
                <a:cs typeface="NUQSMO+Montserrat-Regular"/>
              </a:rPr>
              <a:t> </a:t>
            </a:r>
            <a:r>
              <a:rPr lang="fr-FR" sz="1800" b="1" dirty="0">
                <a:latin typeface="Montserrat Medium" pitchFamily="2" charset="0"/>
                <a:cs typeface="Montserrat"/>
              </a:rPr>
              <a:t>vous</a:t>
            </a:r>
            <a:r>
              <a:rPr lang="fr-FR" sz="1800" b="1" spc="199" dirty="0">
                <a:latin typeface="Montserrat Medium" pitchFamily="2" charset="0"/>
                <a:cs typeface="Montserrat"/>
              </a:rPr>
              <a:t> </a:t>
            </a:r>
            <a:r>
              <a:rPr lang="fr-FR" sz="1800" b="1" dirty="0">
                <a:latin typeface="Montserrat Medium" pitchFamily="2" charset="0"/>
                <a:cs typeface="Montserrat"/>
              </a:rPr>
              <a:t>retrouvez</a:t>
            </a:r>
            <a:r>
              <a:rPr lang="fr-FR" sz="1800" b="1" spc="199" dirty="0">
                <a:latin typeface="Montserrat Medium" pitchFamily="2" charset="0"/>
                <a:cs typeface="Montserrat"/>
              </a:rPr>
              <a:t> </a:t>
            </a:r>
            <a:r>
              <a:rPr lang="fr-FR" sz="1800" b="1" dirty="0">
                <a:latin typeface="Montserrat Medium" pitchFamily="2" charset="0"/>
                <a:cs typeface="Montserrat"/>
              </a:rPr>
              <a:t>les</a:t>
            </a:r>
            <a:r>
              <a:rPr lang="fr-FR" sz="1800" b="1" spc="199" dirty="0">
                <a:latin typeface="Montserrat Medium" pitchFamily="2" charset="0"/>
                <a:cs typeface="Montserrat"/>
              </a:rPr>
              <a:t> </a:t>
            </a:r>
            <a:r>
              <a:rPr lang="fr-FR" sz="1800" b="1" dirty="0">
                <a:latin typeface="Montserrat Medium" pitchFamily="2" charset="0"/>
                <a:cs typeface="Montserrat"/>
              </a:rPr>
              <a:t>couleurs</a:t>
            </a:r>
            <a:r>
              <a:rPr lang="fr-FR" sz="1800" b="1" spc="199" dirty="0">
                <a:latin typeface="Montserrat Medium" pitchFamily="2" charset="0"/>
                <a:cs typeface="Montserrat"/>
              </a:rPr>
              <a:t> </a:t>
            </a:r>
            <a:r>
              <a:rPr lang="fr-FR" sz="1800" b="1" dirty="0">
                <a:latin typeface="Montserrat Medium" pitchFamily="2" charset="0"/>
                <a:cs typeface="Montserrat"/>
              </a:rPr>
              <a:t>du</a:t>
            </a:r>
            <a:r>
              <a:rPr lang="fr-FR" sz="1800" b="1" spc="199" dirty="0">
                <a:latin typeface="Montserrat Medium" pitchFamily="2" charset="0"/>
                <a:cs typeface="Montserrat"/>
              </a:rPr>
              <a:t> </a:t>
            </a:r>
            <a:r>
              <a:rPr lang="fr-FR" sz="1800" b="1" dirty="0">
                <a:latin typeface="Montserrat Medium" pitchFamily="2" charset="0"/>
                <a:cs typeface="Montserrat"/>
              </a:rPr>
              <a:t>thème</a:t>
            </a:r>
            <a:r>
              <a:rPr lang="fr-FR" sz="1800" b="1" spc="167" dirty="0">
                <a:latin typeface="Montserrat Medium" pitchFamily="2" charset="0"/>
                <a:cs typeface="Montserrat"/>
              </a:rPr>
              <a:t> </a:t>
            </a:r>
            <a:r>
              <a:rPr lang="fr-FR" sz="1800" dirty="0">
                <a:latin typeface="Montserrat Medium" pitchFamily="2" charset="0"/>
                <a:cs typeface="NUQSMO+Montserrat-Regular"/>
              </a:rPr>
              <a:t>que</a:t>
            </a:r>
            <a:r>
              <a:rPr lang="fr-FR" sz="1800" spc="187" dirty="0">
                <a:latin typeface="Montserrat Medium" pitchFamily="2" charset="0"/>
                <a:cs typeface="NUQSMO+Montserrat-Regular"/>
              </a:rPr>
              <a:t> </a:t>
            </a:r>
            <a:r>
              <a:rPr lang="fr-FR" sz="1800" dirty="0">
                <a:latin typeface="Montserrat Medium" pitchFamily="2" charset="0"/>
                <a:cs typeface="NUQSMO+Montserrat-Regular"/>
              </a:rPr>
              <a:t>vous</a:t>
            </a:r>
            <a:r>
              <a:rPr lang="fr-FR" sz="1800" spc="187" dirty="0">
                <a:latin typeface="Montserrat Medium" pitchFamily="2" charset="0"/>
                <a:cs typeface="NUQSMO+Montserrat-Regular"/>
              </a:rPr>
              <a:t> </a:t>
            </a:r>
            <a:r>
              <a:rPr lang="fr-FR" sz="1800" dirty="0">
                <a:latin typeface="Montserrat Medium" pitchFamily="2" charset="0"/>
                <a:cs typeface="NUQSMO+Montserrat-Regular"/>
              </a:rPr>
              <a:t>avez sélectionné.</a:t>
            </a:r>
          </a:p>
        </p:txBody>
      </p:sp>
      <p:sp>
        <p:nvSpPr>
          <p:cNvPr id="4" name="object 1">
            <a:extLst>
              <a:ext uri="{FF2B5EF4-FFF2-40B4-BE49-F238E27FC236}">
                <a16:creationId xmlns:a16="http://schemas.microsoft.com/office/drawing/2014/main" id="{EED0A2E6-9D1D-EC64-43DF-D5B08DDFF8B0}"/>
              </a:ext>
            </a:extLst>
          </p:cNvPr>
          <p:cNvSpPr>
            <a:spLocks noGrp="1" noRot="1" noMove="1" noResize="1" noEditPoints="1" noAdjustHandles="1" noChangeArrowheads="1" noChangeShapeType="1"/>
          </p:cNvSpPr>
          <p:nvPr/>
        </p:nvSpPr>
        <p:spPr>
          <a:xfrm>
            <a:off x="3084728" y="2558143"/>
            <a:ext cx="6854289" cy="4136571"/>
          </a:xfrm>
          <a:prstGeom prst="rect">
            <a:avLst/>
          </a:prstGeom>
          <a:blipFill>
            <a:blip r:embed="rId2" cstate="print"/>
            <a:stretch>
              <a:fillRect/>
            </a:stretch>
          </a:blipFill>
        </p:spPr>
        <p:txBody>
          <a:bodyPr wrap="square" lIns="0" tIns="0" rIns="0" bIns="0" rtlCol="0">
            <a:spAutoFit/>
          </a:bodyPr>
          <a:lstStyle/>
          <a:p>
            <a:endParaRPr/>
          </a:p>
        </p:txBody>
      </p:sp>
      <p:sp>
        <p:nvSpPr>
          <p:cNvPr id="6" name="Rectangle 5">
            <a:extLst>
              <a:ext uri="{FF2B5EF4-FFF2-40B4-BE49-F238E27FC236}">
                <a16:creationId xmlns:a16="http://schemas.microsoft.com/office/drawing/2014/main" id="{2BE97297-A4C2-5768-9D0C-ACC61F6BED95}"/>
              </a:ext>
            </a:extLst>
          </p:cNvPr>
          <p:cNvSpPr>
            <a:spLocks noGrp="1" noRot="1" noMove="1" noResize="1" noEditPoints="1" noAdjustHandles="1" noChangeArrowheads="1" noChangeShapeType="1"/>
          </p:cNvSpPr>
          <p:nvPr/>
        </p:nvSpPr>
        <p:spPr>
          <a:xfrm>
            <a:off x="4973260" y="4481948"/>
            <a:ext cx="1471128" cy="5931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pic>
        <p:nvPicPr>
          <p:cNvPr id="8" name="Image 7">
            <a:extLst>
              <a:ext uri="{FF2B5EF4-FFF2-40B4-BE49-F238E27FC236}">
                <a16:creationId xmlns:a16="http://schemas.microsoft.com/office/drawing/2014/main" id="{1D1836ED-152B-BA65-9B9D-09A0634B5DC5}"/>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9" name="Image 8">
            <a:extLst>
              <a:ext uri="{FF2B5EF4-FFF2-40B4-BE49-F238E27FC236}">
                <a16:creationId xmlns:a16="http://schemas.microsoft.com/office/drawing/2014/main" id="{92DBF4EF-3E1C-7651-4A8F-130417B05D29}"/>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651352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38844-F569-1F03-95C7-6AAA1147847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8FF052-FA2C-8C1B-097C-4BB7548B7897}"/>
              </a:ext>
            </a:extLst>
          </p:cNvPr>
          <p:cNvSpPr>
            <a:spLocks noGrp="1"/>
          </p:cNvSpPr>
          <p:nvPr>
            <p:ph type="ctrTitle"/>
          </p:nvPr>
        </p:nvSpPr>
        <p:spPr>
          <a:xfrm>
            <a:off x="1366092" y="186197"/>
            <a:ext cx="8714344" cy="755746"/>
          </a:xfrm>
        </p:spPr>
        <p:txBody>
          <a:bodyPr>
            <a:noAutofit/>
          </a:bodyPr>
          <a:lstStyle/>
          <a:p>
            <a:pPr marL="0" marR="0">
              <a:lnSpc>
                <a:spcPts val="1960"/>
              </a:lnSpc>
              <a:spcBef>
                <a:spcPts val="0"/>
              </a:spcBef>
              <a:spcAft>
                <a:spcPts val="0"/>
              </a:spcAft>
            </a:pPr>
            <a:r>
              <a:rPr lang="fr-FR" sz="2400" b="1" dirty="0">
                <a:solidFill>
                  <a:srgbClr val="0F2035"/>
                </a:solidFill>
                <a:latin typeface="Montserrat ExtraBold" pitchFamily="2" charset="0"/>
                <a:cs typeface="Montserrat"/>
              </a:rPr>
              <a:t>Télécharger le logiciel</a:t>
            </a:r>
          </a:p>
        </p:txBody>
      </p:sp>
      <p:sp>
        <p:nvSpPr>
          <p:cNvPr id="3" name="Sous-titre 2">
            <a:extLst>
              <a:ext uri="{FF2B5EF4-FFF2-40B4-BE49-F238E27FC236}">
                <a16:creationId xmlns:a16="http://schemas.microsoft.com/office/drawing/2014/main" id="{9ECED3CA-A320-5C23-AE1B-3316119382D6}"/>
              </a:ext>
            </a:extLst>
          </p:cNvPr>
          <p:cNvSpPr>
            <a:spLocks noGrp="1"/>
          </p:cNvSpPr>
          <p:nvPr>
            <p:ph type="subTitle" idx="1"/>
          </p:nvPr>
        </p:nvSpPr>
        <p:spPr>
          <a:xfrm>
            <a:off x="676529" y="2085734"/>
            <a:ext cx="5199134" cy="2175747"/>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JAHNIB+Montserrat-Regular"/>
              </a:rPr>
              <a:t>Il</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est</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possible</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qu’un</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pop-up</a:t>
            </a:r>
            <a:r>
              <a:rPr lang="fr-FR" sz="1800" spc="-34"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s’ouvre</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pour</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vous</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demander</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de</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vous</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connecter.</a:t>
            </a:r>
            <a:r>
              <a:rPr lang="fr-FR" sz="1800" spc="-3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Si c’est</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le</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cas,</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vous</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pouvez</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choisir</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de</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ne</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pas</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le</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faire</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pour</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le</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moment,</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cela</a:t>
            </a:r>
            <a:r>
              <a:rPr lang="fr-FR" sz="1800" spc="-1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lancera tout de même le téléchargement :</a:t>
            </a:r>
          </a:p>
        </p:txBody>
      </p:sp>
      <p:sp>
        <p:nvSpPr>
          <p:cNvPr id="4" name="object 1">
            <a:extLst>
              <a:ext uri="{FF2B5EF4-FFF2-40B4-BE49-F238E27FC236}">
                <a16:creationId xmlns:a16="http://schemas.microsoft.com/office/drawing/2014/main" id="{1DF64307-2058-DA72-19BE-86ED99666D4F}"/>
              </a:ext>
            </a:extLst>
          </p:cNvPr>
          <p:cNvSpPr/>
          <p:nvPr/>
        </p:nvSpPr>
        <p:spPr>
          <a:xfrm>
            <a:off x="6316338" y="1598946"/>
            <a:ext cx="5471662" cy="3149324"/>
          </a:xfrm>
          <a:prstGeom prst="rect">
            <a:avLst/>
          </a:prstGeom>
          <a:blipFill>
            <a:blip r:embed="rId2" cstate="print"/>
            <a:stretch>
              <a:fillRect/>
            </a:stretch>
          </a:blipFill>
        </p:spPr>
        <p:txBody>
          <a:bodyPr wrap="square" lIns="0" tIns="0" rIns="0" bIns="0" rtlCol="0">
            <a:spAutoFit/>
          </a:bodyPr>
          <a:lstStyle/>
          <a:p>
            <a:endParaRPr dirty="0"/>
          </a:p>
        </p:txBody>
      </p:sp>
      <p:pic>
        <p:nvPicPr>
          <p:cNvPr id="5" name="Image 4">
            <a:extLst>
              <a:ext uri="{FF2B5EF4-FFF2-40B4-BE49-F238E27FC236}">
                <a16:creationId xmlns:a16="http://schemas.microsoft.com/office/drawing/2014/main" id="{A3377409-1537-42FF-2941-B49BAD2F6BCE}"/>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81BA1D50-5F72-50E0-ED08-F66A74CAFCD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6473823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C2802-E66A-802E-EB05-93EAF730213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803694E-8AD6-1D9C-BE5F-4D5464DB3EA5}"/>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graphiques</a:t>
            </a:r>
          </a:p>
        </p:txBody>
      </p:sp>
      <p:sp>
        <p:nvSpPr>
          <p:cNvPr id="3" name="Sous-titre 2">
            <a:extLst>
              <a:ext uri="{FF2B5EF4-FFF2-40B4-BE49-F238E27FC236}">
                <a16:creationId xmlns:a16="http://schemas.microsoft.com/office/drawing/2014/main" id="{203A512F-E182-7F81-A369-4E3AF9069400}"/>
              </a:ext>
            </a:extLst>
          </p:cNvPr>
          <p:cNvSpPr>
            <a:spLocks noGrp="1"/>
          </p:cNvSpPr>
          <p:nvPr>
            <p:ph type="subTitle" idx="1"/>
          </p:nvPr>
        </p:nvSpPr>
        <p:spPr>
          <a:xfrm>
            <a:off x="936829" y="1511053"/>
            <a:ext cx="9971315" cy="807940"/>
          </a:xfrm>
        </p:spPr>
        <p:txBody>
          <a:bodyPr>
            <a:noAutofit/>
          </a:bodyPr>
          <a:lstStyle/>
          <a:p>
            <a:pPr algn="just">
              <a:lnSpc>
                <a:spcPct val="150000"/>
              </a:lnSpc>
              <a:spcBef>
                <a:spcPts val="0"/>
              </a:spcBef>
            </a:pPr>
            <a:r>
              <a:rPr lang="fr-FR" sz="1800" dirty="0">
                <a:latin typeface="Montserrat Medium" pitchFamily="2" charset="0"/>
                <a:cs typeface="NUQSMO+Montserrat-Regular"/>
              </a:rPr>
              <a:t>Si</a:t>
            </a:r>
            <a:r>
              <a:rPr lang="fr-FR" sz="1800" spc="-24" dirty="0">
                <a:latin typeface="Montserrat Medium" pitchFamily="2" charset="0"/>
                <a:cs typeface="NUQSMO+Montserrat-Regular"/>
              </a:rPr>
              <a:t> on </a:t>
            </a:r>
            <a:r>
              <a:rPr lang="fr-FR" sz="1800" dirty="0">
                <a:latin typeface="Montserrat Medium" pitchFamily="2" charset="0"/>
                <a:cs typeface="NUQSMO+Montserrat-Regular"/>
              </a:rPr>
              <a:t>veut</a:t>
            </a:r>
            <a:r>
              <a:rPr lang="fr-FR" sz="1800" spc="-24" dirty="0">
                <a:latin typeface="Montserrat Medium" pitchFamily="2" charset="0"/>
                <a:cs typeface="NUQSMO+Montserrat-Regular"/>
              </a:rPr>
              <a:t> </a:t>
            </a:r>
            <a:r>
              <a:rPr lang="fr-FR" sz="1800" dirty="0">
                <a:latin typeface="Montserrat Medium" pitchFamily="2" charset="0"/>
                <a:cs typeface="NUQSMO+Montserrat-Regular"/>
              </a:rPr>
              <a:t>modifier</a:t>
            </a:r>
            <a:r>
              <a:rPr lang="fr-FR" sz="1800" spc="-24" dirty="0">
                <a:latin typeface="Montserrat Medium" pitchFamily="2" charset="0"/>
                <a:cs typeface="NUQSMO+Montserrat-Regular"/>
              </a:rPr>
              <a:t> </a:t>
            </a:r>
            <a:r>
              <a:rPr lang="fr-FR" sz="1800" dirty="0">
                <a:latin typeface="Montserrat Medium" pitchFamily="2" charset="0"/>
                <a:cs typeface="NUQSMO+Montserrat-Regular"/>
              </a:rPr>
              <a:t>la</a:t>
            </a:r>
            <a:r>
              <a:rPr lang="fr-FR" sz="1800" spc="-29" dirty="0">
                <a:latin typeface="Montserrat Medium" pitchFamily="2" charset="0"/>
                <a:cs typeface="NUQSMO+Montserrat-Regular"/>
              </a:rPr>
              <a:t> </a:t>
            </a:r>
            <a:r>
              <a:rPr lang="fr-FR" sz="1800" dirty="0">
                <a:latin typeface="Montserrat Medium" pitchFamily="2" charset="0"/>
                <a:cs typeface="NUQSMO+Montserrat-Regular"/>
              </a:rPr>
              <a:t>taille</a:t>
            </a:r>
            <a:r>
              <a:rPr lang="fr-FR" sz="1800" spc="-24" dirty="0">
                <a:latin typeface="Montserrat Medium" pitchFamily="2" charset="0"/>
                <a:cs typeface="NUQSMO+Montserrat-Regular"/>
              </a:rPr>
              <a:t> </a:t>
            </a:r>
            <a:r>
              <a:rPr lang="fr-FR" sz="1800" dirty="0">
                <a:latin typeface="Montserrat Medium" pitchFamily="2" charset="0"/>
                <a:cs typeface="NUQSMO+Montserrat-Regular"/>
              </a:rPr>
              <a:t>de</a:t>
            </a:r>
            <a:r>
              <a:rPr lang="fr-FR" sz="1800" spc="-24" dirty="0">
                <a:latin typeface="Montserrat Medium" pitchFamily="2" charset="0"/>
                <a:cs typeface="NUQSMO+Montserrat-Regular"/>
              </a:rPr>
              <a:t> </a:t>
            </a:r>
            <a:r>
              <a:rPr lang="fr-FR" sz="1800" dirty="0">
                <a:latin typeface="Montserrat Medium" pitchFamily="2" charset="0"/>
                <a:cs typeface="NUQSMO+Montserrat-Regular"/>
              </a:rPr>
              <a:t>la</a:t>
            </a:r>
            <a:r>
              <a:rPr lang="fr-FR" sz="1800" spc="-27" dirty="0">
                <a:latin typeface="Montserrat Medium" pitchFamily="2" charset="0"/>
                <a:cs typeface="NUQSMO+Montserrat-Regular"/>
              </a:rPr>
              <a:t> </a:t>
            </a:r>
            <a:r>
              <a:rPr lang="fr-FR" sz="1800" dirty="0">
                <a:latin typeface="Montserrat Medium" pitchFamily="2" charset="0"/>
                <a:cs typeface="NUQSMO+Montserrat-Regular"/>
              </a:rPr>
              <a:t>police,</a:t>
            </a:r>
            <a:r>
              <a:rPr lang="fr-FR" sz="1800" spc="-24" dirty="0">
                <a:latin typeface="Montserrat Medium" pitchFamily="2" charset="0"/>
                <a:cs typeface="NUQSMO+Montserrat-Regular"/>
              </a:rPr>
              <a:t> </a:t>
            </a:r>
            <a:r>
              <a:rPr lang="fr-FR" sz="1800" dirty="0">
                <a:latin typeface="Montserrat Medium" pitchFamily="2" charset="0"/>
                <a:cs typeface="NUQSMO+Montserrat-Regular"/>
              </a:rPr>
              <a:t>c’est</a:t>
            </a:r>
            <a:r>
              <a:rPr lang="fr-FR" sz="1800" spc="-24" dirty="0">
                <a:latin typeface="Montserrat Medium" pitchFamily="2" charset="0"/>
                <a:cs typeface="NUQSMO+Montserrat-Regular"/>
              </a:rPr>
              <a:t> </a:t>
            </a:r>
            <a:r>
              <a:rPr lang="fr-FR" sz="1800" dirty="0">
                <a:latin typeface="Montserrat Medium" pitchFamily="2" charset="0"/>
                <a:cs typeface="NUQSMO+Montserrat-Regular"/>
              </a:rPr>
              <a:t>exactement</a:t>
            </a:r>
            <a:r>
              <a:rPr lang="fr-FR" sz="1800" spc="-27" dirty="0">
                <a:latin typeface="Montserrat Medium" pitchFamily="2" charset="0"/>
                <a:cs typeface="NUQSMO+Montserrat-Regular"/>
              </a:rPr>
              <a:t> </a:t>
            </a:r>
            <a:r>
              <a:rPr lang="fr-FR" sz="1800" b="1" dirty="0">
                <a:latin typeface="Montserrat Medium" pitchFamily="2" charset="0"/>
                <a:cs typeface="Montserrat"/>
              </a:rPr>
              <a:t>le</a:t>
            </a:r>
            <a:r>
              <a:rPr lang="fr-FR" sz="1800" b="1" spc="-26" dirty="0">
                <a:latin typeface="Montserrat Medium" pitchFamily="2" charset="0"/>
                <a:cs typeface="Montserrat"/>
              </a:rPr>
              <a:t> </a:t>
            </a:r>
            <a:r>
              <a:rPr lang="fr-FR" sz="1800" b="1" dirty="0">
                <a:latin typeface="Montserrat Medium" pitchFamily="2" charset="0"/>
                <a:cs typeface="Montserrat"/>
              </a:rPr>
              <a:t>même</a:t>
            </a:r>
            <a:r>
              <a:rPr lang="fr-FR" sz="1800" b="1" spc="-26" dirty="0">
                <a:latin typeface="Montserrat Medium" pitchFamily="2" charset="0"/>
                <a:cs typeface="Montserrat"/>
              </a:rPr>
              <a:t> </a:t>
            </a:r>
            <a:r>
              <a:rPr lang="fr-FR" sz="1800" b="1" dirty="0">
                <a:latin typeface="Montserrat Medium" pitchFamily="2" charset="0"/>
                <a:cs typeface="Montserrat"/>
              </a:rPr>
              <a:t>principe</a:t>
            </a:r>
            <a:r>
              <a:rPr lang="fr-FR" sz="1800" b="1" spc="-25" dirty="0">
                <a:latin typeface="Montserrat Medium" pitchFamily="2" charset="0"/>
                <a:cs typeface="Montserrat"/>
              </a:rPr>
              <a:t> </a:t>
            </a:r>
            <a:r>
              <a:rPr lang="fr-FR" sz="1800" dirty="0">
                <a:latin typeface="Montserrat Medium" pitchFamily="2" charset="0"/>
                <a:cs typeface="NUQSMO+Montserrat-Regular"/>
              </a:rPr>
              <a:t>!</a:t>
            </a:r>
            <a:r>
              <a:rPr lang="fr-FR" sz="1800" spc="-24" dirty="0">
                <a:latin typeface="Montserrat Medium" pitchFamily="2" charset="0"/>
                <a:cs typeface="NUQSMO+Montserrat-Regular"/>
              </a:rPr>
              <a:t> On</a:t>
            </a:r>
            <a:endParaRPr lang="fr-FR" sz="1800" dirty="0">
              <a:latin typeface="Montserrat Medium" pitchFamily="2" charset="0"/>
              <a:cs typeface="NUQSMO+Montserrat-Regular"/>
            </a:endParaRPr>
          </a:p>
          <a:p>
            <a:pPr algn="just">
              <a:lnSpc>
                <a:spcPct val="150000"/>
              </a:lnSpc>
              <a:spcBef>
                <a:spcPts val="0"/>
              </a:spcBef>
            </a:pPr>
            <a:r>
              <a:rPr lang="fr-FR" sz="1800" dirty="0">
                <a:latin typeface="Montserrat Medium" pitchFamily="2" charset="0"/>
                <a:cs typeface="NUQSMO+Montserrat-Regular"/>
              </a:rPr>
              <a:t>recherche « police » dans la barre de recherche :</a:t>
            </a:r>
          </a:p>
        </p:txBody>
      </p:sp>
      <p:sp>
        <p:nvSpPr>
          <p:cNvPr id="5" name="object 2">
            <a:extLst>
              <a:ext uri="{FF2B5EF4-FFF2-40B4-BE49-F238E27FC236}">
                <a16:creationId xmlns:a16="http://schemas.microsoft.com/office/drawing/2014/main" id="{972DBA07-03F5-939D-1A0F-53FAF369EAF9}"/>
              </a:ext>
            </a:extLst>
          </p:cNvPr>
          <p:cNvSpPr>
            <a:spLocks noGrp="1" noRot="1" noMove="1" noResize="1" noEditPoints="1" noAdjustHandles="1" noChangeArrowheads="1" noChangeShapeType="1"/>
          </p:cNvSpPr>
          <p:nvPr/>
        </p:nvSpPr>
        <p:spPr>
          <a:xfrm>
            <a:off x="1075539" y="2362536"/>
            <a:ext cx="7327149" cy="4179779"/>
          </a:xfrm>
          <a:prstGeom prst="rect">
            <a:avLst/>
          </a:prstGeom>
          <a:blipFill>
            <a:blip r:embed="rId2" cstate="print"/>
            <a:stretch>
              <a:fillRect/>
            </a:stretch>
          </a:blipFill>
        </p:spPr>
        <p:txBody>
          <a:bodyPr wrap="square" lIns="0" tIns="0" rIns="0" bIns="0" rtlCol="0">
            <a:spAutoFit/>
          </a:bodyPr>
          <a:lstStyle/>
          <a:p>
            <a:endParaRPr/>
          </a:p>
        </p:txBody>
      </p:sp>
      <p:sp>
        <p:nvSpPr>
          <p:cNvPr id="8" name="Rectangle 7">
            <a:extLst>
              <a:ext uri="{FF2B5EF4-FFF2-40B4-BE49-F238E27FC236}">
                <a16:creationId xmlns:a16="http://schemas.microsoft.com/office/drawing/2014/main" id="{01B46712-7BA2-ADCE-90E5-3D2DF44AD1B0}"/>
              </a:ext>
            </a:extLst>
          </p:cNvPr>
          <p:cNvSpPr>
            <a:spLocks noGrp="1" noRot="1" noMove="1" noResize="1" noEditPoints="1" noAdjustHandles="1" noChangeArrowheads="1" noChangeShapeType="1"/>
          </p:cNvSpPr>
          <p:nvPr/>
        </p:nvSpPr>
        <p:spPr>
          <a:xfrm>
            <a:off x="3188002" y="4198865"/>
            <a:ext cx="1471128" cy="5931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pic>
        <p:nvPicPr>
          <p:cNvPr id="9" name="Image 8">
            <a:extLst>
              <a:ext uri="{FF2B5EF4-FFF2-40B4-BE49-F238E27FC236}">
                <a16:creationId xmlns:a16="http://schemas.microsoft.com/office/drawing/2014/main" id="{A87C0D67-72F8-9914-0FF8-FCF43F61B448}"/>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0" name="Image 9">
            <a:extLst>
              <a:ext uri="{FF2B5EF4-FFF2-40B4-BE49-F238E27FC236}">
                <a16:creationId xmlns:a16="http://schemas.microsoft.com/office/drawing/2014/main" id="{0C703FF9-862E-6C2C-91A6-EC362500BAC2}"/>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3746191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A460C-71DD-13D1-3520-26C9B1FF3871}"/>
            </a:ext>
          </a:extLst>
        </p:cNvPr>
        <p:cNvGrpSpPr/>
        <p:nvPr/>
      </p:nvGrpSpPr>
      <p:grpSpPr>
        <a:xfrm>
          <a:off x="0" y="0"/>
          <a:ext cx="0" cy="0"/>
          <a:chOff x="0" y="0"/>
          <a:chExt cx="0" cy="0"/>
        </a:xfrm>
      </p:grpSpPr>
      <p:sp>
        <p:nvSpPr>
          <p:cNvPr id="12" name="object 1">
            <a:extLst>
              <a:ext uri="{FF2B5EF4-FFF2-40B4-BE49-F238E27FC236}">
                <a16:creationId xmlns:a16="http://schemas.microsoft.com/office/drawing/2014/main" id="{88030C95-4CB6-2E87-345A-9D01100736F8}"/>
              </a:ext>
            </a:extLst>
          </p:cNvPr>
          <p:cNvSpPr/>
          <p:nvPr/>
        </p:nvSpPr>
        <p:spPr>
          <a:xfrm>
            <a:off x="936829" y="2853131"/>
            <a:ext cx="5838544" cy="3437500"/>
          </a:xfrm>
          <a:prstGeom prst="rect">
            <a:avLst/>
          </a:prstGeom>
          <a:blipFill>
            <a:blip r:embed="rId2" cstate="print"/>
            <a:stretch>
              <a:fillRect/>
            </a:stretch>
          </a:blipFill>
        </p:spPr>
        <p:txBody>
          <a:bodyPr wrap="square" lIns="0" tIns="0" rIns="0" bIns="0" rtlCol="0">
            <a:spAutoFit/>
          </a:bodyPr>
          <a:lstStyle/>
          <a:p>
            <a:endParaRPr/>
          </a:p>
        </p:txBody>
      </p:sp>
      <p:sp>
        <p:nvSpPr>
          <p:cNvPr id="2" name="Titre 1">
            <a:extLst>
              <a:ext uri="{FF2B5EF4-FFF2-40B4-BE49-F238E27FC236}">
                <a16:creationId xmlns:a16="http://schemas.microsoft.com/office/drawing/2014/main" id="{5F945976-26CC-A577-95D7-1E3F2342CE90}"/>
              </a:ext>
            </a:extLst>
          </p:cNvPr>
          <p:cNvSpPr>
            <a:spLocks noGrp="1"/>
          </p:cNvSpPr>
          <p:nvPr>
            <p:ph type="ctrTitle"/>
          </p:nvPr>
        </p:nvSpPr>
        <p:spPr>
          <a:xfrm>
            <a:off x="936829" y="427134"/>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graphiques</a:t>
            </a:r>
          </a:p>
        </p:txBody>
      </p:sp>
      <p:sp>
        <p:nvSpPr>
          <p:cNvPr id="3" name="Sous-titre 2">
            <a:extLst>
              <a:ext uri="{FF2B5EF4-FFF2-40B4-BE49-F238E27FC236}">
                <a16:creationId xmlns:a16="http://schemas.microsoft.com/office/drawing/2014/main" id="{446606AB-B1D0-CA7D-1EA7-768E5DB8D334}"/>
              </a:ext>
            </a:extLst>
          </p:cNvPr>
          <p:cNvSpPr>
            <a:spLocks noGrp="1"/>
          </p:cNvSpPr>
          <p:nvPr>
            <p:ph type="subTitle" idx="1"/>
          </p:nvPr>
        </p:nvSpPr>
        <p:spPr>
          <a:xfrm>
            <a:off x="958863" y="1367832"/>
            <a:ext cx="9971315" cy="2135530"/>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NUQSMO+Montserrat-Regular"/>
              </a:rPr>
              <a:t>Toujours</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dans</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le</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paramètre</a:t>
            </a:r>
            <a:r>
              <a:rPr lang="fr-FR" sz="1800" spc="58"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 Valeur</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de</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la</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légende »,</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je</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peux</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modifier</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la</a:t>
            </a:r>
            <a:r>
              <a:rPr lang="fr-FR" sz="1800" spc="56"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taille.</a:t>
            </a:r>
          </a:p>
          <a:p>
            <a:pPr algn="just">
              <a:lnSpc>
                <a:spcPct val="150000"/>
              </a:lnSpc>
              <a:spcBef>
                <a:spcPts val="0"/>
              </a:spcBef>
            </a:pPr>
            <a:r>
              <a:rPr lang="fr-FR" sz="1800" dirty="0">
                <a:solidFill>
                  <a:srgbClr val="000000"/>
                </a:solidFill>
                <a:latin typeface="Montserrat Medium" pitchFamily="2" charset="0"/>
                <a:cs typeface="NUQSMO+Montserrat-Regular"/>
              </a:rPr>
              <a:t>Vous</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pouvez</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remarquer</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qu’on</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retrouve</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également</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la</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possibilité</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de</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modifier</a:t>
            </a:r>
            <a:r>
              <a:rPr lang="fr-FR" sz="1800" spc="-12"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la police.</a:t>
            </a:r>
          </a:p>
          <a:p>
            <a:pPr algn="just">
              <a:lnSpc>
                <a:spcPct val="150000"/>
              </a:lnSpc>
              <a:spcBef>
                <a:spcPts val="0"/>
              </a:spcBef>
            </a:pPr>
            <a:r>
              <a:rPr lang="fr-FR" sz="1800" dirty="0">
                <a:solidFill>
                  <a:srgbClr val="000000"/>
                </a:solidFill>
                <a:latin typeface="Montserrat Medium" pitchFamily="2" charset="0"/>
                <a:cs typeface="NUQSMO+Montserrat-Regular"/>
              </a:rPr>
              <a:t>Par</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défaut,</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nous</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avons</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celle</a:t>
            </a:r>
            <a:r>
              <a:rPr lang="fr-FR" sz="1800" spc="27"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qui</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est</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renseigné</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dans</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les</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paramètres</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du</a:t>
            </a:r>
            <a:r>
              <a:rPr lang="fr-FR" sz="1800" spc="25" dirty="0">
                <a:solidFill>
                  <a:srgbClr val="000000"/>
                </a:solidFill>
                <a:latin typeface="Montserrat Medium" pitchFamily="2" charset="0"/>
                <a:cs typeface="NUQSMO+Montserrat-Regular"/>
              </a:rPr>
              <a:t> </a:t>
            </a:r>
            <a:r>
              <a:rPr lang="fr-FR" sz="1800" dirty="0">
                <a:solidFill>
                  <a:srgbClr val="000000"/>
                </a:solidFill>
                <a:latin typeface="Montserrat Medium" pitchFamily="2" charset="0"/>
                <a:cs typeface="NUQSMO+Montserrat-Regular"/>
              </a:rPr>
              <a:t>thème, mais vous pouvez tout de même la modifier si vous le souhaitez.</a:t>
            </a:r>
          </a:p>
        </p:txBody>
      </p:sp>
      <p:sp>
        <p:nvSpPr>
          <p:cNvPr id="13" name="Rectangle 12">
            <a:extLst>
              <a:ext uri="{FF2B5EF4-FFF2-40B4-BE49-F238E27FC236}">
                <a16:creationId xmlns:a16="http://schemas.microsoft.com/office/drawing/2014/main" id="{FF3E7159-AD94-6F82-92F7-BBDA2D3E84F3}"/>
              </a:ext>
            </a:extLst>
          </p:cNvPr>
          <p:cNvSpPr>
            <a:spLocks noGrp="1" noRot="1" noMove="1" noResize="1" noEditPoints="1" noAdjustHandles="1" noChangeArrowheads="1" noChangeShapeType="1"/>
          </p:cNvSpPr>
          <p:nvPr/>
        </p:nvSpPr>
        <p:spPr>
          <a:xfrm>
            <a:off x="3150824" y="4600398"/>
            <a:ext cx="1090670" cy="573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pic>
        <p:nvPicPr>
          <p:cNvPr id="14" name="Image 13">
            <a:extLst>
              <a:ext uri="{FF2B5EF4-FFF2-40B4-BE49-F238E27FC236}">
                <a16:creationId xmlns:a16="http://schemas.microsoft.com/office/drawing/2014/main" id="{6B8E3A70-E8EB-04CB-F010-EA6D845B4829}"/>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5" name="Image 14">
            <a:extLst>
              <a:ext uri="{FF2B5EF4-FFF2-40B4-BE49-F238E27FC236}">
                <a16:creationId xmlns:a16="http://schemas.microsoft.com/office/drawing/2014/main" id="{B68AF6B1-0E88-DD39-938A-3D5AC837DE61}"/>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6282487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CAB0D-2FBC-A76E-E8DD-248A7566600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3E196E2-65FF-F19E-95E9-148AD094C6B1}"/>
              </a:ext>
            </a:extLst>
          </p:cNvPr>
          <p:cNvSpPr>
            <a:spLocks noGrp="1"/>
          </p:cNvSpPr>
          <p:nvPr>
            <p:ph type="ctrTitle"/>
          </p:nvPr>
        </p:nvSpPr>
        <p:spPr>
          <a:xfrm>
            <a:off x="936829" y="427134"/>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graphiques</a:t>
            </a:r>
          </a:p>
        </p:txBody>
      </p:sp>
      <p:sp>
        <p:nvSpPr>
          <p:cNvPr id="3" name="Sous-titre 2">
            <a:extLst>
              <a:ext uri="{FF2B5EF4-FFF2-40B4-BE49-F238E27FC236}">
                <a16:creationId xmlns:a16="http://schemas.microsoft.com/office/drawing/2014/main" id="{A0913EFD-BD32-DDB1-6BA7-69136ECFDEE5}"/>
              </a:ext>
            </a:extLst>
          </p:cNvPr>
          <p:cNvSpPr>
            <a:spLocks noGrp="1"/>
          </p:cNvSpPr>
          <p:nvPr>
            <p:ph type="subTitle" idx="1"/>
          </p:nvPr>
        </p:nvSpPr>
        <p:spPr>
          <a:xfrm>
            <a:off x="958863" y="1367832"/>
            <a:ext cx="9971315" cy="1364351"/>
          </a:xfrm>
        </p:spPr>
        <p:txBody>
          <a:bodyPr>
            <a:noAutofit/>
          </a:bodyPr>
          <a:lstStyle/>
          <a:p>
            <a:pPr algn="just">
              <a:lnSpc>
                <a:spcPct val="150000"/>
              </a:lnSpc>
              <a:spcBef>
                <a:spcPts val="0"/>
              </a:spcBef>
            </a:pPr>
            <a:r>
              <a:rPr lang="fr-FR" sz="1800" dirty="0">
                <a:latin typeface="Montserrat Medium" pitchFamily="2" charset="0"/>
                <a:cs typeface="NUQSMO+Montserrat-Regular"/>
              </a:rPr>
              <a:t>Sachez</a:t>
            </a:r>
            <a:r>
              <a:rPr lang="fr-FR" sz="1800" spc="-25" dirty="0">
                <a:latin typeface="Montserrat Medium" pitchFamily="2" charset="0"/>
                <a:cs typeface="NUQSMO+Montserrat-Regular"/>
              </a:rPr>
              <a:t> </a:t>
            </a:r>
            <a:r>
              <a:rPr lang="fr-FR" sz="1800" dirty="0">
                <a:latin typeface="Montserrat Medium" pitchFamily="2" charset="0"/>
                <a:cs typeface="NUQSMO+Montserrat-Regular"/>
              </a:rPr>
              <a:t>que</a:t>
            </a:r>
            <a:r>
              <a:rPr lang="fr-FR" sz="1800" spc="-25" dirty="0">
                <a:latin typeface="Montserrat Medium" pitchFamily="2" charset="0"/>
                <a:cs typeface="NUQSMO+Montserrat-Regular"/>
              </a:rPr>
              <a:t> </a:t>
            </a:r>
            <a:r>
              <a:rPr lang="fr-FR" sz="1800" dirty="0">
                <a:latin typeface="Montserrat Medium" pitchFamily="2" charset="0"/>
                <a:cs typeface="NUQSMO+Montserrat-Regular"/>
              </a:rPr>
              <a:t>la</a:t>
            </a:r>
            <a:r>
              <a:rPr lang="fr-FR" sz="1800" spc="-25" dirty="0">
                <a:latin typeface="Montserrat Medium" pitchFamily="2" charset="0"/>
                <a:cs typeface="NUQSMO+Montserrat-Regular"/>
              </a:rPr>
              <a:t> </a:t>
            </a:r>
            <a:r>
              <a:rPr lang="fr-FR" sz="1800" dirty="0">
                <a:latin typeface="Montserrat Medium" pitchFamily="2" charset="0"/>
                <a:cs typeface="NUQSMO+Montserrat-Regular"/>
              </a:rPr>
              <a:t>barre</a:t>
            </a:r>
            <a:r>
              <a:rPr lang="fr-FR" sz="1800" spc="-25" dirty="0">
                <a:latin typeface="Montserrat Medium" pitchFamily="2" charset="0"/>
                <a:cs typeface="NUQSMO+Montserrat-Regular"/>
              </a:rPr>
              <a:t> </a:t>
            </a:r>
            <a:r>
              <a:rPr lang="fr-FR" sz="1800" dirty="0">
                <a:latin typeface="Montserrat Medium" pitchFamily="2" charset="0"/>
                <a:cs typeface="NUQSMO+Montserrat-Regular"/>
              </a:rPr>
              <a:t>de</a:t>
            </a:r>
            <a:r>
              <a:rPr lang="fr-FR" sz="1800" spc="-25" dirty="0">
                <a:latin typeface="Montserrat Medium" pitchFamily="2" charset="0"/>
                <a:cs typeface="NUQSMO+Montserrat-Regular"/>
              </a:rPr>
              <a:t> </a:t>
            </a:r>
            <a:r>
              <a:rPr lang="fr-FR" sz="1800" dirty="0">
                <a:latin typeface="Montserrat Medium" pitchFamily="2" charset="0"/>
                <a:cs typeface="NUQSMO+Montserrat-Regular"/>
              </a:rPr>
              <a:t>recherche</a:t>
            </a:r>
            <a:r>
              <a:rPr lang="fr-FR" sz="1800" spc="-25" dirty="0">
                <a:latin typeface="Montserrat Medium" pitchFamily="2" charset="0"/>
                <a:cs typeface="NUQSMO+Montserrat-Regular"/>
              </a:rPr>
              <a:t> </a:t>
            </a:r>
            <a:r>
              <a:rPr lang="fr-FR" sz="1800" dirty="0">
                <a:latin typeface="Montserrat Medium" pitchFamily="2" charset="0"/>
                <a:cs typeface="NUQSMO+Montserrat-Regular"/>
              </a:rPr>
              <a:t>est</a:t>
            </a:r>
            <a:r>
              <a:rPr lang="fr-FR" sz="1800" spc="-25" dirty="0">
                <a:latin typeface="Montserrat Medium" pitchFamily="2" charset="0"/>
                <a:cs typeface="NUQSMO+Montserrat-Regular"/>
              </a:rPr>
              <a:t> </a:t>
            </a:r>
            <a:r>
              <a:rPr lang="fr-FR" sz="1800" dirty="0">
                <a:latin typeface="Montserrat Medium" pitchFamily="2" charset="0"/>
                <a:cs typeface="NUQSMO+Montserrat-Regular"/>
              </a:rPr>
              <a:t>là</a:t>
            </a:r>
            <a:r>
              <a:rPr lang="fr-FR" sz="1800" spc="-25" dirty="0">
                <a:latin typeface="Montserrat Medium" pitchFamily="2" charset="0"/>
                <a:cs typeface="NUQSMO+Montserrat-Regular"/>
              </a:rPr>
              <a:t> </a:t>
            </a:r>
            <a:r>
              <a:rPr lang="fr-FR" sz="1800" dirty="0">
                <a:latin typeface="Montserrat Medium" pitchFamily="2" charset="0"/>
                <a:cs typeface="NUQSMO+Montserrat-Regular"/>
              </a:rPr>
              <a:t>pour</a:t>
            </a:r>
            <a:r>
              <a:rPr lang="fr-FR" sz="1800" spc="-25" dirty="0">
                <a:latin typeface="Montserrat Medium" pitchFamily="2" charset="0"/>
                <a:cs typeface="NUQSMO+Montserrat-Regular"/>
              </a:rPr>
              <a:t> </a:t>
            </a:r>
            <a:r>
              <a:rPr lang="fr-FR" sz="1800" dirty="0">
                <a:latin typeface="Montserrat Medium" pitchFamily="2" charset="0"/>
                <a:cs typeface="NUQSMO+Montserrat-Regular"/>
              </a:rPr>
              <a:t>vous</a:t>
            </a:r>
            <a:r>
              <a:rPr lang="fr-FR" sz="1800" spc="-25" dirty="0">
                <a:latin typeface="Montserrat Medium" pitchFamily="2" charset="0"/>
                <a:cs typeface="NUQSMO+Montserrat-Regular"/>
              </a:rPr>
              <a:t> </a:t>
            </a:r>
            <a:r>
              <a:rPr lang="fr-FR" sz="1800" dirty="0">
                <a:latin typeface="Montserrat Medium" pitchFamily="2" charset="0"/>
                <a:cs typeface="NUQSMO+Montserrat-Regular"/>
              </a:rPr>
              <a:t>aider.</a:t>
            </a:r>
            <a:r>
              <a:rPr lang="fr-FR" sz="1800" spc="-25" dirty="0">
                <a:latin typeface="Montserrat Medium" pitchFamily="2" charset="0"/>
                <a:cs typeface="NUQSMO+Montserrat-Regular"/>
              </a:rPr>
              <a:t> </a:t>
            </a:r>
            <a:r>
              <a:rPr lang="fr-FR" sz="1800" dirty="0">
                <a:latin typeface="Montserrat Medium" pitchFamily="2" charset="0"/>
                <a:cs typeface="NUQSMO+Montserrat-Regular"/>
              </a:rPr>
              <a:t>Vous</a:t>
            </a:r>
            <a:r>
              <a:rPr lang="fr-FR" sz="1800" spc="-25" dirty="0">
                <a:latin typeface="Montserrat Medium" pitchFamily="2" charset="0"/>
                <a:cs typeface="NUQSMO+Montserrat-Regular"/>
              </a:rPr>
              <a:t> </a:t>
            </a:r>
            <a:r>
              <a:rPr lang="fr-FR" sz="1800" dirty="0">
                <a:latin typeface="Montserrat Medium" pitchFamily="2" charset="0"/>
                <a:cs typeface="NUQSMO+Montserrat-Regular"/>
              </a:rPr>
              <a:t>n’êtes</a:t>
            </a:r>
            <a:r>
              <a:rPr lang="fr-FR" sz="1800" spc="-25" dirty="0">
                <a:latin typeface="Montserrat Medium" pitchFamily="2" charset="0"/>
                <a:cs typeface="NUQSMO+Montserrat-Regular"/>
              </a:rPr>
              <a:t> </a:t>
            </a:r>
            <a:r>
              <a:rPr lang="fr-FR" sz="1800" dirty="0">
                <a:latin typeface="Montserrat Medium" pitchFamily="2" charset="0"/>
                <a:cs typeface="NUQSMO+Montserrat-Regular"/>
              </a:rPr>
              <a:t>pas</a:t>
            </a:r>
            <a:r>
              <a:rPr lang="fr-FR" sz="1800" spc="-25" dirty="0">
                <a:latin typeface="Montserrat Medium" pitchFamily="2" charset="0"/>
                <a:cs typeface="NUQSMO+Montserrat-Regular"/>
              </a:rPr>
              <a:t> </a:t>
            </a:r>
            <a:r>
              <a:rPr lang="fr-FR" sz="1800" dirty="0">
                <a:latin typeface="Montserrat Medium" pitchFamily="2" charset="0"/>
                <a:cs typeface="NUQSMO+Montserrat-Regular"/>
              </a:rPr>
              <a:t>obligé de</a:t>
            </a:r>
            <a:r>
              <a:rPr lang="fr-FR" sz="1800" spc="307" dirty="0">
                <a:latin typeface="Montserrat Medium" pitchFamily="2" charset="0"/>
                <a:cs typeface="NUQSMO+Montserrat-Regular"/>
              </a:rPr>
              <a:t> </a:t>
            </a:r>
            <a:r>
              <a:rPr lang="fr-FR" sz="1800" dirty="0">
                <a:latin typeface="Montserrat Medium" pitchFamily="2" charset="0"/>
                <a:cs typeface="NUQSMO+Montserrat-Regular"/>
              </a:rPr>
              <a:t>l’utiliser.</a:t>
            </a:r>
            <a:r>
              <a:rPr lang="fr-FR" sz="1800" spc="307" dirty="0">
                <a:latin typeface="Montserrat Medium" pitchFamily="2" charset="0"/>
                <a:cs typeface="NUQSMO+Montserrat-Regular"/>
              </a:rPr>
              <a:t> </a:t>
            </a:r>
            <a:r>
              <a:rPr lang="fr-FR" sz="1800" dirty="0">
                <a:latin typeface="Montserrat Medium" pitchFamily="2" charset="0"/>
                <a:cs typeface="NUQSMO+Montserrat-Regular"/>
              </a:rPr>
              <a:t>Vous</a:t>
            </a:r>
            <a:r>
              <a:rPr lang="fr-FR" sz="1800" spc="307" dirty="0">
                <a:latin typeface="Montserrat Medium" pitchFamily="2" charset="0"/>
                <a:cs typeface="NUQSMO+Montserrat-Regular"/>
              </a:rPr>
              <a:t> </a:t>
            </a:r>
            <a:r>
              <a:rPr lang="fr-FR" sz="1800" dirty="0">
                <a:latin typeface="Montserrat Medium" pitchFamily="2" charset="0"/>
                <a:cs typeface="NUQSMO+Montserrat-Regular"/>
              </a:rPr>
              <a:t>pouvez</a:t>
            </a:r>
            <a:r>
              <a:rPr lang="fr-FR" sz="1800" spc="307" dirty="0">
                <a:latin typeface="Montserrat Medium" pitchFamily="2" charset="0"/>
                <a:cs typeface="NUQSMO+Montserrat-Regular"/>
              </a:rPr>
              <a:t> </a:t>
            </a:r>
            <a:r>
              <a:rPr lang="fr-FR" sz="1800" dirty="0">
                <a:latin typeface="Montserrat Medium" pitchFamily="2" charset="0"/>
                <a:cs typeface="NUQSMO+Montserrat-Regular"/>
              </a:rPr>
              <a:t>également</a:t>
            </a:r>
            <a:r>
              <a:rPr lang="fr-FR" sz="1800" spc="307" dirty="0">
                <a:latin typeface="Montserrat Medium" pitchFamily="2" charset="0"/>
                <a:cs typeface="NUQSMO+Montserrat-Regular"/>
              </a:rPr>
              <a:t> </a:t>
            </a:r>
            <a:r>
              <a:rPr lang="fr-FR" sz="1800" dirty="0">
                <a:latin typeface="Montserrat Medium" pitchFamily="2" charset="0"/>
                <a:cs typeface="NUQSMO+Montserrat-Regular"/>
              </a:rPr>
              <a:t>chercher</a:t>
            </a:r>
            <a:r>
              <a:rPr lang="fr-FR" sz="1800" spc="307" dirty="0">
                <a:latin typeface="Montserrat Medium" pitchFamily="2" charset="0"/>
                <a:cs typeface="NUQSMO+Montserrat-Regular"/>
              </a:rPr>
              <a:t> </a:t>
            </a:r>
            <a:r>
              <a:rPr lang="fr-FR" sz="1800" dirty="0">
                <a:latin typeface="Montserrat Medium" pitchFamily="2" charset="0"/>
                <a:cs typeface="NUQSMO+Montserrat-Regular"/>
              </a:rPr>
              <a:t>le</a:t>
            </a:r>
            <a:r>
              <a:rPr lang="fr-FR" sz="1800" spc="307" dirty="0">
                <a:latin typeface="Montserrat Medium" pitchFamily="2" charset="0"/>
                <a:cs typeface="NUQSMO+Montserrat-Regular"/>
              </a:rPr>
              <a:t> </a:t>
            </a:r>
            <a:r>
              <a:rPr lang="fr-FR" sz="1800" dirty="0">
                <a:latin typeface="Montserrat Medium" pitchFamily="2" charset="0"/>
                <a:cs typeface="NUQSMO+Montserrat-Regular"/>
              </a:rPr>
              <a:t>paramètre</a:t>
            </a:r>
            <a:r>
              <a:rPr lang="fr-FR" sz="1800" spc="307" dirty="0">
                <a:latin typeface="Montserrat Medium" pitchFamily="2" charset="0"/>
                <a:cs typeface="NUQSMO+Montserrat-Regular"/>
              </a:rPr>
              <a:t> </a:t>
            </a:r>
            <a:r>
              <a:rPr lang="fr-FR" sz="1800" dirty="0">
                <a:latin typeface="Montserrat Medium" pitchFamily="2" charset="0"/>
                <a:cs typeface="NUQSMO+Montserrat-Regular"/>
              </a:rPr>
              <a:t>« Valeur</a:t>
            </a:r>
            <a:r>
              <a:rPr lang="fr-FR" sz="1800" spc="307" dirty="0">
                <a:latin typeface="Montserrat Medium" pitchFamily="2" charset="0"/>
                <a:cs typeface="NUQSMO+Montserrat-Regular"/>
              </a:rPr>
              <a:t> </a:t>
            </a:r>
            <a:r>
              <a:rPr lang="fr-FR" sz="1800" dirty="0">
                <a:latin typeface="Montserrat Medium" pitchFamily="2" charset="0"/>
                <a:cs typeface="NUQSMO+Montserrat-Regular"/>
              </a:rPr>
              <a:t>de</a:t>
            </a:r>
            <a:r>
              <a:rPr lang="fr-FR" sz="1800" spc="307" dirty="0">
                <a:latin typeface="Montserrat Medium" pitchFamily="2" charset="0"/>
                <a:cs typeface="NUQSMO+Montserrat-Regular"/>
              </a:rPr>
              <a:t> </a:t>
            </a:r>
            <a:r>
              <a:rPr lang="fr-FR" sz="1800" dirty="0">
                <a:latin typeface="Montserrat Medium" pitchFamily="2" charset="0"/>
                <a:cs typeface="NUQSMO+Montserrat-Regular"/>
              </a:rPr>
              <a:t>la légende »</a:t>
            </a:r>
            <a:r>
              <a:rPr lang="fr-FR" sz="1800" spc="-22" dirty="0">
                <a:latin typeface="Montserrat Medium" pitchFamily="2" charset="0"/>
                <a:cs typeface="NUQSMO+Montserrat-Regular"/>
              </a:rPr>
              <a:t> </a:t>
            </a:r>
            <a:r>
              <a:rPr lang="fr-FR" sz="1800" dirty="0">
                <a:latin typeface="Montserrat Medium" pitchFamily="2" charset="0"/>
                <a:cs typeface="NUQSMO+Montserrat-Regular"/>
              </a:rPr>
              <a:t>dans</a:t>
            </a:r>
            <a:r>
              <a:rPr lang="fr-FR" sz="1800" spc="-22" dirty="0">
                <a:latin typeface="Montserrat Medium" pitchFamily="2" charset="0"/>
                <a:cs typeface="NUQSMO+Montserrat-Regular"/>
              </a:rPr>
              <a:t> </a:t>
            </a:r>
            <a:r>
              <a:rPr lang="fr-FR" sz="1800" dirty="0">
                <a:latin typeface="Montserrat Medium" pitchFamily="2" charset="0"/>
                <a:cs typeface="NUQSMO+Montserrat-Regular"/>
              </a:rPr>
              <a:t>lequel</a:t>
            </a:r>
            <a:r>
              <a:rPr lang="fr-FR" sz="1800" spc="-22" dirty="0">
                <a:latin typeface="Montserrat Medium" pitchFamily="2" charset="0"/>
                <a:cs typeface="NUQSMO+Montserrat-Regular"/>
              </a:rPr>
              <a:t> </a:t>
            </a:r>
            <a:r>
              <a:rPr lang="fr-FR" sz="1800" dirty="0">
                <a:latin typeface="Montserrat Medium" pitchFamily="2" charset="0"/>
                <a:cs typeface="NUQSMO+Montserrat-Regular"/>
              </a:rPr>
              <a:t>vous</a:t>
            </a:r>
            <a:r>
              <a:rPr lang="fr-FR" sz="1800" spc="-22" dirty="0">
                <a:latin typeface="Montserrat Medium" pitchFamily="2" charset="0"/>
                <a:cs typeface="NUQSMO+Montserrat-Regular"/>
              </a:rPr>
              <a:t> </a:t>
            </a:r>
            <a:r>
              <a:rPr lang="fr-FR" sz="1800" dirty="0">
                <a:latin typeface="Montserrat Medium" pitchFamily="2" charset="0"/>
                <a:cs typeface="NUQSMO+Montserrat-Regular"/>
              </a:rPr>
              <a:t>aurez</a:t>
            </a:r>
            <a:r>
              <a:rPr lang="fr-FR" sz="1800" spc="-22" dirty="0">
                <a:latin typeface="Montserrat Medium" pitchFamily="2" charset="0"/>
                <a:cs typeface="NUQSMO+Montserrat-Regular"/>
              </a:rPr>
              <a:t> </a:t>
            </a:r>
            <a:r>
              <a:rPr lang="fr-FR" sz="1800" dirty="0">
                <a:latin typeface="Montserrat Medium" pitchFamily="2" charset="0"/>
                <a:cs typeface="NUQSMO+Montserrat-Regular"/>
              </a:rPr>
              <a:t>tous</a:t>
            </a:r>
            <a:r>
              <a:rPr lang="fr-FR" sz="1800" spc="-26" dirty="0">
                <a:latin typeface="Montserrat Medium" pitchFamily="2" charset="0"/>
                <a:cs typeface="NUQSMO+Montserrat-Regular"/>
              </a:rPr>
              <a:t> </a:t>
            </a:r>
            <a:r>
              <a:rPr lang="fr-FR" sz="1800" b="1" dirty="0">
                <a:latin typeface="Montserrat Medium" pitchFamily="2" charset="0"/>
                <a:cs typeface="Montserrat"/>
              </a:rPr>
              <a:t>les</a:t>
            </a:r>
            <a:r>
              <a:rPr lang="fr-FR" sz="1800" b="1" spc="-24" dirty="0">
                <a:latin typeface="Montserrat Medium" pitchFamily="2" charset="0"/>
                <a:cs typeface="Montserrat"/>
              </a:rPr>
              <a:t> </a:t>
            </a:r>
            <a:r>
              <a:rPr lang="fr-FR" sz="1800" b="1" dirty="0">
                <a:latin typeface="Montserrat Medium" pitchFamily="2" charset="0"/>
                <a:cs typeface="Montserrat"/>
              </a:rPr>
              <a:t>options</a:t>
            </a:r>
            <a:r>
              <a:rPr lang="fr-FR" sz="1800" b="1" spc="-24" dirty="0">
                <a:latin typeface="Montserrat Medium" pitchFamily="2" charset="0"/>
                <a:cs typeface="Montserrat"/>
              </a:rPr>
              <a:t> </a:t>
            </a:r>
            <a:r>
              <a:rPr lang="fr-FR" sz="1800" b="1" dirty="0">
                <a:latin typeface="Montserrat Medium" pitchFamily="2" charset="0"/>
                <a:cs typeface="Montserrat"/>
              </a:rPr>
              <a:t>de</a:t>
            </a:r>
            <a:r>
              <a:rPr lang="fr-FR" sz="1800" b="1" spc="-24" dirty="0">
                <a:latin typeface="Montserrat Medium" pitchFamily="2" charset="0"/>
                <a:cs typeface="Montserrat"/>
              </a:rPr>
              <a:t> </a:t>
            </a:r>
            <a:r>
              <a:rPr lang="fr-FR" sz="1800" b="1" dirty="0">
                <a:latin typeface="Montserrat Medium" pitchFamily="2" charset="0"/>
                <a:cs typeface="Montserrat"/>
              </a:rPr>
              <a:t>mise</a:t>
            </a:r>
            <a:r>
              <a:rPr lang="fr-FR" sz="1800" b="1" spc="-24" dirty="0">
                <a:latin typeface="Montserrat Medium" pitchFamily="2" charset="0"/>
                <a:cs typeface="Montserrat"/>
              </a:rPr>
              <a:t> </a:t>
            </a:r>
            <a:r>
              <a:rPr lang="fr-FR" sz="1800" b="1" dirty="0">
                <a:latin typeface="Montserrat Medium" pitchFamily="2" charset="0"/>
                <a:cs typeface="Montserrat"/>
              </a:rPr>
              <a:t>en</a:t>
            </a:r>
            <a:r>
              <a:rPr lang="fr-FR" sz="1800" b="1" spc="-24" dirty="0">
                <a:latin typeface="Montserrat Medium" pitchFamily="2" charset="0"/>
                <a:cs typeface="Montserrat"/>
              </a:rPr>
              <a:t> </a:t>
            </a:r>
            <a:r>
              <a:rPr lang="fr-FR" sz="1800" b="1" dirty="0">
                <a:latin typeface="Montserrat Medium" pitchFamily="2" charset="0"/>
                <a:cs typeface="Montserrat"/>
              </a:rPr>
              <a:t>forme</a:t>
            </a:r>
            <a:r>
              <a:rPr lang="fr-FR" sz="1800" b="1" spc="-48" dirty="0">
                <a:latin typeface="Montserrat Medium" pitchFamily="2" charset="0"/>
                <a:cs typeface="Montserrat"/>
              </a:rPr>
              <a:t> </a:t>
            </a:r>
            <a:r>
              <a:rPr lang="fr-FR" sz="1800" dirty="0">
                <a:latin typeface="Montserrat Medium" pitchFamily="2" charset="0"/>
                <a:cs typeface="NUQSMO+Montserrat-Regular"/>
              </a:rPr>
              <a:t>que</a:t>
            </a:r>
            <a:r>
              <a:rPr lang="fr-FR" sz="1800" spc="-22" dirty="0">
                <a:latin typeface="Montserrat Medium" pitchFamily="2" charset="0"/>
                <a:cs typeface="NUQSMO+Montserrat-Regular"/>
              </a:rPr>
              <a:t> </a:t>
            </a:r>
            <a:r>
              <a:rPr lang="fr-FR" sz="1800" dirty="0">
                <a:latin typeface="Montserrat Medium" pitchFamily="2" charset="0"/>
                <a:cs typeface="NUQSMO+Montserrat-Regular"/>
              </a:rPr>
              <a:t>vous pouvez modifier :</a:t>
            </a:r>
          </a:p>
        </p:txBody>
      </p:sp>
      <p:sp>
        <p:nvSpPr>
          <p:cNvPr id="4" name="object 1">
            <a:extLst>
              <a:ext uri="{FF2B5EF4-FFF2-40B4-BE49-F238E27FC236}">
                <a16:creationId xmlns:a16="http://schemas.microsoft.com/office/drawing/2014/main" id="{BF0B38C8-CB8E-E8E3-913F-F2CFD329C98A}"/>
              </a:ext>
            </a:extLst>
          </p:cNvPr>
          <p:cNvSpPr/>
          <p:nvPr/>
        </p:nvSpPr>
        <p:spPr>
          <a:xfrm>
            <a:off x="1733771" y="2732183"/>
            <a:ext cx="6738200" cy="4058446"/>
          </a:xfrm>
          <a:prstGeom prst="rect">
            <a:avLst/>
          </a:prstGeom>
          <a:blipFill>
            <a:blip r:embed="rId2" cstate="print"/>
            <a:stretch>
              <a:fillRect/>
            </a:stretch>
          </a:blipFill>
        </p:spPr>
        <p:txBody>
          <a:bodyPr wrap="square" lIns="0" tIns="0" rIns="0" bIns="0" rtlCol="0">
            <a:spAutoFit/>
          </a:bodyPr>
          <a:lstStyle/>
          <a:p>
            <a:endParaRPr/>
          </a:p>
        </p:txBody>
      </p:sp>
      <p:sp>
        <p:nvSpPr>
          <p:cNvPr id="5" name="Rectangle 4">
            <a:extLst>
              <a:ext uri="{FF2B5EF4-FFF2-40B4-BE49-F238E27FC236}">
                <a16:creationId xmlns:a16="http://schemas.microsoft.com/office/drawing/2014/main" id="{AAA1209C-108D-2EA1-4CB4-53988DCE422A}"/>
              </a:ext>
            </a:extLst>
          </p:cNvPr>
          <p:cNvSpPr>
            <a:spLocks noGrp="1" noRot="1" noMove="1" noResize="1" noEditPoints="1" noAdjustHandles="1" noChangeArrowheads="1" noChangeShapeType="1"/>
          </p:cNvSpPr>
          <p:nvPr/>
        </p:nvSpPr>
        <p:spPr>
          <a:xfrm>
            <a:off x="4012201" y="4651238"/>
            <a:ext cx="1090670" cy="573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pic>
        <p:nvPicPr>
          <p:cNvPr id="6" name="Image 5">
            <a:extLst>
              <a:ext uri="{FF2B5EF4-FFF2-40B4-BE49-F238E27FC236}">
                <a16:creationId xmlns:a16="http://schemas.microsoft.com/office/drawing/2014/main" id="{89A91DD4-5C8E-7F0A-5209-D57A4A39BA95}"/>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4BBCB893-416E-AA5F-CF01-3344702D7D68}"/>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332224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57D8F-64F6-811E-3B1F-3379B9F02BC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FED26BF-7C9A-9277-7622-858AE049F43C}"/>
              </a:ext>
            </a:extLst>
          </p:cNvPr>
          <p:cNvSpPr>
            <a:spLocks noGrp="1"/>
          </p:cNvSpPr>
          <p:nvPr>
            <p:ph type="ctrTitle"/>
          </p:nvPr>
        </p:nvSpPr>
        <p:spPr>
          <a:xfrm>
            <a:off x="936829" y="751658"/>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segments</a:t>
            </a:r>
          </a:p>
        </p:txBody>
      </p:sp>
      <p:sp>
        <p:nvSpPr>
          <p:cNvPr id="3" name="Sous-titre 2">
            <a:extLst>
              <a:ext uri="{FF2B5EF4-FFF2-40B4-BE49-F238E27FC236}">
                <a16:creationId xmlns:a16="http://schemas.microsoft.com/office/drawing/2014/main" id="{26154AB5-07E7-778A-B909-68C71F6F898A}"/>
              </a:ext>
            </a:extLst>
          </p:cNvPr>
          <p:cNvSpPr>
            <a:spLocks noGrp="1"/>
          </p:cNvSpPr>
          <p:nvPr>
            <p:ph type="subTitle" idx="1"/>
          </p:nvPr>
        </p:nvSpPr>
        <p:spPr>
          <a:xfrm>
            <a:off x="936829" y="1839398"/>
            <a:ext cx="9971315" cy="2061168"/>
          </a:xfrm>
        </p:spPr>
        <p:txBody>
          <a:bodyPr>
            <a:noAutofit/>
          </a:bodyPr>
          <a:lstStyle/>
          <a:p>
            <a:pPr algn="just">
              <a:lnSpc>
                <a:spcPct val="150000"/>
              </a:lnSpc>
              <a:spcBef>
                <a:spcPts val="0"/>
              </a:spcBef>
            </a:pPr>
            <a:r>
              <a:rPr lang="fr-FR" sz="1800" dirty="0">
                <a:latin typeface="Montserrat Medium" pitchFamily="2" charset="0"/>
                <a:cs typeface="NUQSMO+Montserrat-Regular"/>
              </a:rPr>
              <a:t>Les</a:t>
            </a:r>
            <a:r>
              <a:rPr lang="fr-FR" sz="1800" spc="576" dirty="0">
                <a:latin typeface="Montserrat Medium" pitchFamily="2" charset="0"/>
                <a:cs typeface="NUQSMO+Montserrat-Regular"/>
              </a:rPr>
              <a:t> </a:t>
            </a:r>
            <a:r>
              <a:rPr lang="fr-FR" sz="1800" dirty="0">
                <a:latin typeface="Montserrat Medium" pitchFamily="2" charset="0"/>
                <a:cs typeface="NUQSMO+Montserrat-Regular"/>
              </a:rPr>
              <a:t>segments</a:t>
            </a:r>
            <a:r>
              <a:rPr lang="fr-FR" sz="1800" spc="576" dirty="0">
                <a:latin typeface="Montserrat Medium" pitchFamily="2" charset="0"/>
                <a:cs typeface="NUQSMO+Montserrat-Regular"/>
              </a:rPr>
              <a:t> </a:t>
            </a:r>
            <a:r>
              <a:rPr lang="fr-FR" sz="1800" dirty="0">
                <a:latin typeface="Montserrat Medium" pitchFamily="2" charset="0"/>
                <a:cs typeface="NUQSMO+Montserrat-Regular"/>
              </a:rPr>
              <a:t>fonctionnent</a:t>
            </a:r>
            <a:r>
              <a:rPr lang="fr-FR" sz="1800" spc="576" dirty="0">
                <a:latin typeface="Montserrat Medium" pitchFamily="2" charset="0"/>
                <a:cs typeface="NUQSMO+Montserrat-Regular"/>
              </a:rPr>
              <a:t> </a:t>
            </a:r>
            <a:r>
              <a:rPr lang="fr-FR" sz="1800" dirty="0">
                <a:latin typeface="Montserrat Medium" pitchFamily="2" charset="0"/>
                <a:cs typeface="NUQSMO+Montserrat-Regular"/>
              </a:rPr>
              <a:t>exactement</a:t>
            </a:r>
            <a:r>
              <a:rPr lang="fr-FR" sz="1800" spc="576" dirty="0">
                <a:latin typeface="Montserrat Medium" pitchFamily="2" charset="0"/>
                <a:cs typeface="NUQSMO+Montserrat-Regular"/>
              </a:rPr>
              <a:t> </a:t>
            </a:r>
            <a:r>
              <a:rPr lang="fr-FR" sz="1800" dirty="0">
                <a:latin typeface="Montserrat Medium" pitchFamily="2" charset="0"/>
                <a:cs typeface="NUQSMO+Montserrat-Regular"/>
              </a:rPr>
              <a:t>de</a:t>
            </a:r>
            <a:r>
              <a:rPr lang="fr-FR" sz="1800" spc="576" dirty="0">
                <a:latin typeface="Montserrat Medium" pitchFamily="2" charset="0"/>
                <a:cs typeface="NUQSMO+Montserrat-Regular"/>
              </a:rPr>
              <a:t> </a:t>
            </a:r>
            <a:r>
              <a:rPr lang="fr-FR" sz="1800" dirty="0">
                <a:latin typeface="Montserrat Medium" pitchFamily="2" charset="0"/>
                <a:cs typeface="NUQSMO+Montserrat-Regular"/>
              </a:rPr>
              <a:t>la</a:t>
            </a:r>
            <a:r>
              <a:rPr lang="fr-FR" sz="1800" spc="576" dirty="0">
                <a:latin typeface="Montserrat Medium" pitchFamily="2" charset="0"/>
                <a:cs typeface="NUQSMO+Montserrat-Regular"/>
              </a:rPr>
              <a:t> </a:t>
            </a:r>
            <a:r>
              <a:rPr lang="fr-FR" sz="1800" dirty="0">
                <a:latin typeface="Montserrat Medium" pitchFamily="2" charset="0"/>
                <a:cs typeface="NUQSMO+Montserrat-Regular"/>
              </a:rPr>
              <a:t>même</a:t>
            </a:r>
            <a:r>
              <a:rPr lang="fr-FR" sz="1800" spc="576" dirty="0">
                <a:latin typeface="Montserrat Medium" pitchFamily="2" charset="0"/>
                <a:cs typeface="NUQSMO+Montserrat-Regular"/>
              </a:rPr>
              <a:t> </a:t>
            </a:r>
            <a:r>
              <a:rPr lang="fr-FR" sz="1800" dirty="0">
                <a:latin typeface="Montserrat Medium" pitchFamily="2" charset="0"/>
                <a:cs typeface="NUQSMO+Montserrat-Regular"/>
              </a:rPr>
              <a:t>manière</a:t>
            </a:r>
            <a:r>
              <a:rPr lang="fr-FR" sz="1800" spc="576" dirty="0">
                <a:latin typeface="Montserrat Medium" pitchFamily="2" charset="0"/>
                <a:cs typeface="NUQSMO+Montserrat-Regular"/>
              </a:rPr>
              <a:t> </a:t>
            </a:r>
            <a:r>
              <a:rPr lang="fr-FR" sz="1800" dirty="0">
                <a:latin typeface="Montserrat Medium" pitchFamily="2" charset="0"/>
                <a:cs typeface="NUQSMO+Montserrat-Regular"/>
              </a:rPr>
              <a:t>que</a:t>
            </a:r>
            <a:r>
              <a:rPr lang="fr-FR" sz="1800" spc="576" dirty="0">
                <a:latin typeface="Montserrat Medium" pitchFamily="2" charset="0"/>
                <a:cs typeface="NUQSMO+Montserrat-Regular"/>
              </a:rPr>
              <a:t> </a:t>
            </a:r>
            <a:r>
              <a:rPr lang="fr-FR" sz="1800" dirty="0">
                <a:latin typeface="Montserrat Medium" pitchFamily="2" charset="0"/>
                <a:cs typeface="NUQSMO+Montserrat-Regular"/>
              </a:rPr>
              <a:t>les graphiques car ce sont tous les deux des visuels.</a:t>
            </a:r>
          </a:p>
          <a:p>
            <a:pPr algn="just">
              <a:lnSpc>
                <a:spcPct val="150000"/>
              </a:lnSpc>
              <a:spcBef>
                <a:spcPts val="0"/>
              </a:spcBef>
            </a:pPr>
            <a:r>
              <a:rPr lang="fr-FR" sz="1800" dirty="0">
                <a:latin typeface="Montserrat Medium" pitchFamily="2" charset="0"/>
                <a:cs typeface="NUQSMO+Montserrat-Regular"/>
              </a:rPr>
              <a:t>Ici,</a:t>
            </a:r>
            <a:r>
              <a:rPr lang="fr-FR" sz="1800" spc="407" dirty="0">
                <a:latin typeface="Montserrat Medium" pitchFamily="2" charset="0"/>
                <a:cs typeface="NUQSMO+Montserrat-Regular"/>
              </a:rPr>
              <a:t> </a:t>
            </a:r>
            <a:r>
              <a:rPr lang="fr-FR" sz="1800" dirty="0">
                <a:latin typeface="Montserrat Medium" pitchFamily="2" charset="0"/>
                <a:cs typeface="NUQSMO+Montserrat-Regular"/>
              </a:rPr>
              <a:t>l’option</a:t>
            </a:r>
            <a:r>
              <a:rPr lang="fr-FR" sz="1800" spc="407" dirty="0">
                <a:latin typeface="Montserrat Medium" pitchFamily="2" charset="0"/>
                <a:cs typeface="NUQSMO+Montserrat-Regular"/>
              </a:rPr>
              <a:t> </a:t>
            </a:r>
            <a:r>
              <a:rPr lang="fr-FR" sz="1800" dirty="0">
                <a:latin typeface="Montserrat Medium" pitchFamily="2" charset="0"/>
                <a:cs typeface="NUQSMO+Montserrat-Regular"/>
              </a:rPr>
              <a:t>la</a:t>
            </a:r>
            <a:r>
              <a:rPr lang="fr-FR" sz="1800" spc="407" dirty="0">
                <a:latin typeface="Montserrat Medium" pitchFamily="2" charset="0"/>
                <a:cs typeface="NUQSMO+Montserrat-Regular"/>
              </a:rPr>
              <a:t> </a:t>
            </a:r>
            <a:r>
              <a:rPr lang="fr-FR" sz="1800" dirty="0">
                <a:latin typeface="Montserrat Medium" pitchFamily="2" charset="0"/>
                <a:cs typeface="NUQSMO+Montserrat-Regular"/>
              </a:rPr>
              <a:t>plus</a:t>
            </a:r>
            <a:r>
              <a:rPr lang="fr-FR" sz="1800" spc="407" dirty="0">
                <a:latin typeface="Montserrat Medium" pitchFamily="2" charset="0"/>
                <a:cs typeface="NUQSMO+Montserrat-Regular"/>
              </a:rPr>
              <a:t> </a:t>
            </a:r>
            <a:r>
              <a:rPr lang="fr-FR" sz="1800" dirty="0">
                <a:latin typeface="Montserrat Medium" pitchFamily="2" charset="0"/>
                <a:cs typeface="NUQSMO+Montserrat-Regular"/>
              </a:rPr>
              <a:t>intéressante</a:t>
            </a:r>
            <a:r>
              <a:rPr lang="fr-FR" sz="1800" spc="407" dirty="0">
                <a:latin typeface="Montserrat Medium" pitchFamily="2" charset="0"/>
                <a:cs typeface="NUQSMO+Montserrat-Regular"/>
              </a:rPr>
              <a:t> </a:t>
            </a:r>
            <a:r>
              <a:rPr lang="fr-FR" sz="1800" dirty="0">
                <a:latin typeface="Montserrat Medium" pitchFamily="2" charset="0"/>
                <a:cs typeface="NUQSMO+Montserrat-Regular"/>
              </a:rPr>
              <a:t>est</a:t>
            </a:r>
            <a:r>
              <a:rPr lang="fr-FR" sz="1800" spc="407" dirty="0">
                <a:latin typeface="Montserrat Medium" pitchFamily="2" charset="0"/>
                <a:cs typeface="NUQSMO+Montserrat-Regular"/>
              </a:rPr>
              <a:t> </a:t>
            </a:r>
            <a:r>
              <a:rPr lang="fr-FR" sz="1800" dirty="0">
                <a:latin typeface="Montserrat Medium" pitchFamily="2" charset="0"/>
                <a:cs typeface="NUQSMO+Montserrat-Regular"/>
              </a:rPr>
              <a:t>la</a:t>
            </a:r>
            <a:r>
              <a:rPr lang="fr-FR" sz="1800" spc="407" dirty="0">
                <a:latin typeface="Montserrat Medium" pitchFamily="2" charset="0"/>
                <a:cs typeface="NUQSMO+Montserrat-Regular"/>
              </a:rPr>
              <a:t> </a:t>
            </a:r>
            <a:r>
              <a:rPr lang="fr-FR" sz="1800" dirty="0">
                <a:latin typeface="Montserrat Medium" pitchFamily="2" charset="0"/>
                <a:cs typeface="NUQSMO+Montserrat-Regular"/>
              </a:rPr>
              <a:t>possibilité</a:t>
            </a:r>
            <a:r>
              <a:rPr lang="fr-FR" sz="1800" spc="407" dirty="0">
                <a:latin typeface="Montserrat Medium" pitchFamily="2" charset="0"/>
                <a:cs typeface="NUQSMO+Montserrat-Regular"/>
              </a:rPr>
              <a:t> </a:t>
            </a:r>
            <a:r>
              <a:rPr lang="fr-FR" sz="1800" dirty="0">
                <a:latin typeface="Montserrat Medium" pitchFamily="2" charset="0"/>
                <a:cs typeface="NUQSMO+Montserrat-Regular"/>
              </a:rPr>
              <a:t>de</a:t>
            </a:r>
            <a:r>
              <a:rPr lang="fr-FR" sz="1800" spc="407" dirty="0">
                <a:latin typeface="Montserrat Medium" pitchFamily="2" charset="0"/>
                <a:cs typeface="NUQSMO+Montserrat-Regular"/>
              </a:rPr>
              <a:t> </a:t>
            </a:r>
            <a:r>
              <a:rPr lang="fr-FR" sz="1800" dirty="0">
                <a:latin typeface="Montserrat Medium" pitchFamily="2" charset="0"/>
                <a:cs typeface="NUQSMO+Montserrat-Regular"/>
              </a:rPr>
              <a:t>modifier</a:t>
            </a:r>
            <a:r>
              <a:rPr lang="fr-FR" sz="1800" spc="407" dirty="0">
                <a:latin typeface="Montserrat Medium" pitchFamily="2" charset="0"/>
                <a:cs typeface="NUQSMO+Montserrat-Regular"/>
              </a:rPr>
              <a:t> </a:t>
            </a:r>
            <a:r>
              <a:rPr lang="fr-FR" sz="1800" dirty="0">
                <a:latin typeface="Montserrat Medium" pitchFamily="2" charset="0"/>
                <a:cs typeface="NUQSMO+Montserrat-Regular"/>
              </a:rPr>
              <a:t>le</a:t>
            </a:r>
            <a:r>
              <a:rPr lang="fr-FR" sz="1800" spc="407" dirty="0">
                <a:latin typeface="Montserrat Medium" pitchFamily="2" charset="0"/>
                <a:cs typeface="NUQSMO+Montserrat-Regular"/>
              </a:rPr>
              <a:t> </a:t>
            </a:r>
            <a:r>
              <a:rPr lang="fr-FR" sz="1800" dirty="0">
                <a:latin typeface="Montserrat Medium" pitchFamily="2" charset="0"/>
                <a:cs typeface="NUQSMO+Montserrat-Regular"/>
              </a:rPr>
              <a:t>style</a:t>
            </a:r>
            <a:r>
              <a:rPr lang="fr-FR" sz="1800" spc="407" dirty="0">
                <a:latin typeface="Montserrat Medium" pitchFamily="2" charset="0"/>
                <a:cs typeface="NUQSMO+Montserrat-Regular"/>
              </a:rPr>
              <a:t> </a:t>
            </a:r>
            <a:r>
              <a:rPr lang="fr-FR" sz="1800" dirty="0">
                <a:latin typeface="Montserrat Medium" pitchFamily="2" charset="0"/>
                <a:cs typeface="NUQSMO+Montserrat-Regular"/>
              </a:rPr>
              <a:t>du segment.</a:t>
            </a:r>
            <a:r>
              <a:rPr lang="fr-FR" sz="1800" spc="155" dirty="0">
                <a:latin typeface="Montserrat Medium" pitchFamily="2" charset="0"/>
                <a:cs typeface="NUQSMO+Montserrat-Regular"/>
              </a:rPr>
              <a:t> </a:t>
            </a:r>
            <a:r>
              <a:rPr lang="fr-FR" sz="1800" dirty="0">
                <a:latin typeface="Montserrat Medium" pitchFamily="2" charset="0"/>
                <a:cs typeface="NUQSMO+Montserrat-Regular"/>
              </a:rPr>
              <a:t>Par</a:t>
            </a:r>
            <a:r>
              <a:rPr lang="fr-FR" sz="1800" spc="155" dirty="0">
                <a:latin typeface="Montserrat Medium" pitchFamily="2" charset="0"/>
                <a:cs typeface="NUQSMO+Montserrat-Regular"/>
              </a:rPr>
              <a:t> </a:t>
            </a:r>
            <a:r>
              <a:rPr lang="fr-FR" sz="1800" dirty="0">
                <a:latin typeface="Montserrat Medium" pitchFamily="2" charset="0"/>
                <a:cs typeface="NUQSMO+Montserrat-Regular"/>
              </a:rPr>
              <a:t>défaut,</a:t>
            </a:r>
            <a:r>
              <a:rPr lang="fr-FR" sz="1800" spc="155" dirty="0">
                <a:latin typeface="Montserrat Medium" pitchFamily="2" charset="0"/>
                <a:cs typeface="NUQSMO+Montserrat-Regular"/>
              </a:rPr>
              <a:t> </a:t>
            </a:r>
            <a:r>
              <a:rPr lang="fr-FR" sz="1800" dirty="0">
                <a:latin typeface="Montserrat Medium" pitchFamily="2" charset="0"/>
                <a:cs typeface="NUQSMO+Montserrat-Regular"/>
              </a:rPr>
              <a:t>c’est</a:t>
            </a:r>
            <a:r>
              <a:rPr lang="fr-FR" sz="1800" spc="155" dirty="0">
                <a:latin typeface="Montserrat Medium" pitchFamily="2" charset="0"/>
                <a:cs typeface="NUQSMO+Montserrat-Regular"/>
              </a:rPr>
              <a:t> </a:t>
            </a:r>
            <a:r>
              <a:rPr lang="fr-FR" sz="1800" dirty="0">
                <a:latin typeface="Montserrat Medium" pitchFamily="2" charset="0"/>
                <a:cs typeface="NUQSMO+Montserrat-Regular"/>
              </a:rPr>
              <a:t>une</a:t>
            </a:r>
            <a:r>
              <a:rPr lang="fr-FR" sz="1800" spc="155" dirty="0">
                <a:latin typeface="Montserrat Medium" pitchFamily="2" charset="0"/>
                <a:cs typeface="NUQSMO+Montserrat-Regular"/>
              </a:rPr>
              <a:t> </a:t>
            </a:r>
            <a:r>
              <a:rPr lang="fr-FR" sz="1800" dirty="0">
                <a:latin typeface="Montserrat Medium" pitchFamily="2" charset="0"/>
                <a:cs typeface="NUQSMO+Montserrat-Regular"/>
              </a:rPr>
              <a:t>liste</a:t>
            </a:r>
            <a:r>
              <a:rPr lang="fr-FR" sz="1800" spc="155" dirty="0">
                <a:latin typeface="Montserrat Medium" pitchFamily="2" charset="0"/>
                <a:cs typeface="NUQSMO+Montserrat-Regular"/>
              </a:rPr>
              <a:t> </a:t>
            </a:r>
            <a:r>
              <a:rPr lang="fr-FR" sz="1800" dirty="0">
                <a:latin typeface="Montserrat Medium" pitchFamily="2" charset="0"/>
                <a:cs typeface="NUQSMO+Montserrat-Regular"/>
              </a:rPr>
              <a:t>verticale,</a:t>
            </a:r>
            <a:r>
              <a:rPr lang="fr-FR" sz="1800" spc="155" dirty="0">
                <a:latin typeface="Montserrat Medium" pitchFamily="2" charset="0"/>
                <a:cs typeface="NUQSMO+Montserrat-Regular"/>
              </a:rPr>
              <a:t> </a:t>
            </a:r>
            <a:r>
              <a:rPr lang="fr-FR" sz="1800" dirty="0">
                <a:latin typeface="Montserrat Medium" pitchFamily="2" charset="0"/>
                <a:cs typeface="NUQSMO+Montserrat-Regular"/>
              </a:rPr>
              <a:t>mais</a:t>
            </a:r>
            <a:r>
              <a:rPr lang="fr-FR" sz="1800" spc="155" dirty="0">
                <a:latin typeface="Montserrat Medium" pitchFamily="2" charset="0"/>
                <a:cs typeface="NUQSMO+Montserrat-Regular"/>
              </a:rPr>
              <a:t> </a:t>
            </a:r>
            <a:r>
              <a:rPr lang="fr-FR" sz="1800" dirty="0">
                <a:latin typeface="Montserrat Medium" pitchFamily="2" charset="0"/>
                <a:cs typeface="NUQSMO+Montserrat-Regular"/>
              </a:rPr>
              <a:t>vous</a:t>
            </a:r>
            <a:r>
              <a:rPr lang="fr-FR" sz="1800" spc="155" dirty="0">
                <a:latin typeface="Montserrat Medium" pitchFamily="2" charset="0"/>
                <a:cs typeface="NUQSMO+Montserrat-Regular"/>
              </a:rPr>
              <a:t> </a:t>
            </a:r>
            <a:r>
              <a:rPr lang="fr-FR" sz="1800" dirty="0">
                <a:latin typeface="Montserrat Medium" pitchFamily="2" charset="0"/>
                <a:cs typeface="NUQSMO+Montserrat-Regular"/>
              </a:rPr>
              <a:t>avez</a:t>
            </a:r>
            <a:r>
              <a:rPr lang="fr-FR" sz="1800" spc="155" dirty="0">
                <a:latin typeface="Montserrat Medium" pitchFamily="2" charset="0"/>
                <a:cs typeface="NUQSMO+Montserrat-Regular"/>
              </a:rPr>
              <a:t> </a:t>
            </a:r>
            <a:r>
              <a:rPr lang="fr-FR" sz="1800" dirty="0">
                <a:latin typeface="Montserrat Medium" pitchFamily="2" charset="0"/>
                <a:cs typeface="NUQSMO+Montserrat-Regular"/>
              </a:rPr>
              <a:t>en</a:t>
            </a:r>
            <a:r>
              <a:rPr lang="fr-FR" sz="1800" spc="155" dirty="0">
                <a:latin typeface="Montserrat Medium" pitchFamily="2" charset="0"/>
                <a:cs typeface="NUQSMO+Montserrat-Regular"/>
              </a:rPr>
              <a:t> </a:t>
            </a:r>
            <a:r>
              <a:rPr lang="fr-FR" sz="1800" dirty="0">
                <a:latin typeface="Montserrat Medium" pitchFamily="2" charset="0"/>
                <a:cs typeface="NUQSMO+Montserrat-Regular"/>
              </a:rPr>
              <a:t>réalité</a:t>
            </a:r>
            <a:r>
              <a:rPr lang="fr-FR" sz="1800" spc="155" dirty="0">
                <a:latin typeface="Montserrat Medium" pitchFamily="2" charset="0"/>
                <a:cs typeface="NUQSMO+Montserrat-Regular"/>
              </a:rPr>
              <a:t> </a:t>
            </a:r>
            <a:r>
              <a:rPr lang="fr-FR" sz="1800" dirty="0">
                <a:latin typeface="Montserrat Medium" pitchFamily="2" charset="0"/>
                <a:cs typeface="NUQSMO+Montserrat-Regular"/>
              </a:rPr>
              <a:t>trois choix différents pour les données de </a:t>
            </a:r>
            <a:r>
              <a:rPr lang="fr-FR" sz="1800" b="1" dirty="0">
                <a:latin typeface="Montserrat Medium" pitchFamily="2" charset="0"/>
                <a:cs typeface="Montserrat"/>
              </a:rPr>
              <a:t>type texte</a:t>
            </a:r>
            <a:r>
              <a:rPr lang="fr-FR" sz="1800" b="1" spc="-25" dirty="0">
                <a:latin typeface="Montserrat Medium" pitchFamily="2" charset="0"/>
                <a:cs typeface="Montserrat"/>
              </a:rPr>
              <a:t> </a:t>
            </a:r>
            <a:r>
              <a:rPr lang="fr-FR" sz="1800" dirty="0">
                <a:latin typeface="Montserrat Medium" pitchFamily="2" charset="0"/>
                <a:cs typeface="NUQSMO+Montserrat-Regular"/>
              </a:rPr>
              <a:t>:</a:t>
            </a:r>
          </a:p>
        </p:txBody>
      </p:sp>
      <p:sp>
        <p:nvSpPr>
          <p:cNvPr id="5" name="Rectangle 4">
            <a:extLst>
              <a:ext uri="{FF2B5EF4-FFF2-40B4-BE49-F238E27FC236}">
                <a16:creationId xmlns:a16="http://schemas.microsoft.com/office/drawing/2014/main" id="{E4CA96BE-BBBB-EE04-BC24-84B8486FD85B}"/>
              </a:ext>
            </a:extLst>
          </p:cNvPr>
          <p:cNvSpPr>
            <a:spLocks/>
          </p:cNvSpPr>
          <p:nvPr/>
        </p:nvSpPr>
        <p:spPr>
          <a:xfrm>
            <a:off x="6634215" y="4988306"/>
            <a:ext cx="1090670" cy="573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dirty="0"/>
          </a:p>
        </p:txBody>
      </p:sp>
      <p:pic>
        <p:nvPicPr>
          <p:cNvPr id="4" name="Image 3">
            <a:extLst>
              <a:ext uri="{FF2B5EF4-FFF2-40B4-BE49-F238E27FC236}">
                <a16:creationId xmlns:a16="http://schemas.microsoft.com/office/drawing/2014/main" id="{3389318C-36F0-2DB3-DFC4-05E10684CA39}"/>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3390B46F-61E2-0D07-9A17-DA39DBE7D1FC}"/>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1851125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55FE0-79F7-C0B0-FF3D-7C5965DAD20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AB68C68-9FE7-5442-E6CF-8B17A1FFB205}"/>
              </a:ext>
            </a:extLst>
          </p:cNvPr>
          <p:cNvSpPr>
            <a:spLocks noGrp="1"/>
          </p:cNvSpPr>
          <p:nvPr>
            <p:ph type="ctrTitle"/>
          </p:nvPr>
        </p:nvSpPr>
        <p:spPr>
          <a:xfrm>
            <a:off x="936829" y="427134"/>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segments</a:t>
            </a:r>
          </a:p>
        </p:txBody>
      </p:sp>
      <p:sp>
        <p:nvSpPr>
          <p:cNvPr id="11" name="object 1">
            <a:extLst>
              <a:ext uri="{FF2B5EF4-FFF2-40B4-BE49-F238E27FC236}">
                <a16:creationId xmlns:a16="http://schemas.microsoft.com/office/drawing/2014/main" id="{E5D2B1AF-8B72-B922-AEEF-67F0DB2F7F78}"/>
              </a:ext>
            </a:extLst>
          </p:cNvPr>
          <p:cNvSpPr>
            <a:spLocks noGrp="1" noRot="1" noMove="1" noResize="1" noEditPoints="1" noAdjustHandles="1" noChangeArrowheads="1" noChangeShapeType="1"/>
          </p:cNvSpPr>
          <p:nvPr/>
        </p:nvSpPr>
        <p:spPr>
          <a:xfrm>
            <a:off x="1530822" y="1674564"/>
            <a:ext cx="6732989" cy="5009635"/>
          </a:xfrm>
          <a:prstGeom prst="rect">
            <a:avLst/>
          </a:prstGeom>
          <a:blipFill>
            <a:blip r:embed="rId2" cstate="print"/>
            <a:stretch>
              <a:fillRect/>
            </a:stretch>
          </a:blipFill>
        </p:spPr>
        <p:txBody>
          <a:bodyPr wrap="square" lIns="0" tIns="0" rIns="0" bIns="0" rtlCol="0">
            <a:spAutoFit/>
          </a:bodyPr>
          <a:lstStyle/>
          <a:p>
            <a:endParaRPr dirty="0"/>
          </a:p>
        </p:txBody>
      </p:sp>
      <p:sp>
        <p:nvSpPr>
          <p:cNvPr id="3" name="Sous-titre 2">
            <a:extLst>
              <a:ext uri="{FF2B5EF4-FFF2-40B4-BE49-F238E27FC236}">
                <a16:creationId xmlns:a16="http://schemas.microsoft.com/office/drawing/2014/main" id="{97CF8C5E-BCC8-B953-43B6-C127931C5093}"/>
              </a:ext>
            </a:extLst>
          </p:cNvPr>
          <p:cNvSpPr>
            <a:spLocks noGrp="1"/>
          </p:cNvSpPr>
          <p:nvPr>
            <p:ph type="subTitle" idx="1"/>
          </p:nvPr>
        </p:nvSpPr>
        <p:spPr>
          <a:xfrm>
            <a:off x="958863" y="1367832"/>
            <a:ext cx="9971315" cy="1485537"/>
          </a:xfrm>
        </p:spPr>
        <p:txBody>
          <a:bodyPr>
            <a:noAutofit/>
          </a:bodyPr>
          <a:lstStyle/>
          <a:p>
            <a:pPr marL="742950" lvl="1" indent="-285750" algn="just">
              <a:lnSpc>
                <a:spcPct val="150000"/>
              </a:lnSpc>
              <a:spcBef>
                <a:spcPts val="0"/>
              </a:spcBef>
              <a:buFont typeface="Wingdings" panose="05000000000000000000" pitchFamily="2" charset="2"/>
              <a:buChar char="Ø"/>
            </a:pPr>
            <a:r>
              <a:rPr lang="fr-FR" sz="1800" b="1" dirty="0">
                <a:solidFill>
                  <a:srgbClr val="000000"/>
                </a:solidFill>
                <a:latin typeface="Montserrat Medium" pitchFamily="2" charset="0"/>
                <a:cs typeface="Montserrat"/>
              </a:rPr>
              <a:t>Liste déroulante</a:t>
            </a:r>
          </a:p>
          <a:p>
            <a:pPr marL="742950" lvl="1" indent="-285750" algn="just">
              <a:lnSpc>
                <a:spcPct val="150000"/>
              </a:lnSpc>
              <a:spcBef>
                <a:spcPts val="0"/>
              </a:spcBef>
              <a:buFont typeface="Wingdings" panose="05000000000000000000" pitchFamily="2" charset="2"/>
              <a:buChar char="Ø"/>
            </a:pPr>
            <a:r>
              <a:rPr lang="fr-FR" sz="1800" b="1" dirty="0">
                <a:solidFill>
                  <a:srgbClr val="000000"/>
                </a:solidFill>
                <a:latin typeface="Montserrat Medium" pitchFamily="2" charset="0"/>
                <a:cs typeface="Montserrat"/>
              </a:rPr>
              <a:t>Vignette</a:t>
            </a:r>
          </a:p>
          <a:p>
            <a:pPr marL="742950" lvl="1" indent="-285750" algn="just">
              <a:lnSpc>
                <a:spcPct val="150000"/>
              </a:lnSpc>
              <a:spcBef>
                <a:spcPts val="0"/>
              </a:spcBef>
              <a:buFont typeface="Wingdings" panose="05000000000000000000" pitchFamily="2" charset="2"/>
              <a:buChar char="Ø"/>
            </a:pPr>
            <a:r>
              <a:rPr lang="fr-FR" sz="1800" b="1" dirty="0">
                <a:solidFill>
                  <a:srgbClr val="000000"/>
                </a:solidFill>
                <a:latin typeface="Montserrat Medium" pitchFamily="2" charset="0"/>
                <a:cs typeface="Montserrat"/>
              </a:rPr>
              <a:t>Liste verticale</a:t>
            </a:r>
          </a:p>
        </p:txBody>
      </p:sp>
      <p:sp>
        <p:nvSpPr>
          <p:cNvPr id="5" name="Rectangle 4">
            <a:extLst>
              <a:ext uri="{FF2B5EF4-FFF2-40B4-BE49-F238E27FC236}">
                <a16:creationId xmlns:a16="http://schemas.microsoft.com/office/drawing/2014/main" id="{D1827178-548F-8947-9116-B2074990EEA5}"/>
              </a:ext>
            </a:extLst>
          </p:cNvPr>
          <p:cNvSpPr>
            <a:spLocks noGrp="1" noRot="1" noMove="1" noResize="1" noEditPoints="1" noAdjustHandles="1" noChangeArrowheads="1" noChangeShapeType="1"/>
          </p:cNvSpPr>
          <p:nvPr/>
        </p:nvSpPr>
        <p:spPr>
          <a:xfrm>
            <a:off x="3479493" y="4438142"/>
            <a:ext cx="1634394" cy="8589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dirty="0"/>
          </a:p>
        </p:txBody>
      </p:sp>
      <p:pic>
        <p:nvPicPr>
          <p:cNvPr id="12" name="Image 11">
            <a:extLst>
              <a:ext uri="{FF2B5EF4-FFF2-40B4-BE49-F238E27FC236}">
                <a16:creationId xmlns:a16="http://schemas.microsoft.com/office/drawing/2014/main" id="{0C18BCBC-1DC2-77BB-06CC-973DC7C24FA9}"/>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3" name="Image 12">
            <a:extLst>
              <a:ext uri="{FF2B5EF4-FFF2-40B4-BE49-F238E27FC236}">
                <a16:creationId xmlns:a16="http://schemas.microsoft.com/office/drawing/2014/main" id="{6A466088-A7F6-902A-0E4E-D327F9A4416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8442466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BE185-5A27-D876-E97E-FB58DC74912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385D098-9EE1-4734-E89B-CA12D6076C01}"/>
              </a:ext>
            </a:extLst>
          </p:cNvPr>
          <p:cNvSpPr>
            <a:spLocks noGrp="1"/>
          </p:cNvSpPr>
          <p:nvPr>
            <p:ph type="ctrTitle"/>
          </p:nvPr>
        </p:nvSpPr>
        <p:spPr>
          <a:xfrm>
            <a:off x="936829" y="539782"/>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éléments</a:t>
            </a:r>
            <a:endParaRPr lang="fr-FR" sz="3200" b="1" dirty="0">
              <a:solidFill>
                <a:srgbClr val="0F2035"/>
              </a:solidFill>
              <a:latin typeface="Montserrat"/>
              <a:cs typeface="Montserrat"/>
            </a:endParaRPr>
          </a:p>
        </p:txBody>
      </p:sp>
      <p:sp>
        <p:nvSpPr>
          <p:cNvPr id="3" name="Sous-titre 2">
            <a:extLst>
              <a:ext uri="{FF2B5EF4-FFF2-40B4-BE49-F238E27FC236}">
                <a16:creationId xmlns:a16="http://schemas.microsoft.com/office/drawing/2014/main" id="{7492BCCA-8C28-8A2F-383B-EAFB41A98CE8}"/>
              </a:ext>
            </a:extLst>
          </p:cNvPr>
          <p:cNvSpPr>
            <a:spLocks noGrp="1"/>
          </p:cNvSpPr>
          <p:nvPr>
            <p:ph type="subTitle" idx="1"/>
          </p:nvPr>
        </p:nvSpPr>
        <p:spPr>
          <a:xfrm>
            <a:off x="936829" y="1309425"/>
            <a:ext cx="9971315" cy="1311426"/>
          </a:xfrm>
        </p:spPr>
        <p:txBody>
          <a:bodyPr>
            <a:noAutofit/>
          </a:bodyPr>
          <a:lstStyle/>
          <a:p>
            <a:pPr algn="just">
              <a:lnSpc>
                <a:spcPct val="150000"/>
              </a:lnSpc>
              <a:spcBef>
                <a:spcPts val="0"/>
              </a:spcBef>
            </a:pPr>
            <a:r>
              <a:rPr lang="fr-FR" sz="1800" dirty="0">
                <a:latin typeface="Montserrat Medium" pitchFamily="2" charset="0"/>
                <a:cs typeface="NUQSMO+Montserrat-Regular"/>
              </a:rPr>
              <a:t>Vous</a:t>
            </a:r>
            <a:r>
              <a:rPr lang="fr-FR" sz="1800" spc="642" dirty="0">
                <a:latin typeface="Montserrat Medium" pitchFamily="2" charset="0"/>
                <a:cs typeface="NUQSMO+Montserrat-Regular"/>
              </a:rPr>
              <a:t> </a:t>
            </a:r>
            <a:r>
              <a:rPr lang="fr-FR" sz="1800" dirty="0">
                <a:latin typeface="Montserrat Medium" pitchFamily="2" charset="0"/>
                <a:cs typeface="NUQSMO+Montserrat-Regular"/>
              </a:rPr>
              <a:t>retrouverez</a:t>
            </a:r>
            <a:r>
              <a:rPr lang="fr-FR" sz="1800" spc="642" dirty="0">
                <a:latin typeface="Montserrat Medium" pitchFamily="2" charset="0"/>
                <a:cs typeface="NUQSMO+Montserrat-Regular"/>
              </a:rPr>
              <a:t> </a:t>
            </a:r>
            <a:r>
              <a:rPr lang="fr-FR" sz="1800" dirty="0">
                <a:latin typeface="Montserrat Medium" pitchFamily="2" charset="0"/>
                <a:cs typeface="NUQSMO+Montserrat-Regular"/>
              </a:rPr>
              <a:t>les</a:t>
            </a:r>
            <a:r>
              <a:rPr lang="fr-FR" sz="1800" spc="642" dirty="0">
                <a:latin typeface="Montserrat Medium" pitchFamily="2" charset="0"/>
                <a:cs typeface="NUQSMO+Montserrat-Regular"/>
              </a:rPr>
              <a:t> </a:t>
            </a:r>
            <a:r>
              <a:rPr lang="fr-FR" sz="1800" dirty="0">
                <a:latin typeface="Montserrat Medium" pitchFamily="2" charset="0"/>
                <a:cs typeface="NUQSMO+Montserrat-Regular"/>
              </a:rPr>
              <a:t>éléments</a:t>
            </a:r>
            <a:r>
              <a:rPr lang="fr-FR" sz="1800" spc="642" dirty="0">
                <a:latin typeface="Montserrat Medium" pitchFamily="2" charset="0"/>
                <a:cs typeface="NUQSMO+Montserrat-Regular"/>
              </a:rPr>
              <a:t> </a:t>
            </a:r>
            <a:r>
              <a:rPr lang="fr-FR" sz="1800" dirty="0">
                <a:latin typeface="Montserrat Medium" pitchFamily="2" charset="0"/>
                <a:cs typeface="NUQSMO+Montserrat-Regular"/>
              </a:rPr>
              <a:t>dans</a:t>
            </a:r>
            <a:r>
              <a:rPr lang="fr-FR" sz="1800" spc="642" dirty="0">
                <a:latin typeface="Montserrat Medium" pitchFamily="2" charset="0"/>
                <a:cs typeface="NUQSMO+Montserrat-Regular"/>
              </a:rPr>
              <a:t> </a:t>
            </a:r>
            <a:r>
              <a:rPr lang="fr-FR" sz="1800" dirty="0">
                <a:latin typeface="Montserrat Medium" pitchFamily="2" charset="0"/>
                <a:cs typeface="NUQSMO+Montserrat-Regular"/>
              </a:rPr>
              <a:t>l’onglet</a:t>
            </a:r>
            <a:r>
              <a:rPr lang="fr-FR" sz="1800" spc="642" dirty="0">
                <a:latin typeface="Montserrat Medium" pitchFamily="2" charset="0"/>
                <a:cs typeface="NUQSMO+Montserrat-Regular"/>
              </a:rPr>
              <a:t> </a:t>
            </a:r>
            <a:r>
              <a:rPr lang="fr-FR" sz="1800" dirty="0">
                <a:latin typeface="Montserrat Medium" pitchFamily="2" charset="0"/>
                <a:cs typeface="NUQSMO+Montserrat-Regular"/>
              </a:rPr>
              <a:t>« Insérer ».</a:t>
            </a:r>
            <a:r>
              <a:rPr lang="fr-FR" sz="1800" spc="642" dirty="0">
                <a:latin typeface="Montserrat Medium" pitchFamily="2" charset="0"/>
                <a:cs typeface="NUQSMO+Montserrat-Regular"/>
              </a:rPr>
              <a:t> </a:t>
            </a:r>
            <a:r>
              <a:rPr lang="fr-FR" sz="1800" dirty="0">
                <a:latin typeface="Montserrat Medium" pitchFamily="2" charset="0"/>
                <a:cs typeface="NUQSMO+Montserrat-Regular"/>
              </a:rPr>
              <a:t>Ils</a:t>
            </a:r>
            <a:r>
              <a:rPr lang="fr-FR" sz="1800" spc="642" dirty="0">
                <a:latin typeface="Montserrat Medium" pitchFamily="2" charset="0"/>
                <a:cs typeface="NUQSMO+Montserrat-Regular"/>
              </a:rPr>
              <a:t> </a:t>
            </a:r>
            <a:r>
              <a:rPr lang="fr-FR" sz="1800" dirty="0">
                <a:latin typeface="Montserrat Medium" pitchFamily="2" charset="0"/>
                <a:cs typeface="NUQSMO+Montserrat-Regular"/>
              </a:rPr>
              <a:t>permettent </a:t>
            </a:r>
            <a:r>
              <a:rPr lang="fr-FR" sz="1800" b="1" dirty="0">
                <a:latin typeface="Montserrat Medium" pitchFamily="2" charset="0"/>
                <a:cs typeface="Montserrat"/>
              </a:rPr>
              <a:t>d’agrémenter votre rapport</a:t>
            </a:r>
            <a:r>
              <a:rPr lang="fr-FR" sz="1800" dirty="0">
                <a:latin typeface="Montserrat Medium" pitchFamily="2" charset="0"/>
                <a:cs typeface="NUQSMO+Montserrat-Regular"/>
              </a:rPr>
              <a:t>. Insérez-les au besoin et laissez vous guider, c’est très intuitif.</a:t>
            </a:r>
          </a:p>
        </p:txBody>
      </p:sp>
      <p:sp>
        <p:nvSpPr>
          <p:cNvPr id="5" name="Rectangle 4">
            <a:extLst>
              <a:ext uri="{FF2B5EF4-FFF2-40B4-BE49-F238E27FC236}">
                <a16:creationId xmlns:a16="http://schemas.microsoft.com/office/drawing/2014/main" id="{F3F2D819-DFE2-8836-852E-C8DD7E16A010}"/>
              </a:ext>
            </a:extLst>
          </p:cNvPr>
          <p:cNvSpPr>
            <a:spLocks/>
          </p:cNvSpPr>
          <p:nvPr/>
        </p:nvSpPr>
        <p:spPr>
          <a:xfrm>
            <a:off x="6634215" y="4988306"/>
            <a:ext cx="1090670" cy="573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dirty="0"/>
          </a:p>
        </p:txBody>
      </p:sp>
      <p:sp>
        <p:nvSpPr>
          <p:cNvPr id="4" name="object 2">
            <a:extLst>
              <a:ext uri="{FF2B5EF4-FFF2-40B4-BE49-F238E27FC236}">
                <a16:creationId xmlns:a16="http://schemas.microsoft.com/office/drawing/2014/main" id="{967E7838-AC27-4A0B-C26A-E3A142B8E811}"/>
              </a:ext>
            </a:extLst>
          </p:cNvPr>
          <p:cNvSpPr/>
          <p:nvPr/>
        </p:nvSpPr>
        <p:spPr>
          <a:xfrm>
            <a:off x="1283856" y="2554749"/>
            <a:ext cx="7024639" cy="4100314"/>
          </a:xfrm>
          <a:prstGeom prst="rect">
            <a:avLst/>
          </a:prstGeom>
          <a:blipFill>
            <a:blip r:embed="rId2" cstate="print"/>
            <a:stretch>
              <a:fillRect/>
            </a:stretch>
          </a:blipFill>
        </p:spPr>
        <p:txBody>
          <a:bodyPr wrap="square" lIns="0" tIns="0" rIns="0" bIns="0" rtlCol="0">
            <a:spAutoFit/>
          </a:bodyPr>
          <a:lstStyle/>
          <a:p>
            <a:endParaRPr/>
          </a:p>
        </p:txBody>
      </p:sp>
      <p:sp>
        <p:nvSpPr>
          <p:cNvPr id="6" name="Rectangle 5">
            <a:extLst>
              <a:ext uri="{FF2B5EF4-FFF2-40B4-BE49-F238E27FC236}">
                <a16:creationId xmlns:a16="http://schemas.microsoft.com/office/drawing/2014/main" id="{B3903E7D-68EB-8E3C-CD90-1723343A52D9}"/>
              </a:ext>
            </a:extLst>
          </p:cNvPr>
          <p:cNvSpPr>
            <a:spLocks noGrp="1" noRot="1" noMove="1" noResize="1" noEditPoints="1" noAdjustHandles="1" noChangeArrowheads="1" noChangeShapeType="1"/>
          </p:cNvSpPr>
          <p:nvPr/>
        </p:nvSpPr>
        <p:spPr>
          <a:xfrm>
            <a:off x="3459296" y="4415090"/>
            <a:ext cx="1288974" cy="573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dirty="0"/>
          </a:p>
        </p:txBody>
      </p:sp>
      <p:pic>
        <p:nvPicPr>
          <p:cNvPr id="7" name="Image 6">
            <a:extLst>
              <a:ext uri="{FF2B5EF4-FFF2-40B4-BE49-F238E27FC236}">
                <a16:creationId xmlns:a16="http://schemas.microsoft.com/office/drawing/2014/main" id="{16AF2A98-52A5-F4F9-4A31-C6E128FB9155}"/>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7FD5ABE3-409F-A730-2ED7-4992AEAF2EC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0870736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D1FB9-F603-036C-E310-73B9D60EDEA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09ED77-C33F-A6C3-715B-FA146FAB11E1}"/>
              </a:ext>
            </a:extLst>
          </p:cNvPr>
          <p:cNvSpPr>
            <a:spLocks noGrp="1"/>
          </p:cNvSpPr>
          <p:nvPr>
            <p:ph type="ctrTitle"/>
          </p:nvPr>
        </p:nvSpPr>
        <p:spPr>
          <a:xfrm>
            <a:off x="936829" y="539782"/>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éléments</a:t>
            </a:r>
          </a:p>
        </p:txBody>
      </p:sp>
      <p:sp>
        <p:nvSpPr>
          <p:cNvPr id="3" name="Sous-titre 2">
            <a:extLst>
              <a:ext uri="{FF2B5EF4-FFF2-40B4-BE49-F238E27FC236}">
                <a16:creationId xmlns:a16="http://schemas.microsoft.com/office/drawing/2014/main" id="{4B5A254B-BB7A-55D0-11CE-25AE1984B612}"/>
              </a:ext>
            </a:extLst>
          </p:cNvPr>
          <p:cNvSpPr>
            <a:spLocks noGrp="1"/>
          </p:cNvSpPr>
          <p:nvPr>
            <p:ph type="subTitle" idx="1"/>
          </p:nvPr>
        </p:nvSpPr>
        <p:spPr>
          <a:xfrm>
            <a:off x="936829" y="1515572"/>
            <a:ext cx="9971315" cy="354122"/>
          </a:xfrm>
        </p:spPr>
        <p:txBody>
          <a:bodyPr>
            <a:noAutofit/>
          </a:bodyPr>
          <a:lstStyle/>
          <a:p>
            <a:pPr algn="just">
              <a:lnSpc>
                <a:spcPts val="1462"/>
              </a:lnSpc>
              <a:spcBef>
                <a:spcPts val="0"/>
              </a:spcBef>
            </a:pPr>
            <a:r>
              <a:rPr lang="fr-FR" sz="1800" dirty="0">
                <a:latin typeface="Montserrat Medium" pitchFamily="2" charset="0"/>
                <a:cs typeface="NUQSMO+Montserrat-Regular"/>
              </a:rPr>
              <a:t>Voici un exemple avec </a:t>
            </a:r>
            <a:r>
              <a:rPr lang="fr-FR" sz="1800" b="1" dirty="0">
                <a:latin typeface="Montserrat Medium" pitchFamily="2" charset="0"/>
                <a:cs typeface="Montserrat"/>
              </a:rPr>
              <a:t>la zone de texte</a:t>
            </a:r>
            <a:r>
              <a:rPr lang="fr-FR" sz="1800" b="1" spc="-25" dirty="0">
                <a:latin typeface="Montserrat Medium" pitchFamily="2" charset="0"/>
                <a:cs typeface="Montserrat"/>
              </a:rPr>
              <a:t> </a:t>
            </a:r>
            <a:r>
              <a:rPr lang="fr-FR" sz="1800" dirty="0">
                <a:latin typeface="Montserrat Medium" pitchFamily="2" charset="0"/>
                <a:cs typeface="NUQSMO+Montserrat-Regular"/>
              </a:rPr>
              <a:t>:</a:t>
            </a:r>
          </a:p>
        </p:txBody>
      </p:sp>
      <p:sp>
        <p:nvSpPr>
          <p:cNvPr id="5" name="Rectangle 4">
            <a:extLst>
              <a:ext uri="{FF2B5EF4-FFF2-40B4-BE49-F238E27FC236}">
                <a16:creationId xmlns:a16="http://schemas.microsoft.com/office/drawing/2014/main" id="{698BDD48-D8E0-1BF6-6AA3-AB6869AC48D7}"/>
              </a:ext>
            </a:extLst>
          </p:cNvPr>
          <p:cNvSpPr>
            <a:spLocks/>
          </p:cNvSpPr>
          <p:nvPr/>
        </p:nvSpPr>
        <p:spPr>
          <a:xfrm>
            <a:off x="6634215" y="4988306"/>
            <a:ext cx="1090670" cy="573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dirty="0"/>
          </a:p>
        </p:txBody>
      </p:sp>
      <p:sp>
        <p:nvSpPr>
          <p:cNvPr id="6" name="object 1">
            <a:extLst>
              <a:ext uri="{FF2B5EF4-FFF2-40B4-BE49-F238E27FC236}">
                <a16:creationId xmlns:a16="http://schemas.microsoft.com/office/drawing/2014/main" id="{37DD3F26-2271-7F9C-4D80-333ECEB61374}"/>
              </a:ext>
            </a:extLst>
          </p:cNvPr>
          <p:cNvSpPr/>
          <p:nvPr/>
        </p:nvSpPr>
        <p:spPr>
          <a:xfrm>
            <a:off x="1039709" y="1869694"/>
            <a:ext cx="7454296" cy="4244339"/>
          </a:xfrm>
          <a:prstGeom prst="rect">
            <a:avLst/>
          </a:prstGeom>
          <a:blipFill>
            <a:blip r:embed="rId2" cstate="print"/>
            <a:stretch>
              <a:fillRect/>
            </a:stretch>
          </a:blipFill>
        </p:spPr>
        <p:txBody>
          <a:bodyPr wrap="square" lIns="0" tIns="0" rIns="0" bIns="0" rtlCol="0">
            <a:spAutoFit/>
          </a:bodyPr>
          <a:lstStyle/>
          <a:p>
            <a:endParaRPr dirty="0"/>
          </a:p>
        </p:txBody>
      </p:sp>
      <p:sp>
        <p:nvSpPr>
          <p:cNvPr id="8" name="Rectangle 7">
            <a:extLst>
              <a:ext uri="{FF2B5EF4-FFF2-40B4-BE49-F238E27FC236}">
                <a16:creationId xmlns:a16="http://schemas.microsoft.com/office/drawing/2014/main" id="{040D3E06-A7FE-4DA8-E822-60072B466638}"/>
              </a:ext>
            </a:extLst>
          </p:cNvPr>
          <p:cNvSpPr>
            <a:spLocks noGrp="1" noRot="1" noMove="1" noResize="1" noEditPoints="1" noAdjustHandles="1" noChangeArrowheads="1" noChangeShapeType="1"/>
          </p:cNvSpPr>
          <p:nvPr/>
        </p:nvSpPr>
        <p:spPr>
          <a:xfrm>
            <a:off x="3477883" y="3705255"/>
            <a:ext cx="1288974" cy="573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dirty="0"/>
          </a:p>
        </p:txBody>
      </p:sp>
      <p:pic>
        <p:nvPicPr>
          <p:cNvPr id="9" name="Image 8">
            <a:extLst>
              <a:ext uri="{FF2B5EF4-FFF2-40B4-BE49-F238E27FC236}">
                <a16:creationId xmlns:a16="http://schemas.microsoft.com/office/drawing/2014/main" id="{34556BC5-0DA9-FDAE-278A-8DE1A0138DAB}"/>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0" name="Image 9">
            <a:extLst>
              <a:ext uri="{FF2B5EF4-FFF2-40B4-BE49-F238E27FC236}">
                <a16:creationId xmlns:a16="http://schemas.microsoft.com/office/drawing/2014/main" id="{B22B9DFB-EC82-B43E-47C3-0F3A1E774692}"/>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0463448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F09A2-A6FF-9F4C-CC94-FC5AA577C56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A5E4672-3A28-D2C0-D6A1-47A18611C469}"/>
              </a:ext>
            </a:extLst>
          </p:cNvPr>
          <p:cNvSpPr>
            <a:spLocks noGrp="1"/>
          </p:cNvSpPr>
          <p:nvPr>
            <p:ph type="ctrTitle"/>
          </p:nvPr>
        </p:nvSpPr>
        <p:spPr>
          <a:xfrm>
            <a:off x="936829" y="539782"/>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éléments</a:t>
            </a:r>
          </a:p>
        </p:txBody>
      </p:sp>
      <p:sp>
        <p:nvSpPr>
          <p:cNvPr id="3" name="Sous-titre 2">
            <a:extLst>
              <a:ext uri="{FF2B5EF4-FFF2-40B4-BE49-F238E27FC236}">
                <a16:creationId xmlns:a16="http://schemas.microsoft.com/office/drawing/2014/main" id="{7D879E5F-AB98-6274-BA11-AE39F47E01E6}"/>
              </a:ext>
            </a:extLst>
          </p:cNvPr>
          <p:cNvSpPr>
            <a:spLocks noGrp="1"/>
          </p:cNvSpPr>
          <p:nvPr>
            <p:ph type="subTitle" idx="1"/>
          </p:nvPr>
        </p:nvSpPr>
        <p:spPr>
          <a:xfrm>
            <a:off x="936829" y="1390163"/>
            <a:ext cx="9971315" cy="1392881"/>
          </a:xfrm>
        </p:spPr>
        <p:txBody>
          <a:bodyPr>
            <a:noAutofit/>
          </a:bodyPr>
          <a:lstStyle/>
          <a:p>
            <a:pPr algn="just">
              <a:lnSpc>
                <a:spcPct val="150000"/>
              </a:lnSpc>
              <a:spcBef>
                <a:spcPts val="0"/>
              </a:spcBef>
            </a:pPr>
            <a:r>
              <a:rPr lang="fr-FR" sz="1800" dirty="0">
                <a:latin typeface="Montserrat Medium" pitchFamily="2" charset="0"/>
                <a:cs typeface="NUQSMO+Montserrat-Regular"/>
              </a:rPr>
              <a:t>Pour</a:t>
            </a:r>
            <a:r>
              <a:rPr lang="fr-FR" sz="1800" spc="254" dirty="0">
                <a:latin typeface="Montserrat Medium" pitchFamily="2" charset="0"/>
                <a:cs typeface="NUQSMO+Montserrat-Regular"/>
              </a:rPr>
              <a:t> </a:t>
            </a:r>
            <a:r>
              <a:rPr lang="fr-FR" sz="1800" dirty="0">
                <a:latin typeface="Montserrat Medium" pitchFamily="2" charset="0"/>
                <a:cs typeface="NUQSMO+Montserrat-Regular"/>
              </a:rPr>
              <a:t>finir,</a:t>
            </a:r>
            <a:r>
              <a:rPr lang="fr-FR" sz="1800" spc="254" dirty="0">
                <a:latin typeface="Montserrat Medium" pitchFamily="2" charset="0"/>
                <a:cs typeface="NUQSMO+Montserrat-Regular"/>
              </a:rPr>
              <a:t> </a:t>
            </a:r>
            <a:r>
              <a:rPr lang="fr-FR" sz="1800" dirty="0">
                <a:latin typeface="Montserrat Medium" pitchFamily="2" charset="0"/>
                <a:cs typeface="NUQSMO+Montserrat-Regular"/>
              </a:rPr>
              <a:t>n’oubliez</a:t>
            </a:r>
            <a:r>
              <a:rPr lang="fr-FR" sz="1800" spc="254" dirty="0">
                <a:latin typeface="Montserrat Medium" pitchFamily="2" charset="0"/>
                <a:cs typeface="NUQSMO+Montserrat-Regular"/>
              </a:rPr>
              <a:t> </a:t>
            </a:r>
            <a:r>
              <a:rPr lang="fr-FR" sz="1800" dirty="0">
                <a:latin typeface="Montserrat Medium" pitchFamily="2" charset="0"/>
                <a:cs typeface="NUQSMO+Montserrat-Regular"/>
              </a:rPr>
              <a:t>pas</a:t>
            </a:r>
            <a:r>
              <a:rPr lang="fr-FR" sz="1800" spc="254" dirty="0">
                <a:latin typeface="Montserrat Medium" pitchFamily="2" charset="0"/>
                <a:cs typeface="NUQSMO+Montserrat-Regular"/>
              </a:rPr>
              <a:t> </a:t>
            </a:r>
            <a:r>
              <a:rPr lang="fr-FR" sz="1800" dirty="0">
                <a:latin typeface="Montserrat Medium" pitchFamily="2" charset="0"/>
                <a:cs typeface="NUQSMO+Montserrat-Regular"/>
              </a:rPr>
              <a:t>de</a:t>
            </a:r>
            <a:r>
              <a:rPr lang="fr-FR" sz="1800" spc="256" dirty="0">
                <a:latin typeface="Montserrat Medium" pitchFamily="2" charset="0"/>
                <a:cs typeface="NUQSMO+Montserrat-Regular"/>
              </a:rPr>
              <a:t> </a:t>
            </a:r>
            <a:r>
              <a:rPr lang="fr-FR" sz="1800" b="1" dirty="0">
                <a:latin typeface="Montserrat Medium" pitchFamily="2" charset="0"/>
                <a:cs typeface="Montserrat"/>
              </a:rPr>
              <a:t>déplacer</a:t>
            </a:r>
            <a:r>
              <a:rPr lang="fr-FR" sz="1800" b="1" spc="266" dirty="0">
                <a:latin typeface="Montserrat Medium" pitchFamily="2" charset="0"/>
                <a:cs typeface="Montserrat"/>
              </a:rPr>
              <a:t> </a:t>
            </a:r>
            <a:r>
              <a:rPr lang="fr-FR" sz="1800" b="1" dirty="0">
                <a:latin typeface="Montserrat Medium" pitchFamily="2" charset="0"/>
                <a:cs typeface="Montserrat"/>
              </a:rPr>
              <a:t>librement</a:t>
            </a:r>
            <a:r>
              <a:rPr lang="fr-FR" sz="1800" b="1" spc="266" dirty="0">
                <a:latin typeface="Montserrat Medium" pitchFamily="2" charset="0"/>
                <a:cs typeface="Montserrat"/>
              </a:rPr>
              <a:t> </a:t>
            </a:r>
            <a:r>
              <a:rPr lang="fr-FR" sz="1800" b="1" dirty="0">
                <a:latin typeface="Montserrat Medium" pitchFamily="2" charset="0"/>
                <a:cs typeface="Montserrat"/>
              </a:rPr>
              <a:t>vos</a:t>
            </a:r>
            <a:r>
              <a:rPr lang="fr-FR" sz="1800" b="1" spc="266" dirty="0">
                <a:latin typeface="Montserrat Medium" pitchFamily="2" charset="0"/>
                <a:cs typeface="Montserrat"/>
              </a:rPr>
              <a:t> </a:t>
            </a:r>
            <a:r>
              <a:rPr lang="fr-FR" sz="1800" b="1" dirty="0">
                <a:latin typeface="Montserrat Medium" pitchFamily="2" charset="0"/>
                <a:cs typeface="Montserrat"/>
              </a:rPr>
              <a:t>visuels</a:t>
            </a:r>
            <a:r>
              <a:rPr lang="fr-FR" sz="1800" b="1" spc="232" dirty="0">
                <a:latin typeface="Montserrat Medium" pitchFamily="2" charset="0"/>
                <a:cs typeface="Montserrat"/>
              </a:rPr>
              <a:t> </a:t>
            </a:r>
            <a:r>
              <a:rPr lang="fr-FR" sz="1800" dirty="0">
                <a:latin typeface="Montserrat Medium" pitchFamily="2" charset="0"/>
                <a:cs typeface="NUQSMO+Montserrat-Regular"/>
              </a:rPr>
              <a:t>afin</a:t>
            </a:r>
            <a:r>
              <a:rPr lang="fr-FR" sz="1800" spc="254" dirty="0">
                <a:latin typeface="Montserrat Medium" pitchFamily="2" charset="0"/>
                <a:cs typeface="NUQSMO+Montserrat-Regular"/>
              </a:rPr>
              <a:t> </a:t>
            </a:r>
            <a:r>
              <a:rPr lang="fr-FR" sz="1800" dirty="0">
                <a:latin typeface="Montserrat Medium" pitchFamily="2" charset="0"/>
                <a:cs typeface="NUQSMO+Montserrat-Regular"/>
              </a:rPr>
              <a:t>que</a:t>
            </a:r>
            <a:r>
              <a:rPr lang="fr-FR" sz="1800" spc="254" dirty="0">
                <a:latin typeface="Montserrat Medium" pitchFamily="2" charset="0"/>
                <a:cs typeface="NUQSMO+Montserrat-Regular"/>
              </a:rPr>
              <a:t> </a:t>
            </a:r>
            <a:r>
              <a:rPr lang="fr-FR" sz="1800" dirty="0">
                <a:latin typeface="Montserrat Medium" pitchFamily="2" charset="0"/>
                <a:cs typeface="NUQSMO+Montserrat-Regular"/>
              </a:rPr>
              <a:t>votre rapport</a:t>
            </a:r>
            <a:r>
              <a:rPr lang="fr-FR" sz="1800" spc="52" dirty="0">
                <a:latin typeface="Montserrat Medium" pitchFamily="2" charset="0"/>
                <a:cs typeface="NUQSMO+Montserrat-Regular"/>
              </a:rPr>
              <a:t> </a:t>
            </a:r>
            <a:r>
              <a:rPr lang="fr-FR" sz="1800" dirty="0">
                <a:latin typeface="Montserrat Medium" pitchFamily="2" charset="0"/>
                <a:cs typeface="NUQSMO+Montserrat-Regular"/>
              </a:rPr>
              <a:t>soit</a:t>
            </a:r>
            <a:r>
              <a:rPr lang="fr-FR" sz="1800" spc="52" dirty="0">
                <a:latin typeface="Montserrat Medium" pitchFamily="2" charset="0"/>
                <a:cs typeface="NUQSMO+Montserrat-Regular"/>
              </a:rPr>
              <a:t> </a:t>
            </a:r>
            <a:r>
              <a:rPr lang="fr-FR" sz="1800" dirty="0">
                <a:latin typeface="Montserrat Medium" pitchFamily="2" charset="0"/>
                <a:cs typeface="NUQSMO+Montserrat-Regular"/>
              </a:rPr>
              <a:t>harmonieux</a:t>
            </a:r>
            <a:r>
              <a:rPr lang="fr-FR" sz="1800" spc="54" dirty="0">
                <a:latin typeface="Montserrat Medium" pitchFamily="2" charset="0"/>
                <a:cs typeface="NUQSMO+Montserrat-Regular"/>
              </a:rPr>
              <a:t> </a:t>
            </a:r>
            <a:r>
              <a:rPr lang="fr-FR" sz="1800" dirty="0">
                <a:latin typeface="Montserrat Medium" pitchFamily="2" charset="0"/>
                <a:cs typeface="NUQSMO+Montserrat-Regular"/>
              </a:rPr>
              <a:t>et</a:t>
            </a:r>
            <a:r>
              <a:rPr lang="fr-FR" sz="1800" spc="52" dirty="0">
                <a:latin typeface="Montserrat Medium" pitchFamily="2" charset="0"/>
                <a:cs typeface="NUQSMO+Montserrat-Regular"/>
              </a:rPr>
              <a:t> </a:t>
            </a:r>
            <a:r>
              <a:rPr lang="fr-FR" sz="1800" b="1" dirty="0">
                <a:latin typeface="Montserrat Medium" pitchFamily="2" charset="0"/>
                <a:cs typeface="Montserrat"/>
              </a:rPr>
              <a:t>renommez</a:t>
            </a:r>
            <a:r>
              <a:rPr lang="fr-FR" sz="1800" b="1" spc="56" dirty="0">
                <a:latin typeface="Montserrat Medium" pitchFamily="2" charset="0"/>
                <a:cs typeface="Montserrat"/>
              </a:rPr>
              <a:t> </a:t>
            </a:r>
            <a:r>
              <a:rPr lang="fr-FR" sz="1800" b="1" dirty="0">
                <a:latin typeface="Montserrat Medium" pitchFamily="2" charset="0"/>
                <a:cs typeface="Montserrat"/>
              </a:rPr>
              <a:t>vos</a:t>
            </a:r>
            <a:r>
              <a:rPr lang="fr-FR" sz="1800" b="1" spc="56" dirty="0">
                <a:latin typeface="Montserrat Medium" pitchFamily="2" charset="0"/>
                <a:cs typeface="Montserrat"/>
              </a:rPr>
              <a:t> </a:t>
            </a:r>
            <a:r>
              <a:rPr lang="fr-FR" sz="1800" b="1" dirty="0">
                <a:latin typeface="Montserrat Medium" pitchFamily="2" charset="0"/>
                <a:cs typeface="Montserrat"/>
              </a:rPr>
              <a:t>pages</a:t>
            </a:r>
            <a:r>
              <a:rPr lang="fr-FR" sz="1800" b="1" spc="-24" dirty="0">
                <a:latin typeface="Montserrat Medium" pitchFamily="2" charset="0"/>
                <a:cs typeface="Montserrat"/>
              </a:rPr>
              <a:t> </a:t>
            </a:r>
            <a:r>
              <a:rPr lang="fr-FR" sz="1800" dirty="0">
                <a:latin typeface="Montserrat Medium" pitchFamily="2" charset="0"/>
                <a:cs typeface="NUQSMO+Montserrat-Regular"/>
              </a:rPr>
              <a:t>!</a:t>
            </a:r>
            <a:r>
              <a:rPr lang="fr-FR" sz="1800" spc="52" dirty="0">
                <a:latin typeface="Montserrat Medium" pitchFamily="2" charset="0"/>
                <a:cs typeface="NUQSMO+Montserrat-Regular"/>
              </a:rPr>
              <a:t> </a:t>
            </a:r>
            <a:r>
              <a:rPr lang="fr-FR" sz="1800" dirty="0">
                <a:latin typeface="Montserrat Medium" pitchFamily="2" charset="0"/>
                <a:cs typeface="NUQSMO+Montserrat-Regular"/>
              </a:rPr>
              <a:t>Pour</a:t>
            </a:r>
            <a:r>
              <a:rPr lang="fr-FR" sz="1800" spc="52" dirty="0">
                <a:latin typeface="Montserrat Medium" pitchFamily="2" charset="0"/>
                <a:cs typeface="NUQSMO+Montserrat-Regular"/>
              </a:rPr>
              <a:t> </a:t>
            </a:r>
            <a:r>
              <a:rPr lang="fr-FR" sz="1800" dirty="0">
                <a:latin typeface="Montserrat Medium" pitchFamily="2" charset="0"/>
                <a:cs typeface="NUQSMO+Montserrat-Regular"/>
              </a:rPr>
              <a:t>cela,</a:t>
            </a:r>
            <a:r>
              <a:rPr lang="fr-FR" sz="1800" spc="52" dirty="0">
                <a:latin typeface="Montserrat Medium" pitchFamily="2" charset="0"/>
                <a:cs typeface="NUQSMO+Montserrat-Regular"/>
              </a:rPr>
              <a:t> </a:t>
            </a:r>
            <a:r>
              <a:rPr lang="fr-FR" sz="1800" dirty="0">
                <a:latin typeface="Montserrat Medium" pitchFamily="2" charset="0"/>
                <a:cs typeface="NUQSMO+Montserrat-Regular"/>
              </a:rPr>
              <a:t>cliquez</a:t>
            </a:r>
            <a:r>
              <a:rPr lang="fr-FR" sz="1800" spc="52" dirty="0">
                <a:latin typeface="Montserrat Medium" pitchFamily="2" charset="0"/>
                <a:cs typeface="NUQSMO+Montserrat-Regular"/>
              </a:rPr>
              <a:t> </a:t>
            </a:r>
            <a:r>
              <a:rPr lang="fr-FR" sz="1800" dirty="0">
                <a:latin typeface="Montserrat Medium" pitchFamily="2" charset="0"/>
                <a:cs typeface="NUQSMO+Montserrat-Regular"/>
              </a:rPr>
              <a:t>gauche sur la page, puis cliquez sur « Renommer » :</a:t>
            </a:r>
          </a:p>
        </p:txBody>
      </p:sp>
      <p:sp>
        <p:nvSpPr>
          <p:cNvPr id="4" name="object 1">
            <a:extLst>
              <a:ext uri="{FF2B5EF4-FFF2-40B4-BE49-F238E27FC236}">
                <a16:creationId xmlns:a16="http://schemas.microsoft.com/office/drawing/2014/main" id="{93C57184-63BB-8F79-E537-7444B5F80DBE}"/>
              </a:ext>
            </a:extLst>
          </p:cNvPr>
          <p:cNvSpPr>
            <a:spLocks noGrp="1" noRot="1" noMove="1" noResize="1" noEditPoints="1" noAdjustHandles="1" noChangeArrowheads="1" noChangeShapeType="1"/>
          </p:cNvSpPr>
          <p:nvPr/>
        </p:nvSpPr>
        <p:spPr>
          <a:xfrm>
            <a:off x="1096568" y="2716944"/>
            <a:ext cx="6703373" cy="4008854"/>
          </a:xfrm>
          <a:prstGeom prst="rect">
            <a:avLst/>
          </a:prstGeom>
          <a:blipFill>
            <a:blip r:embed="rId2" cstate="print"/>
            <a:stretch>
              <a:fillRect/>
            </a:stretch>
          </a:blipFill>
        </p:spPr>
        <p:txBody>
          <a:bodyPr wrap="square" lIns="0" tIns="0" rIns="0" bIns="0" rtlCol="0">
            <a:spAutoFit/>
          </a:bodyPr>
          <a:lstStyle/>
          <a:p>
            <a:endParaRPr/>
          </a:p>
        </p:txBody>
      </p:sp>
      <p:sp>
        <p:nvSpPr>
          <p:cNvPr id="7" name="Rectangle 6">
            <a:extLst>
              <a:ext uri="{FF2B5EF4-FFF2-40B4-BE49-F238E27FC236}">
                <a16:creationId xmlns:a16="http://schemas.microsoft.com/office/drawing/2014/main" id="{6EE67644-A3DF-E0FB-F184-EE630EB98EF6}"/>
              </a:ext>
            </a:extLst>
          </p:cNvPr>
          <p:cNvSpPr>
            <a:spLocks noGrp="1" noRot="1" noMove="1" noResize="1" noEditPoints="1" noAdjustHandles="1" noChangeArrowheads="1" noChangeShapeType="1"/>
          </p:cNvSpPr>
          <p:nvPr/>
        </p:nvSpPr>
        <p:spPr>
          <a:xfrm>
            <a:off x="3268562" y="4434763"/>
            <a:ext cx="1288974" cy="573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dirty="0"/>
          </a:p>
        </p:txBody>
      </p:sp>
      <p:pic>
        <p:nvPicPr>
          <p:cNvPr id="9" name="Image 8">
            <a:extLst>
              <a:ext uri="{FF2B5EF4-FFF2-40B4-BE49-F238E27FC236}">
                <a16:creationId xmlns:a16="http://schemas.microsoft.com/office/drawing/2014/main" id="{DA231BBD-4F7F-CF42-CDEE-A4A19EFDCEF8}"/>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0" name="Image 9">
            <a:extLst>
              <a:ext uri="{FF2B5EF4-FFF2-40B4-BE49-F238E27FC236}">
                <a16:creationId xmlns:a16="http://schemas.microsoft.com/office/drawing/2014/main" id="{D2D23B2F-9D1D-8011-5561-9D4421BF98E5}"/>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6712394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BE5FF-FC49-8CEE-B7CE-EA8563A0763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76F6AC1-43B6-761E-39CA-6C0EAFFCC76D}"/>
              </a:ext>
            </a:extLst>
          </p:cNvPr>
          <p:cNvSpPr>
            <a:spLocks noGrp="1"/>
          </p:cNvSpPr>
          <p:nvPr>
            <p:ph type="ctrTitle"/>
          </p:nvPr>
        </p:nvSpPr>
        <p:spPr>
          <a:xfrm>
            <a:off x="962139" y="1266940"/>
            <a:ext cx="9827045" cy="755746"/>
          </a:xfrm>
        </p:spPr>
        <p:txBody>
          <a:bodyPr>
            <a:noAutofit/>
          </a:bodyPr>
          <a:lstStyle/>
          <a:p>
            <a:pPr marL="1488762" algn="l">
              <a:lnSpc>
                <a:spcPct val="150000"/>
              </a:lnSpc>
              <a:spcBef>
                <a:spcPts val="0"/>
              </a:spcBef>
            </a:pPr>
            <a:r>
              <a:rPr lang="fr-FR" sz="3200" dirty="0">
                <a:latin typeface="Montserrat ExtraBold" pitchFamily="2" charset="0"/>
                <a:cs typeface="Montserrat"/>
              </a:rPr>
              <a:t>Module 8 : </a:t>
            </a:r>
            <a:r>
              <a:rPr lang="fr-FR" sz="3200" b="1" spc="-50" dirty="0">
                <a:latin typeface="Montserrat ExtraBold" pitchFamily="2" charset="0"/>
                <a:cs typeface="Montserrat"/>
              </a:rPr>
              <a:t>Publier un</a:t>
            </a:r>
            <a:r>
              <a:rPr lang="fr-FR" sz="3200" b="1" spc="-51" dirty="0">
                <a:latin typeface="Montserrat ExtraBold" pitchFamily="2" charset="0"/>
                <a:cs typeface="Montserrat"/>
              </a:rPr>
              <a:t> </a:t>
            </a:r>
            <a:r>
              <a:rPr lang="fr-FR" sz="3200" b="1" spc="-47" dirty="0">
                <a:latin typeface="Montserrat ExtraBold" pitchFamily="2" charset="0"/>
                <a:cs typeface="Montserrat"/>
              </a:rPr>
              <a:t>rapport</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6D8E21F3-9915-564B-9E9A-FF91A524E2B3}"/>
              </a:ext>
            </a:extLst>
          </p:cNvPr>
          <p:cNvSpPr>
            <a:spLocks noGrp="1"/>
          </p:cNvSpPr>
          <p:nvPr>
            <p:ph type="subTitle" idx="1"/>
          </p:nvPr>
        </p:nvSpPr>
        <p:spPr>
          <a:xfrm>
            <a:off x="1645185" y="2525377"/>
            <a:ext cx="9144000" cy="3065683"/>
          </a:xfrm>
        </p:spPr>
        <p:txBody>
          <a:bodyPr>
            <a:normAutofit/>
          </a:bodyPr>
          <a:lstStyle/>
          <a:p>
            <a:pPr marL="342900" indent="-342900" algn="l">
              <a:lnSpc>
                <a:spcPct val="160000"/>
              </a:lnSpc>
              <a:buFont typeface="Wingdings" panose="05000000000000000000" pitchFamily="2" charset="2"/>
              <a:buChar char="§"/>
            </a:pPr>
            <a:r>
              <a:rPr lang="fr-BJ" sz="2000" dirty="0">
                <a:latin typeface="Montserrat Medium" pitchFamily="2" charset="0"/>
              </a:rPr>
              <a:t>Créer un espace de travail</a:t>
            </a:r>
            <a:endParaRPr lang="fr-FR" sz="2000" dirty="0">
              <a:latin typeface="Montserrat Medium" pitchFamily="2" charset="0"/>
            </a:endParaRPr>
          </a:p>
          <a:p>
            <a:pPr marL="342900" indent="-342900" algn="l">
              <a:lnSpc>
                <a:spcPct val="160000"/>
              </a:lnSpc>
              <a:buFont typeface="Wingdings" panose="05000000000000000000" pitchFamily="2" charset="2"/>
              <a:buChar char="§"/>
            </a:pPr>
            <a:r>
              <a:rPr lang="fr-BJ" sz="2000" dirty="0">
                <a:latin typeface="Montserrat Medium" pitchFamily="2" charset="0"/>
              </a:rPr>
              <a:t>Publier un rapport</a:t>
            </a:r>
            <a:endParaRPr lang="fr-FR" sz="2000" dirty="0">
              <a:latin typeface="Montserrat Medium" pitchFamily="2" charset="0"/>
            </a:endParaRPr>
          </a:p>
          <a:p>
            <a:pPr marL="342900" indent="-342900" algn="l">
              <a:lnSpc>
                <a:spcPct val="160000"/>
              </a:lnSpc>
              <a:buFont typeface="Wingdings" panose="05000000000000000000" pitchFamily="2" charset="2"/>
              <a:buChar char="§"/>
            </a:pPr>
            <a:r>
              <a:rPr lang="fr-BJ" sz="2000" dirty="0">
                <a:latin typeface="Montserrat Medium" pitchFamily="2" charset="0"/>
              </a:rPr>
              <a:t>Consulter un rapport</a:t>
            </a:r>
            <a:endParaRPr lang="fr-FR" sz="2000" dirty="0">
              <a:latin typeface="Montserrat Medium" pitchFamily="2" charset="0"/>
            </a:endParaRPr>
          </a:p>
          <a:p>
            <a:pPr marL="342900" indent="-342900" algn="l">
              <a:lnSpc>
                <a:spcPct val="160000"/>
              </a:lnSpc>
              <a:buFont typeface="Wingdings" panose="05000000000000000000" pitchFamily="2" charset="2"/>
              <a:buChar char="§"/>
            </a:pPr>
            <a:r>
              <a:rPr lang="fr-BJ" sz="2000" dirty="0">
                <a:latin typeface="Montserrat Medium" pitchFamily="2" charset="0"/>
              </a:rPr>
              <a:t>Actualiser vos données</a:t>
            </a:r>
            <a:endParaRPr lang="fr-FR" sz="2000" dirty="0">
              <a:latin typeface="Montserrat Medium" pitchFamily="2" charset="0"/>
            </a:endParaRPr>
          </a:p>
          <a:p>
            <a:pPr marL="342900" indent="-342900" algn="l">
              <a:lnSpc>
                <a:spcPct val="160000"/>
              </a:lnSpc>
              <a:buFont typeface="Wingdings" panose="05000000000000000000" pitchFamily="2" charset="2"/>
              <a:buChar char="§"/>
            </a:pPr>
            <a:r>
              <a:rPr lang="fr-BJ" sz="2000" dirty="0">
                <a:latin typeface="Montserrat Medium" pitchFamily="2" charset="0"/>
              </a:rPr>
              <a:t>Enregistrer son fichier</a:t>
            </a:r>
            <a:endParaRPr lang="fr-BJ" sz="1400" dirty="0">
              <a:latin typeface="Montserrat Medium" pitchFamily="2" charset="0"/>
            </a:endParaRPr>
          </a:p>
        </p:txBody>
      </p:sp>
      <p:pic>
        <p:nvPicPr>
          <p:cNvPr id="4" name="Image 3">
            <a:extLst>
              <a:ext uri="{FF2B5EF4-FFF2-40B4-BE49-F238E27FC236}">
                <a16:creationId xmlns:a16="http://schemas.microsoft.com/office/drawing/2014/main" id="{3203ECAB-18D7-12EE-FD58-95BC7FD8C3CC}"/>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481C6C1D-525B-DEBF-AF9A-82D79C17E1CB}"/>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9695723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7EE37-F66F-FDBC-53C0-68F2D579E29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F188CEF-0D4E-AB5D-CDEB-12B683F1587B}"/>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Introduction</a:t>
            </a:r>
          </a:p>
        </p:txBody>
      </p:sp>
      <p:sp>
        <p:nvSpPr>
          <p:cNvPr id="3" name="Sous-titre 2">
            <a:extLst>
              <a:ext uri="{FF2B5EF4-FFF2-40B4-BE49-F238E27FC236}">
                <a16:creationId xmlns:a16="http://schemas.microsoft.com/office/drawing/2014/main" id="{C1F8B177-D5DF-2261-151C-94573F76946C}"/>
              </a:ext>
            </a:extLst>
          </p:cNvPr>
          <p:cNvSpPr>
            <a:spLocks noGrp="1"/>
          </p:cNvSpPr>
          <p:nvPr>
            <p:ph type="subTitle" idx="1"/>
          </p:nvPr>
        </p:nvSpPr>
        <p:spPr>
          <a:xfrm>
            <a:off x="936829" y="1315676"/>
            <a:ext cx="10460514" cy="5129190"/>
          </a:xfrm>
        </p:spPr>
        <p:txBody>
          <a:bodyPr>
            <a:noAutofit/>
          </a:bodyPr>
          <a:lstStyle/>
          <a:p>
            <a:pPr algn="just">
              <a:lnSpc>
                <a:spcPct val="150000"/>
              </a:lnSpc>
              <a:spcBef>
                <a:spcPts val="0"/>
              </a:spcBef>
            </a:pPr>
            <a:r>
              <a:rPr lang="fr-FR" sz="1800" dirty="0">
                <a:latin typeface="Montserrat Medium" pitchFamily="2" charset="0"/>
                <a:cs typeface="ACMUPE+Montserrat-Regular"/>
              </a:rPr>
              <a:t>Publier</a:t>
            </a:r>
            <a:r>
              <a:rPr lang="fr-FR" sz="1800" spc="108" dirty="0">
                <a:latin typeface="Montserrat Medium" pitchFamily="2" charset="0"/>
                <a:cs typeface="ACMUPE+Montserrat-Regular"/>
              </a:rPr>
              <a:t> </a:t>
            </a:r>
            <a:r>
              <a:rPr lang="fr-FR" sz="1800" dirty="0">
                <a:latin typeface="Montserrat Medium" pitchFamily="2" charset="0"/>
                <a:cs typeface="ACMUPE+Montserrat-Regular"/>
              </a:rPr>
              <a:t>un</a:t>
            </a:r>
            <a:r>
              <a:rPr lang="fr-FR" sz="1800" spc="108" dirty="0">
                <a:latin typeface="Montserrat Medium" pitchFamily="2" charset="0"/>
                <a:cs typeface="ACMUPE+Montserrat-Regular"/>
              </a:rPr>
              <a:t> </a:t>
            </a:r>
            <a:r>
              <a:rPr lang="fr-FR" sz="1800" dirty="0">
                <a:latin typeface="Montserrat Medium" pitchFamily="2" charset="0"/>
                <a:cs typeface="ACMUPE+Montserrat-Regular"/>
              </a:rPr>
              <a:t>rapport</a:t>
            </a:r>
            <a:r>
              <a:rPr lang="fr-FR" sz="1800" spc="108" dirty="0">
                <a:latin typeface="Montserrat Medium" pitchFamily="2" charset="0"/>
                <a:cs typeface="ACMUPE+Montserrat-Regular"/>
              </a:rPr>
              <a:t> </a:t>
            </a:r>
            <a:r>
              <a:rPr lang="fr-FR" sz="1800" dirty="0">
                <a:latin typeface="Montserrat Medium" pitchFamily="2" charset="0"/>
                <a:cs typeface="ACMUPE+Montserrat-Regular"/>
              </a:rPr>
              <a:t>est</a:t>
            </a:r>
            <a:r>
              <a:rPr lang="fr-FR" sz="1800" spc="108" dirty="0">
                <a:latin typeface="Montserrat Medium" pitchFamily="2" charset="0"/>
                <a:cs typeface="ACMUPE+Montserrat-Regular"/>
              </a:rPr>
              <a:t> </a:t>
            </a:r>
            <a:r>
              <a:rPr lang="fr-FR" sz="1800" dirty="0">
                <a:latin typeface="Montserrat Medium" pitchFamily="2" charset="0"/>
                <a:cs typeface="ACMUPE+Montserrat-Regular"/>
              </a:rPr>
              <a:t>simple</a:t>
            </a:r>
            <a:r>
              <a:rPr lang="fr-FR" sz="1800" spc="108" dirty="0">
                <a:latin typeface="Montserrat Medium" pitchFamily="2" charset="0"/>
                <a:cs typeface="ACMUPE+Montserrat-Regular"/>
              </a:rPr>
              <a:t> </a:t>
            </a:r>
            <a:r>
              <a:rPr lang="fr-FR" sz="1800" dirty="0">
                <a:latin typeface="Montserrat Medium" pitchFamily="2" charset="0"/>
                <a:cs typeface="ACMUPE+Montserrat-Regular"/>
              </a:rPr>
              <a:t>et</a:t>
            </a:r>
            <a:r>
              <a:rPr lang="fr-FR" sz="1800" spc="108" dirty="0">
                <a:latin typeface="Montserrat Medium" pitchFamily="2" charset="0"/>
                <a:cs typeface="ACMUPE+Montserrat-Regular"/>
              </a:rPr>
              <a:t> </a:t>
            </a:r>
            <a:r>
              <a:rPr lang="fr-FR" sz="1800" dirty="0">
                <a:latin typeface="Montserrat Medium" pitchFamily="2" charset="0"/>
                <a:cs typeface="ACMUPE+Montserrat-Regular"/>
              </a:rPr>
              <a:t>rapide</a:t>
            </a:r>
            <a:r>
              <a:rPr lang="fr-FR" sz="1800" spc="108" dirty="0">
                <a:latin typeface="Montserrat Medium" pitchFamily="2" charset="0"/>
                <a:cs typeface="ACMUPE+Montserrat-Regular"/>
              </a:rPr>
              <a:t> </a:t>
            </a:r>
            <a:r>
              <a:rPr lang="fr-FR" sz="1800" dirty="0">
                <a:latin typeface="Montserrat Medium" pitchFamily="2" charset="0"/>
                <a:cs typeface="ACMUPE+Montserrat-Regular"/>
              </a:rPr>
              <a:t>lorsque</a:t>
            </a:r>
            <a:r>
              <a:rPr lang="fr-FR" sz="1800" spc="108" dirty="0">
                <a:latin typeface="Montserrat Medium" pitchFamily="2" charset="0"/>
                <a:cs typeface="ACMUPE+Montserrat-Regular"/>
              </a:rPr>
              <a:t> </a:t>
            </a:r>
            <a:r>
              <a:rPr lang="fr-FR" sz="1800" dirty="0">
                <a:latin typeface="Montserrat Medium" pitchFamily="2" charset="0"/>
                <a:cs typeface="ACMUPE+Montserrat-Regular"/>
              </a:rPr>
              <a:t>nous</a:t>
            </a:r>
            <a:r>
              <a:rPr lang="fr-FR" sz="1800" spc="108" dirty="0">
                <a:latin typeface="Montserrat Medium" pitchFamily="2" charset="0"/>
                <a:cs typeface="ACMUPE+Montserrat-Regular"/>
              </a:rPr>
              <a:t> </a:t>
            </a:r>
            <a:r>
              <a:rPr lang="fr-FR" sz="1800" dirty="0">
                <a:latin typeface="Montserrat Medium" pitchFamily="2" charset="0"/>
                <a:cs typeface="ACMUPE+Montserrat-Regular"/>
              </a:rPr>
              <a:t>avons</a:t>
            </a:r>
            <a:r>
              <a:rPr lang="fr-FR" sz="1800" spc="108" dirty="0">
                <a:latin typeface="Montserrat Medium" pitchFamily="2" charset="0"/>
                <a:cs typeface="ACMUPE+Montserrat-Regular"/>
              </a:rPr>
              <a:t> </a:t>
            </a:r>
            <a:r>
              <a:rPr lang="fr-FR" sz="1800" dirty="0">
                <a:latin typeface="Montserrat Medium" pitchFamily="2" charset="0"/>
                <a:cs typeface="ACMUPE+Montserrat-Regular"/>
              </a:rPr>
              <a:t>un</a:t>
            </a:r>
            <a:r>
              <a:rPr lang="fr-FR" sz="1800" spc="108" dirty="0">
                <a:latin typeface="Montserrat Medium" pitchFamily="2" charset="0"/>
                <a:cs typeface="ACMUPE+Montserrat-Regular"/>
              </a:rPr>
              <a:t> </a:t>
            </a:r>
            <a:r>
              <a:rPr lang="fr-FR" sz="1800" dirty="0">
                <a:latin typeface="Montserrat Medium" pitchFamily="2" charset="0"/>
                <a:cs typeface="ACMUPE+Montserrat-Regular"/>
              </a:rPr>
              <a:t>système</a:t>
            </a:r>
            <a:r>
              <a:rPr lang="fr-FR" sz="1800" spc="108" dirty="0">
                <a:latin typeface="Montserrat Medium" pitchFamily="2" charset="0"/>
                <a:cs typeface="ACMUPE+Montserrat-Regular"/>
              </a:rPr>
              <a:t> </a:t>
            </a:r>
            <a:r>
              <a:rPr lang="fr-FR" sz="1800" dirty="0">
                <a:latin typeface="Montserrat Medium" pitchFamily="2" charset="0"/>
                <a:cs typeface="ACMUPE+Montserrat-Regular"/>
              </a:rPr>
              <a:t>bien déterminé</a:t>
            </a:r>
            <a:r>
              <a:rPr lang="fr-FR" sz="1800" spc="-41" dirty="0">
                <a:latin typeface="Montserrat Medium" pitchFamily="2" charset="0"/>
                <a:cs typeface="ACMUPE+Montserrat-Regular"/>
              </a:rPr>
              <a:t> </a:t>
            </a:r>
            <a:r>
              <a:rPr lang="fr-FR" sz="1800" dirty="0">
                <a:latin typeface="Montserrat Medium" pitchFamily="2" charset="0"/>
                <a:cs typeface="ACMUPE+Montserrat-Regular"/>
              </a:rPr>
              <a:t>et</a:t>
            </a:r>
            <a:r>
              <a:rPr lang="fr-FR" sz="1800" spc="-42" dirty="0">
                <a:latin typeface="Montserrat Medium" pitchFamily="2" charset="0"/>
                <a:cs typeface="ACMUPE+Montserrat-Regular"/>
              </a:rPr>
              <a:t> </a:t>
            </a:r>
            <a:r>
              <a:rPr lang="fr-FR" sz="1800" dirty="0">
                <a:latin typeface="Montserrat Medium" pitchFamily="2" charset="0"/>
                <a:cs typeface="ACMUPE+Montserrat-Regular"/>
              </a:rPr>
              <a:t>déjà</a:t>
            </a:r>
            <a:r>
              <a:rPr lang="fr-FR" sz="1800" spc="-41" dirty="0">
                <a:latin typeface="Montserrat Medium" pitchFamily="2" charset="0"/>
                <a:cs typeface="ACMUPE+Montserrat-Regular"/>
              </a:rPr>
              <a:t> </a:t>
            </a:r>
            <a:r>
              <a:rPr lang="fr-FR" sz="1800" dirty="0">
                <a:latin typeface="Montserrat Medium" pitchFamily="2" charset="0"/>
                <a:cs typeface="ACMUPE+Montserrat-Regular"/>
              </a:rPr>
              <a:t>mise</a:t>
            </a:r>
            <a:r>
              <a:rPr lang="fr-FR" sz="1800" spc="-41" dirty="0">
                <a:latin typeface="Montserrat Medium" pitchFamily="2" charset="0"/>
                <a:cs typeface="ACMUPE+Montserrat-Regular"/>
              </a:rPr>
              <a:t> </a:t>
            </a:r>
            <a:r>
              <a:rPr lang="fr-FR" sz="1800" dirty="0">
                <a:latin typeface="Montserrat Medium" pitchFamily="2" charset="0"/>
                <a:cs typeface="ACMUPE+Montserrat-Regular"/>
              </a:rPr>
              <a:t>en</a:t>
            </a:r>
            <a:r>
              <a:rPr lang="fr-FR" sz="1800" spc="-41" dirty="0">
                <a:latin typeface="Montserrat Medium" pitchFamily="2" charset="0"/>
                <a:cs typeface="ACMUPE+Montserrat-Regular"/>
              </a:rPr>
              <a:t> </a:t>
            </a:r>
            <a:r>
              <a:rPr lang="fr-FR" sz="1800" dirty="0">
                <a:latin typeface="Montserrat Medium" pitchFamily="2" charset="0"/>
                <a:cs typeface="ACMUPE+Montserrat-Regular"/>
              </a:rPr>
              <a:t>place.</a:t>
            </a:r>
            <a:r>
              <a:rPr lang="fr-FR" sz="1800" spc="-41" dirty="0">
                <a:latin typeface="Montserrat Medium" pitchFamily="2" charset="0"/>
                <a:cs typeface="ACMUPE+Montserrat-Regular"/>
              </a:rPr>
              <a:t> </a:t>
            </a:r>
            <a:r>
              <a:rPr lang="fr-FR" sz="1800" dirty="0">
                <a:latin typeface="Montserrat Medium" pitchFamily="2" charset="0"/>
                <a:cs typeface="ACMUPE+Montserrat-Regular"/>
              </a:rPr>
              <a:t>Si</a:t>
            </a:r>
            <a:r>
              <a:rPr lang="fr-FR" sz="1800" spc="-41" dirty="0">
                <a:latin typeface="Montserrat Medium" pitchFamily="2" charset="0"/>
                <a:cs typeface="ACMUPE+Montserrat-Regular"/>
              </a:rPr>
              <a:t> </a:t>
            </a:r>
            <a:r>
              <a:rPr lang="fr-FR" sz="1800" dirty="0">
                <a:latin typeface="Montserrat Medium" pitchFamily="2" charset="0"/>
                <a:cs typeface="ACMUPE+Montserrat-Regular"/>
              </a:rPr>
              <a:t>vous</a:t>
            </a:r>
            <a:r>
              <a:rPr lang="fr-FR" sz="1800" spc="-41" dirty="0">
                <a:latin typeface="Montserrat Medium" pitchFamily="2" charset="0"/>
                <a:cs typeface="ACMUPE+Montserrat-Regular"/>
              </a:rPr>
              <a:t> </a:t>
            </a:r>
            <a:r>
              <a:rPr lang="fr-FR" sz="1800" dirty="0">
                <a:latin typeface="Montserrat Medium" pitchFamily="2" charset="0"/>
                <a:cs typeface="ACMUPE+Montserrat-Regular"/>
              </a:rPr>
              <a:t>vous</a:t>
            </a:r>
            <a:r>
              <a:rPr lang="fr-FR" sz="1800" spc="-41" dirty="0">
                <a:latin typeface="Montserrat Medium" pitchFamily="2" charset="0"/>
                <a:cs typeface="ACMUPE+Montserrat-Regular"/>
              </a:rPr>
              <a:t> </a:t>
            </a:r>
            <a:r>
              <a:rPr lang="fr-FR" sz="1800" dirty="0">
                <a:latin typeface="Montserrat Medium" pitchFamily="2" charset="0"/>
                <a:cs typeface="ACMUPE+Montserrat-Regular"/>
              </a:rPr>
              <a:t>apprêtez</a:t>
            </a:r>
            <a:r>
              <a:rPr lang="fr-FR" sz="1800" spc="-45" dirty="0">
                <a:latin typeface="Montserrat Medium" pitchFamily="2" charset="0"/>
                <a:cs typeface="ACMUPE+Montserrat-Regular"/>
              </a:rPr>
              <a:t> </a:t>
            </a:r>
            <a:r>
              <a:rPr lang="fr-FR" sz="1800" dirty="0">
                <a:latin typeface="Montserrat Medium" pitchFamily="2" charset="0"/>
                <a:cs typeface="ACMUPE+Montserrat-Regular"/>
              </a:rPr>
              <a:t>à</a:t>
            </a:r>
            <a:r>
              <a:rPr lang="fr-FR" sz="1800" spc="-41" dirty="0">
                <a:latin typeface="Montserrat Medium" pitchFamily="2" charset="0"/>
                <a:cs typeface="ACMUPE+Montserrat-Regular"/>
              </a:rPr>
              <a:t> </a:t>
            </a:r>
            <a:r>
              <a:rPr lang="fr-FR" sz="1800" b="1" dirty="0">
                <a:latin typeface="Montserrat Medium" pitchFamily="2" charset="0"/>
                <a:cs typeface="Montserrat"/>
              </a:rPr>
              <a:t>publier</a:t>
            </a:r>
            <a:r>
              <a:rPr lang="fr-FR" sz="1800" b="1" spc="-67" dirty="0">
                <a:latin typeface="Montserrat Medium" pitchFamily="2" charset="0"/>
                <a:cs typeface="Montserrat"/>
              </a:rPr>
              <a:t> </a:t>
            </a:r>
            <a:r>
              <a:rPr lang="fr-FR" sz="1800" dirty="0">
                <a:latin typeface="Montserrat Medium" pitchFamily="2" charset="0"/>
                <a:cs typeface="ACMUPE+Montserrat-Regular"/>
              </a:rPr>
              <a:t>votre</a:t>
            </a:r>
            <a:r>
              <a:rPr lang="fr-FR" sz="1800" spc="-41" dirty="0">
                <a:latin typeface="Montserrat Medium" pitchFamily="2" charset="0"/>
                <a:cs typeface="ACMUPE+Montserrat-Regular"/>
              </a:rPr>
              <a:t> </a:t>
            </a:r>
            <a:r>
              <a:rPr lang="fr-FR" sz="1800" dirty="0">
                <a:latin typeface="Montserrat Medium" pitchFamily="2" charset="0"/>
                <a:cs typeface="ACMUPE+Montserrat-Regular"/>
              </a:rPr>
              <a:t>premier rapport,</a:t>
            </a:r>
            <a:r>
              <a:rPr lang="fr-FR" sz="1800" spc="187" dirty="0">
                <a:latin typeface="Montserrat Medium" pitchFamily="2" charset="0"/>
                <a:cs typeface="ACMUPE+Montserrat-Regular"/>
              </a:rPr>
              <a:t> </a:t>
            </a:r>
            <a:r>
              <a:rPr lang="fr-FR" sz="1800" dirty="0">
                <a:latin typeface="Montserrat Medium" pitchFamily="2" charset="0"/>
                <a:cs typeface="ACMUPE+Montserrat-Regular"/>
              </a:rPr>
              <a:t>vous</a:t>
            </a:r>
            <a:r>
              <a:rPr lang="fr-FR" sz="1800" spc="187" dirty="0">
                <a:latin typeface="Montserrat Medium" pitchFamily="2" charset="0"/>
                <a:cs typeface="ACMUPE+Montserrat-Regular"/>
              </a:rPr>
              <a:t> </a:t>
            </a:r>
            <a:r>
              <a:rPr lang="fr-FR" sz="1800" dirty="0">
                <a:latin typeface="Montserrat Medium" pitchFamily="2" charset="0"/>
                <a:cs typeface="ACMUPE+Montserrat-Regular"/>
              </a:rPr>
              <a:t>devez</a:t>
            </a:r>
            <a:r>
              <a:rPr lang="fr-FR" sz="1800" spc="187" dirty="0">
                <a:latin typeface="Montserrat Medium" pitchFamily="2" charset="0"/>
                <a:cs typeface="ACMUPE+Montserrat-Regular"/>
              </a:rPr>
              <a:t> </a:t>
            </a:r>
            <a:r>
              <a:rPr lang="fr-FR" sz="1800" dirty="0">
                <a:latin typeface="Montserrat Medium" pitchFamily="2" charset="0"/>
                <a:cs typeface="ACMUPE+Montserrat-Regular"/>
              </a:rPr>
              <a:t>savoir</a:t>
            </a:r>
            <a:r>
              <a:rPr lang="fr-FR" sz="1800" spc="187" dirty="0">
                <a:latin typeface="Montserrat Medium" pitchFamily="2" charset="0"/>
                <a:cs typeface="ACMUPE+Montserrat-Regular"/>
              </a:rPr>
              <a:t> </a:t>
            </a:r>
            <a:r>
              <a:rPr lang="fr-FR" sz="1800" dirty="0">
                <a:latin typeface="Montserrat Medium" pitchFamily="2" charset="0"/>
                <a:cs typeface="ACMUPE+Montserrat-Regular"/>
              </a:rPr>
              <a:t>plusieurs</a:t>
            </a:r>
            <a:r>
              <a:rPr lang="fr-FR" sz="1800" spc="189" dirty="0">
                <a:latin typeface="Montserrat Medium" pitchFamily="2" charset="0"/>
                <a:cs typeface="ACMUPE+Montserrat-Regular"/>
              </a:rPr>
              <a:t> </a:t>
            </a:r>
            <a:r>
              <a:rPr lang="fr-FR" sz="1800" dirty="0">
                <a:latin typeface="Montserrat Medium" pitchFamily="2" charset="0"/>
                <a:cs typeface="ACMUPE+Montserrat-Regular"/>
              </a:rPr>
              <a:t>choses</a:t>
            </a:r>
            <a:r>
              <a:rPr lang="fr-FR" sz="1800" spc="187" dirty="0">
                <a:latin typeface="Montserrat Medium" pitchFamily="2" charset="0"/>
                <a:cs typeface="ACMUPE+Montserrat-Regular"/>
              </a:rPr>
              <a:t> </a:t>
            </a:r>
            <a:r>
              <a:rPr lang="fr-FR" sz="1800" dirty="0">
                <a:latin typeface="Montserrat Medium" pitchFamily="2" charset="0"/>
                <a:cs typeface="ACMUPE+Montserrat-Regular"/>
              </a:rPr>
              <a:t>que</a:t>
            </a:r>
            <a:r>
              <a:rPr lang="fr-FR" sz="1800" spc="187" dirty="0">
                <a:latin typeface="Montserrat Medium" pitchFamily="2" charset="0"/>
                <a:cs typeface="ACMUPE+Montserrat-Regular"/>
              </a:rPr>
              <a:t> </a:t>
            </a:r>
            <a:r>
              <a:rPr lang="fr-FR" sz="1800" dirty="0">
                <a:latin typeface="Montserrat Medium" pitchFamily="2" charset="0"/>
                <a:cs typeface="ACMUPE+Montserrat-Regular"/>
              </a:rPr>
              <a:t>nous</a:t>
            </a:r>
            <a:r>
              <a:rPr lang="fr-FR" sz="1800" spc="187" dirty="0">
                <a:latin typeface="Montserrat Medium" pitchFamily="2" charset="0"/>
                <a:cs typeface="ACMUPE+Montserrat-Regular"/>
              </a:rPr>
              <a:t> </a:t>
            </a:r>
            <a:r>
              <a:rPr lang="fr-FR" sz="1800" dirty="0">
                <a:latin typeface="Montserrat Medium" pitchFamily="2" charset="0"/>
                <a:cs typeface="ACMUPE+Montserrat-Regular"/>
              </a:rPr>
              <a:t>allons</a:t>
            </a:r>
            <a:r>
              <a:rPr lang="fr-FR" sz="1800" spc="187" dirty="0">
                <a:latin typeface="Montserrat Medium" pitchFamily="2" charset="0"/>
                <a:cs typeface="ACMUPE+Montserrat-Regular"/>
              </a:rPr>
              <a:t> </a:t>
            </a:r>
            <a:r>
              <a:rPr lang="fr-FR" sz="1800" dirty="0">
                <a:latin typeface="Montserrat Medium" pitchFamily="2" charset="0"/>
                <a:cs typeface="ACMUPE+Montserrat-Regular"/>
              </a:rPr>
              <a:t>voir</a:t>
            </a:r>
            <a:r>
              <a:rPr lang="fr-FR" sz="1800" spc="187" dirty="0">
                <a:latin typeface="Montserrat Medium" pitchFamily="2" charset="0"/>
                <a:cs typeface="ACMUPE+Montserrat-Regular"/>
              </a:rPr>
              <a:t> </a:t>
            </a:r>
            <a:r>
              <a:rPr lang="fr-FR" sz="1800" dirty="0">
                <a:latin typeface="Montserrat Medium" pitchFamily="2" charset="0"/>
                <a:cs typeface="ACMUPE+Montserrat-Regular"/>
              </a:rPr>
              <a:t>dans</a:t>
            </a:r>
            <a:r>
              <a:rPr lang="fr-FR" sz="1800" spc="187" dirty="0">
                <a:latin typeface="Montserrat Medium" pitchFamily="2" charset="0"/>
                <a:cs typeface="ACMUPE+Montserrat-Regular"/>
              </a:rPr>
              <a:t> </a:t>
            </a:r>
            <a:r>
              <a:rPr lang="fr-FR" sz="1800" dirty="0">
                <a:latin typeface="Montserrat Medium" pitchFamily="2" charset="0"/>
                <a:cs typeface="ACMUPE+Montserrat-Regular"/>
              </a:rPr>
              <a:t>cette leçon.</a:t>
            </a:r>
          </a:p>
          <a:p>
            <a:pPr algn="just">
              <a:lnSpc>
                <a:spcPct val="150000"/>
              </a:lnSpc>
              <a:spcBef>
                <a:spcPts val="0"/>
              </a:spcBef>
            </a:pPr>
            <a:r>
              <a:rPr lang="fr-FR" sz="1800" dirty="0">
                <a:latin typeface="Montserrat Medium" pitchFamily="2" charset="0"/>
                <a:cs typeface="ACMUPE+Montserrat-Regular"/>
              </a:rPr>
              <a:t>Pour</a:t>
            </a:r>
            <a:r>
              <a:rPr lang="fr-FR" sz="1800" spc="100" dirty="0">
                <a:latin typeface="Montserrat Medium" pitchFamily="2" charset="0"/>
                <a:cs typeface="ACMUPE+Montserrat-Regular"/>
              </a:rPr>
              <a:t> </a:t>
            </a:r>
            <a:r>
              <a:rPr lang="fr-FR" sz="1800" dirty="0">
                <a:latin typeface="Montserrat Medium" pitchFamily="2" charset="0"/>
                <a:cs typeface="ACMUPE+Montserrat-Regular"/>
              </a:rPr>
              <a:t>rappel,</a:t>
            </a:r>
            <a:r>
              <a:rPr lang="fr-FR" sz="1800" spc="100" dirty="0">
                <a:latin typeface="Montserrat Medium" pitchFamily="2" charset="0"/>
                <a:cs typeface="ACMUPE+Montserrat-Regular"/>
              </a:rPr>
              <a:t> </a:t>
            </a:r>
            <a:r>
              <a:rPr lang="fr-FR" sz="1800" dirty="0">
                <a:latin typeface="Montserrat Medium" pitchFamily="2" charset="0"/>
                <a:cs typeface="ACMUPE+Montserrat-Regular"/>
              </a:rPr>
              <a:t>nous</a:t>
            </a:r>
            <a:r>
              <a:rPr lang="fr-FR" sz="1800" spc="100" dirty="0">
                <a:latin typeface="Montserrat Medium" pitchFamily="2" charset="0"/>
                <a:cs typeface="ACMUPE+Montserrat-Regular"/>
              </a:rPr>
              <a:t> </a:t>
            </a:r>
            <a:r>
              <a:rPr lang="fr-FR" sz="1800" dirty="0">
                <a:latin typeface="Montserrat Medium" pitchFamily="2" charset="0"/>
                <a:cs typeface="ACMUPE+Montserrat-Regular"/>
              </a:rPr>
              <a:t>avons</a:t>
            </a:r>
            <a:r>
              <a:rPr lang="fr-FR" sz="1800" spc="100" dirty="0">
                <a:latin typeface="Montserrat Medium" pitchFamily="2" charset="0"/>
                <a:cs typeface="ACMUPE+Montserrat-Regular"/>
              </a:rPr>
              <a:t> </a:t>
            </a:r>
            <a:r>
              <a:rPr lang="fr-FR" sz="1800" dirty="0">
                <a:latin typeface="Montserrat Medium" pitchFamily="2" charset="0"/>
                <a:cs typeface="ACMUPE+Montserrat-Regular"/>
              </a:rPr>
              <a:t>jusqu’ici,</a:t>
            </a:r>
            <a:r>
              <a:rPr lang="fr-FR" sz="1800" spc="100" dirty="0">
                <a:latin typeface="Montserrat Medium" pitchFamily="2" charset="0"/>
                <a:cs typeface="ACMUPE+Montserrat-Regular"/>
              </a:rPr>
              <a:t> </a:t>
            </a:r>
            <a:r>
              <a:rPr lang="fr-FR" sz="1800" dirty="0">
                <a:latin typeface="Montserrat Medium" pitchFamily="2" charset="0"/>
                <a:cs typeface="ACMUPE+Montserrat-Regular"/>
              </a:rPr>
              <a:t>développé</a:t>
            </a:r>
            <a:r>
              <a:rPr lang="fr-FR" sz="1800" spc="100" dirty="0">
                <a:latin typeface="Montserrat Medium" pitchFamily="2" charset="0"/>
                <a:cs typeface="ACMUPE+Montserrat-Regular"/>
              </a:rPr>
              <a:t> </a:t>
            </a:r>
            <a:r>
              <a:rPr lang="fr-FR" sz="1800" dirty="0">
                <a:latin typeface="Montserrat Medium" pitchFamily="2" charset="0"/>
                <a:cs typeface="ACMUPE+Montserrat-Regular"/>
              </a:rPr>
              <a:t>notre</a:t>
            </a:r>
            <a:r>
              <a:rPr lang="fr-FR" sz="1800" spc="100" dirty="0">
                <a:latin typeface="Montserrat Medium" pitchFamily="2" charset="0"/>
                <a:cs typeface="ACMUPE+Montserrat-Regular"/>
              </a:rPr>
              <a:t> </a:t>
            </a:r>
            <a:r>
              <a:rPr lang="fr-FR" sz="1800" dirty="0">
                <a:latin typeface="Montserrat Medium" pitchFamily="2" charset="0"/>
                <a:cs typeface="ACMUPE+Montserrat-Regular"/>
              </a:rPr>
              <a:t>rapport</a:t>
            </a:r>
            <a:r>
              <a:rPr lang="fr-FR" sz="1800" spc="100" dirty="0">
                <a:latin typeface="Montserrat Medium" pitchFamily="2" charset="0"/>
                <a:cs typeface="ACMUPE+Montserrat-Regular"/>
              </a:rPr>
              <a:t> </a:t>
            </a:r>
            <a:r>
              <a:rPr lang="fr-FR" sz="1800" dirty="0">
                <a:latin typeface="Montserrat Medium" pitchFamily="2" charset="0"/>
                <a:cs typeface="ACMUPE+Montserrat-Regular"/>
              </a:rPr>
              <a:t>dans</a:t>
            </a:r>
            <a:r>
              <a:rPr lang="fr-FR" sz="1800" spc="100" dirty="0">
                <a:latin typeface="Montserrat Medium" pitchFamily="2" charset="0"/>
                <a:cs typeface="ACMUPE+Montserrat-Regular"/>
              </a:rPr>
              <a:t> </a:t>
            </a:r>
            <a:r>
              <a:rPr lang="fr-FR" sz="1800" dirty="0">
                <a:latin typeface="Montserrat Medium" pitchFamily="2" charset="0"/>
                <a:cs typeface="ACMUPE+Montserrat-Regular"/>
              </a:rPr>
              <a:t>l’application Power BI Desktop et nous nous apprêtons à le publier dans Power BI Online.</a:t>
            </a:r>
          </a:p>
          <a:p>
            <a:pPr algn="just">
              <a:lnSpc>
                <a:spcPct val="150000"/>
              </a:lnSpc>
              <a:spcBef>
                <a:spcPts val="0"/>
              </a:spcBef>
            </a:pPr>
            <a:r>
              <a:rPr lang="fr-FR" sz="1800" dirty="0">
                <a:latin typeface="Montserrat Medium" pitchFamily="2" charset="0"/>
                <a:cs typeface="ACMUPE+Montserrat-Regular"/>
              </a:rPr>
              <a:t>Rappelons que</a:t>
            </a:r>
            <a:r>
              <a:rPr lang="fr-FR" sz="1800" spc="43" dirty="0">
                <a:latin typeface="Montserrat Medium" pitchFamily="2" charset="0"/>
                <a:cs typeface="ACMUPE+Montserrat-Regular"/>
              </a:rPr>
              <a:t> </a:t>
            </a:r>
            <a:r>
              <a:rPr lang="fr-FR" sz="1800" b="1" dirty="0">
                <a:latin typeface="Montserrat Medium" pitchFamily="2" charset="0"/>
                <a:cs typeface="Montserrat"/>
              </a:rPr>
              <a:t>cette</a:t>
            </a:r>
            <a:r>
              <a:rPr lang="fr-FR" sz="1800" b="1" spc="44" dirty="0">
                <a:latin typeface="Montserrat Medium" pitchFamily="2" charset="0"/>
                <a:cs typeface="Montserrat"/>
              </a:rPr>
              <a:t> </a:t>
            </a:r>
            <a:r>
              <a:rPr lang="fr-FR" sz="1800" b="1" dirty="0">
                <a:latin typeface="Montserrat Medium" pitchFamily="2" charset="0"/>
                <a:cs typeface="Montserrat"/>
              </a:rPr>
              <a:t>partie</a:t>
            </a:r>
            <a:r>
              <a:rPr lang="fr-FR" sz="1800" b="1" spc="44" dirty="0">
                <a:latin typeface="Montserrat Medium" pitchFamily="2" charset="0"/>
                <a:cs typeface="Montserrat"/>
              </a:rPr>
              <a:t> </a:t>
            </a:r>
            <a:r>
              <a:rPr lang="fr-FR" sz="1800" b="1" dirty="0">
                <a:latin typeface="Montserrat Medium" pitchFamily="2" charset="0"/>
                <a:cs typeface="Montserrat"/>
              </a:rPr>
              <a:t>est</a:t>
            </a:r>
            <a:r>
              <a:rPr lang="fr-FR" sz="1800" b="1" spc="44" dirty="0">
                <a:latin typeface="Montserrat Medium" pitchFamily="2" charset="0"/>
                <a:cs typeface="Montserrat"/>
              </a:rPr>
              <a:t> </a:t>
            </a:r>
            <a:r>
              <a:rPr lang="fr-FR" sz="1800" b="1" dirty="0">
                <a:latin typeface="Montserrat Medium" pitchFamily="2" charset="0"/>
                <a:cs typeface="Montserrat"/>
              </a:rPr>
              <a:t>payante</a:t>
            </a:r>
            <a:r>
              <a:rPr lang="fr-FR" sz="1800" dirty="0">
                <a:latin typeface="Montserrat Medium" pitchFamily="2" charset="0"/>
                <a:cs typeface="ACMUPE+Montserrat-Regular"/>
              </a:rPr>
              <a:t>.</a:t>
            </a:r>
            <a:r>
              <a:rPr lang="fr-FR" sz="1800" spc="41" dirty="0">
                <a:latin typeface="Montserrat Medium" pitchFamily="2" charset="0"/>
                <a:cs typeface="ACMUPE+Montserrat-Regular"/>
              </a:rPr>
              <a:t> </a:t>
            </a:r>
            <a:r>
              <a:rPr lang="fr-FR" sz="1800" dirty="0">
                <a:latin typeface="Montserrat Medium" pitchFamily="2" charset="0"/>
                <a:cs typeface="ACMUPE+Montserrat-Regular"/>
              </a:rPr>
              <a:t>Cela signifie</a:t>
            </a:r>
            <a:r>
              <a:rPr lang="fr-FR" sz="1800" spc="-11" dirty="0">
                <a:latin typeface="Montserrat Medium" pitchFamily="2" charset="0"/>
                <a:cs typeface="ACMUPE+Montserrat-Regular"/>
              </a:rPr>
              <a:t> </a:t>
            </a:r>
            <a:r>
              <a:rPr lang="fr-FR" sz="1800" dirty="0">
                <a:latin typeface="Montserrat Medium" pitchFamily="2" charset="0"/>
                <a:cs typeface="ACMUPE+Montserrat-Regular"/>
              </a:rPr>
              <a:t>que</a:t>
            </a:r>
            <a:r>
              <a:rPr lang="fr-FR" sz="1800" spc="-11" dirty="0">
                <a:latin typeface="Montserrat Medium" pitchFamily="2" charset="0"/>
                <a:cs typeface="ACMUPE+Montserrat-Regular"/>
              </a:rPr>
              <a:t> </a:t>
            </a:r>
            <a:r>
              <a:rPr lang="fr-FR" sz="1800" dirty="0">
                <a:latin typeface="Montserrat Medium" pitchFamily="2" charset="0"/>
                <a:cs typeface="ACMUPE+Montserrat-Regular"/>
              </a:rPr>
              <a:t>si</a:t>
            </a:r>
            <a:r>
              <a:rPr lang="fr-FR" sz="1800" spc="-14" dirty="0">
                <a:latin typeface="Montserrat Medium" pitchFamily="2" charset="0"/>
                <a:cs typeface="ACMUPE+Montserrat-Regular"/>
              </a:rPr>
              <a:t> </a:t>
            </a:r>
            <a:r>
              <a:rPr lang="fr-FR" sz="1800" dirty="0">
                <a:latin typeface="Montserrat Medium" pitchFamily="2" charset="0"/>
                <a:cs typeface="ACMUPE+Montserrat-Regular"/>
              </a:rPr>
              <a:t>vous</a:t>
            </a:r>
            <a:r>
              <a:rPr lang="fr-FR" sz="1800" spc="-11" dirty="0">
                <a:latin typeface="Montserrat Medium" pitchFamily="2" charset="0"/>
                <a:cs typeface="ACMUPE+Montserrat-Regular"/>
              </a:rPr>
              <a:t> </a:t>
            </a:r>
            <a:r>
              <a:rPr lang="fr-FR" sz="1800" dirty="0">
                <a:latin typeface="Montserrat Medium" pitchFamily="2" charset="0"/>
                <a:cs typeface="ACMUPE+Montserrat-Regular"/>
              </a:rPr>
              <a:t>n’avez</a:t>
            </a:r>
            <a:r>
              <a:rPr lang="fr-FR" sz="1800" spc="-11" dirty="0">
                <a:latin typeface="Montserrat Medium" pitchFamily="2" charset="0"/>
                <a:cs typeface="ACMUPE+Montserrat-Regular"/>
              </a:rPr>
              <a:t> </a:t>
            </a:r>
            <a:r>
              <a:rPr lang="fr-FR" sz="1800" dirty="0">
                <a:latin typeface="Montserrat Medium" pitchFamily="2" charset="0"/>
                <a:cs typeface="ACMUPE+Montserrat-Regular"/>
              </a:rPr>
              <a:t>pas</a:t>
            </a:r>
            <a:r>
              <a:rPr lang="fr-FR" sz="1800" spc="-11" dirty="0">
                <a:latin typeface="Montserrat Medium" pitchFamily="2" charset="0"/>
                <a:cs typeface="ACMUPE+Montserrat-Regular"/>
              </a:rPr>
              <a:t> </a:t>
            </a:r>
            <a:r>
              <a:rPr lang="fr-FR" sz="1800" dirty="0">
                <a:latin typeface="Montserrat Medium" pitchFamily="2" charset="0"/>
                <a:cs typeface="ACMUPE+Montserrat-Regular"/>
              </a:rPr>
              <a:t>de</a:t>
            </a:r>
            <a:r>
              <a:rPr lang="fr-FR" sz="1800" spc="-11" dirty="0">
                <a:latin typeface="Montserrat Medium" pitchFamily="2" charset="0"/>
                <a:cs typeface="ACMUPE+Montserrat-Regular"/>
              </a:rPr>
              <a:t> </a:t>
            </a:r>
            <a:r>
              <a:rPr lang="fr-FR" sz="1800" dirty="0">
                <a:latin typeface="Montserrat Medium" pitchFamily="2" charset="0"/>
                <a:cs typeface="ACMUPE+Montserrat-Regular"/>
              </a:rPr>
              <a:t>licence,</a:t>
            </a:r>
            <a:r>
              <a:rPr lang="fr-FR" sz="1800" spc="-11" dirty="0">
                <a:latin typeface="Montserrat Medium" pitchFamily="2" charset="0"/>
                <a:cs typeface="ACMUPE+Montserrat-Regular"/>
              </a:rPr>
              <a:t> </a:t>
            </a:r>
            <a:r>
              <a:rPr lang="fr-FR" sz="1800" dirty="0">
                <a:latin typeface="Montserrat Medium" pitchFamily="2" charset="0"/>
                <a:cs typeface="ACMUPE+Montserrat-Regular"/>
              </a:rPr>
              <a:t>vous</a:t>
            </a:r>
            <a:r>
              <a:rPr lang="fr-FR" sz="1800" spc="-11" dirty="0">
                <a:latin typeface="Montserrat Medium" pitchFamily="2" charset="0"/>
                <a:cs typeface="ACMUPE+Montserrat-Regular"/>
              </a:rPr>
              <a:t> </a:t>
            </a:r>
            <a:r>
              <a:rPr lang="fr-FR" sz="1800" dirty="0">
                <a:latin typeface="Montserrat Medium" pitchFamily="2" charset="0"/>
                <a:cs typeface="ACMUPE+Montserrat-Regular"/>
              </a:rPr>
              <a:t>devez</a:t>
            </a:r>
            <a:r>
              <a:rPr lang="fr-FR" sz="1800" spc="-11" dirty="0">
                <a:latin typeface="Montserrat Medium" pitchFamily="2" charset="0"/>
                <a:cs typeface="ACMUPE+Montserrat-Regular"/>
              </a:rPr>
              <a:t> </a:t>
            </a:r>
            <a:r>
              <a:rPr lang="fr-FR" sz="1800" dirty="0">
                <a:latin typeface="Montserrat Medium" pitchFamily="2" charset="0"/>
                <a:cs typeface="ACMUPE+Montserrat-Regular"/>
              </a:rPr>
              <a:t>rester</a:t>
            </a:r>
            <a:r>
              <a:rPr lang="fr-FR" sz="1800" spc="-11" dirty="0">
                <a:latin typeface="Montserrat Medium" pitchFamily="2" charset="0"/>
                <a:cs typeface="ACMUPE+Montserrat-Regular"/>
              </a:rPr>
              <a:t> </a:t>
            </a:r>
            <a:r>
              <a:rPr lang="fr-FR" sz="1800" dirty="0">
                <a:latin typeface="Montserrat Medium" pitchFamily="2" charset="0"/>
                <a:cs typeface="ACMUPE+Montserrat-Regular"/>
              </a:rPr>
              <a:t>sur</a:t>
            </a:r>
            <a:r>
              <a:rPr lang="fr-FR" sz="1800" spc="-11" dirty="0">
                <a:latin typeface="Montserrat Medium" pitchFamily="2" charset="0"/>
                <a:cs typeface="ACMUPE+Montserrat-Regular"/>
              </a:rPr>
              <a:t> </a:t>
            </a:r>
            <a:r>
              <a:rPr lang="fr-FR" sz="1800" dirty="0">
                <a:latin typeface="Montserrat Medium" pitchFamily="2" charset="0"/>
                <a:cs typeface="ACMUPE+Montserrat-Regular"/>
              </a:rPr>
              <a:t>l’application</a:t>
            </a:r>
            <a:r>
              <a:rPr lang="fr-FR" sz="1800" spc="-11" dirty="0">
                <a:latin typeface="Montserrat Medium" pitchFamily="2" charset="0"/>
                <a:cs typeface="ACMUPE+Montserrat-Regular"/>
              </a:rPr>
              <a:t> </a:t>
            </a:r>
            <a:r>
              <a:rPr lang="fr-FR" sz="1800" dirty="0">
                <a:latin typeface="Montserrat Medium" pitchFamily="2" charset="0"/>
                <a:cs typeface="ACMUPE+Montserrat-Regular"/>
              </a:rPr>
              <a:t>de bureau (Power BI Desktop).</a:t>
            </a:r>
          </a:p>
          <a:p>
            <a:pPr algn="just">
              <a:lnSpc>
                <a:spcPct val="150000"/>
              </a:lnSpc>
              <a:spcBef>
                <a:spcPts val="0"/>
              </a:spcBef>
            </a:pPr>
            <a:r>
              <a:rPr lang="fr-FR" sz="1800" dirty="0">
                <a:latin typeface="Montserrat Medium" pitchFamily="2" charset="0"/>
                <a:cs typeface="ACMUPE+Montserrat-Regular"/>
              </a:rPr>
              <a:t>Sachez</a:t>
            </a:r>
            <a:r>
              <a:rPr lang="fr-FR" sz="1800" spc="31" dirty="0">
                <a:latin typeface="Montserrat Medium" pitchFamily="2" charset="0"/>
                <a:cs typeface="ACMUPE+Montserrat-Regular"/>
              </a:rPr>
              <a:t> </a:t>
            </a:r>
            <a:r>
              <a:rPr lang="fr-FR" sz="1800" dirty="0">
                <a:latin typeface="Montserrat Medium" pitchFamily="2" charset="0"/>
                <a:cs typeface="ACMUPE+Montserrat-Regular"/>
              </a:rPr>
              <a:t>que</a:t>
            </a:r>
            <a:r>
              <a:rPr lang="fr-FR" sz="1800" spc="31" dirty="0">
                <a:latin typeface="Montserrat Medium" pitchFamily="2" charset="0"/>
                <a:cs typeface="ACMUPE+Montserrat-Regular"/>
              </a:rPr>
              <a:t> </a:t>
            </a:r>
            <a:r>
              <a:rPr lang="fr-FR" sz="1800" dirty="0">
                <a:latin typeface="Montserrat Medium" pitchFamily="2" charset="0"/>
                <a:cs typeface="ACMUPE+Montserrat-Regular"/>
              </a:rPr>
              <a:t>vous</a:t>
            </a:r>
            <a:r>
              <a:rPr lang="fr-FR" sz="1800" spc="31" dirty="0">
                <a:latin typeface="Montserrat Medium" pitchFamily="2" charset="0"/>
                <a:cs typeface="ACMUPE+Montserrat-Regular"/>
              </a:rPr>
              <a:t> </a:t>
            </a:r>
            <a:r>
              <a:rPr lang="fr-FR" sz="1800" dirty="0">
                <a:latin typeface="Montserrat Medium" pitchFamily="2" charset="0"/>
                <a:cs typeface="ACMUPE+Montserrat-Regular"/>
              </a:rPr>
              <a:t>avez</a:t>
            </a:r>
            <a:r>
              <a:rPr lang="fr-FR" sz="1800" spc="35" dirty="0">
                <a:latin typeface="Montserrat Medium" pitchFamily="2" charset="0"/>
                <a:cs typeface="ACMUPE+Montserrat-Regular"/>
              </a:rPr>
              <a:t> </a:t>
            </a:r>
            <a:r>
              <a:rPr lang="fr-FR" sz="1800" dirty="0">
                <a:latin typeface="Montserrat Medium" pitchFamily="2" charset="0"/>
                <a:cs typeface="ACMUPE+Montserrat-Regular"/>
              </a:rPr>
              <a:t>tout</a:t>
            </a:r>
            <a:r>
              <a:rPr lang="fr-FR" sz="1800" spc="31" dirty="0">
                <a:latin typeface="Montserrat Medium" pitchFamily="2" charset="0"/>
                <a:cs typeface="ACMUPE+Montserrat-Regular"/>
              </a:rPr>
              <a:t> </a:t>
            </a:r>
            <a:r>
              <a:rPr lang="fr-FR" sz="1800" dirty="0">
                <a:latin typeface="Montserrat Medium" pitchFamily="2" charset="0"/>
                <a:cs typeface="ACMUPE+Montserrat-Regular"/>
              </a:rPr>
              <a:t>de</a:t>
            </a:r>
            <a:r>
              <a:rPr lang="fr-FR" sz="1800" spc="31" dirty="0">
                <a:latin typeface="Montserrat Medium" pitchFamily="2" charset="0"/>
                <a:cs typeface="ACMUPE+Montserrat-Regular"/>
              </a:rPr>
              <a:t> </a:t>
            </a:r>
            <a:r>
              <a:rPr lang="fr-FR" sz="1800" dirty="0">
                <a:latin typeface="Montserrat Medium" pitchFamily="2" charset="0"/>
                <a:cs typeface="ACMUPE+Montserrat-Regular"/>
              </a:rPr>
              <a:t>même</a:t>
            </a:r>
            <a:r>
              <a:rPr lang="fr-FR" sz="1800" spc="34" dirty="0">
                <a:latin typeface="Montserrat Medium" pitchFamily="2" charset="0"/>
                <a:cs typeface="ACMUPE+Montserrat-Regular"/>
              </a:rPr>
              <a:t> </a:t>
            </a:r>
            <a:r>
              <a:rPr lang="fr-FR" sz="1800" dirty="0">
                <a:latin typeface="Montserrat Medium" pitchFamily="2" charset="0"/>
                <a:cs typeface="ACMUPE+Montserrat-Regular"/>
              </a:rPr>
              <a:t>la</a:t>
            </a:r>
            <a:r>
              <a:rPr lang="fr-FR" sz="1800" spc="31" dirty="0">
                <a:latin typeface="Montserrat Medium" pitchFamily="2" charset="0"/>
                <a:cs typeface="ACMUPE+Montserrat-Regular"/>
              </a:rPr>
              <a:t> </a:t>
            </a:r>
            <a:r>
              <a:rPr lang="fr-FR" sz="1800" dirty="0">
                <a:latin typeface="Montserrat Medium" pitchFamily="2" charset="0"/>
                <a:cs typeface="ACMUPE+Montserrat-Regular"/>
              </a:rPr>
              <a:t>possibilité</a:t>
            </a:r>
            <a:r>
              <a:rPr lang="fr-FR" sz="1800" spc="31" dirty="0">
                <a:latin typeface="Montserrat Medium" pitchFamily="2" charset="0"/>
                <a:cs typeface="ACMUPE+Montserrat-Regular"/>
              </a:rPr>
              <a:t> </a:t>
            </a:r>
            <a:r>
              <a:rPr lang="fr-FR" sz="1800" dirty="0">
                <a:latin typeface="Montserrat Medium" pitchFamily="2" charset="0"/>
                <a:cs typeface="ACMUPE+Montserrat-Regular"/>
              </a:rPr>
              <a:t>d’exporter</a:t>
            </a:r>
            <a:r>
              <a:rPr lang="fr-FR" sz="1800" spc="31" dirty="0">
                <a:latin typeface="Montserrat Medium" pitchFamily="2" charset="0"/>
                <a:cs typeface="ACMUPE+Montserrat-Regular"/>
              </a:rPr>
              <a:t> </a:t>
            </a:r>
            <a:r>
              <a:rPr lang="fr-FR" sz="1800" dirty="0">
                <a:latin typeface="Montserrat Medium" pitchFamily="2" charset="0"/>
                <a:cs typeface="ACMUPE+Montserrat-Regular"/>
              </a:rPr>
              <a:t>votre</a:t>
            </a:r>
            <a:r>
              <a:rPr lang="fr-FR" sz="1800" spc="31" dirty="0">
                <a:latin typeface="Montserrat Medium" pitchFamily="2" charset="0"/>
                <a:cs typeface="ACMUPE+Montserrat-Regular"/>
              </a:rPr>
              <a:t> </a:t>
            </a:r>
            <a:r>
              <a:rPr lang="fr-FR" sz="1800" dirty="0">
                <a:latin typeface="Montserrat Medium" pitchFamily="2" charset="0"/>
                <a:cs typeface="ACMUPE+Montserrat-Regular"/>
              </a:rPr>
              <a:t>rapport</a:t>
            </a:r>
            <a:r>
              <a:rPr lang="fr-FR" sz="1800" spc="31" dirty="0">
                <a:latin typeface="Montserrat Medium" pitchFamily="2" charset="0"/>
                <a:cs typeface="ACMUPE+Montserrat-Regular"/>
              </a:rPr>
              <a:t> </a:t>
            </a:r>
            <a:r>
              <a:rPr lang="fr-FR" sz="1800" dirty="0">
                <a:latin typeface="Montserrat Medium" pitchFamily="2" charset="0"/>
                <a:cs typeface="ACMUPE+Montserrat-Regular"/>
              </a:rPr>
              <a:t>en PDF,</a:t>
            </a:r>
            <a:r>
              <a:rPr lang="fr-FR" sz="1800" spc="-70" dirty="0">
                <a:latin typeface="Montserrat Medium" pitchFamily="2" charset="0"/>
                <a:cs typeface="ACMUPE+Montserrat-Regular"/>
              </a:rPr>
              <a:t> </a:t>
            </a:r>
            <a:r>
              <a:rPr lang="fr-FR" sz="1800" dirty="0">
                <a:latin typeface="Montserrat Medium" pitchFamily="2" charset="0"/>
                <a:cs typeface="ACMUPE+Montserrat-Regular"/>
              </a:rPr>
              <a:t>mais</a:t>
            </a:r>
            <a:r>
              <a:rPr lang="fr-FR" sz="1800" spc="-70" dirty="0">
                <a:latin typeface="Montserrat Medium" pitchFamily="2" charset="0"/>
                <a:cs typeface="ACMUPE+Montserrat-Regular"/>
              </a:rPr>
              <a:t> </a:t>
            </a:r>
            <a:r>
              <a:rPr lang="fr-FR" sz="1800" dirty="0">
                <a:latin typeface="Montserrat Medium" pitchFamily="2" charset="0"/>
                <a:cs typeface="ACMUPE+Montserrat-Regular"/>
              </a:rPr>
              <a:t>vous</a:t>
            </a:r>
            <a:r>
              <a:rPr lang="fr-FR" sz="1800" spc="-70" dirty="0">
                <a:latin typeface="Montserrat Medium" pitchFamily="2" charset="0"/>
                <a:cs typeface="ACMUPE+Montserrat-Regular"/>
              </a:rPr>
              <a:t> </a:t>
            </a:r>
            <a:r>
              <a:rPr lang="fr-FR" sz="1800" dirty="0">
                <a:latin typeface="Montserrat Medium" pitchFamily="2" charset="0"/>
                <a:cs typeface="ACMUPE+Montserrat-Regular"/>
              </a:rPr>
              <a:t>ne</a:t>
            </a:r>
            <a:r>
              <a:rPr lang="fr-FR" sz="1800" spc="-70" dirty="0">
                <a:latin typeface="Montserrat Medium" pitchFamily="2" charset="0"/>
                <a:cs typeface="ACMUPE+Montserrat-Regular"/>
              </a:rPr>
              <a:t> </a:t>
            </a:r>
            <a:r>
              <a:rPr lang="fr-FR" sz="1800" dirty="0">
                <a:latin typeface="Montserrat Medium" pitchFamily="2" charset="0"/>
                <a:cs typeface="ACMUPE+Montserrat-Regular"/>
              </a:rPr>
              <a:t>pouvez</a:t>
            </a:r>
            <a:r>
              <a:rPr lang="fr-FR" sz="1800" spc="-70" dirty="0">
                <a:latin typeface="Montserrat Medium" pitchFamily="2" charset="0"/>
                <a:cs typeface="ACMUPE+Montserrat-Regular"/>
              </a:rPr>
              <a:t> </a:t>
            </a:r>
            <a:r>
              <a:rPr lang="fr-FR" sz="1800" dirty="0">
                <a:latin typeface="Montserrat Medium" pitchFamily="2" charset="0"/>
                <a:cs typeface="ACMUPE+Montserrat-Regular"/>
              </a:rPr>
              <a:t>pas</a:t>
            </a:r>
            <a:r>
              <a:rPr lang="fr-FR" sz="1800" spc="-70" dirty="0">
                <a:latin typeface="Montserrat Medium" pitchFamily="2" charset="0"/>
                <a:cs typeface="ACMUPE+Montserrat-Regular"/>
              </a:rPr>
              <a:t> </a:t>
            </a:r>
            <a:r>
              <a:rPr lang="fr-FR" sz="1800" dirty="0">
                <a:latin typeface="Montserrat Medium" pitchFamily="2" charset="0"/>
                <a:cs typeface="ACMUPE+Montserrat-Regular"/>
              </a:rPr>
              <a:t>le</a:t>
            </a:r>
            <a:r>
              <a:rPr lang="fr-FR" sz="1800" spc="-70" dirty="0">
                <a:latin typeface="Montserrat Medium" pitchFamily="2" charset="0"/>
                <a:cs typeface="ACMUPE+Montserrat-Regular"/>
              </a:rPr>
              <a:t> </a:t>
            </a:r>
            <a:r>
              <a:rPr lang="fr-FR" sz="1800" dirty="0">
                <a:latin typeface="Montserrat Medium" pitchFamily="2" charset="0"/>
                <a:cs typeface="ACMUPE+Montserrat-Regular"/>
              </a:rPr>
              <a:t>partager</a:t>
            </a:r>
            <a:r>
              <a:rPr lang="fr-FR" sz="1800" spc="-70" dirty="0">
                <a:latin typeface="Montserrat Medium" pitchFamily="2" charset="0"/>
                <a:cs typeface="ACMUPE+Montserrat-Regular"/>
              </a:rPr>
              <a:t> </a:t>
            </a:r>
            <a:r>
              <a:rPr lang="fr-FR" sz="1800" dirty="0">
                <a:latin typeface="Montserrat Medium" pitchFamily="2" charset="0"/>
                <a:cs typeface="ACMUPE+Montserrat-Regular"/>
              </a:rPr>
              <a:t>(sauf</a:t>
            </a:r>
            <a:r>
              <a:rPr lang="fr-FR" sz="1800" spc="-70" dirty="0">
                <a:latin typeface="Montserrat Medium" pitchFamily="2" charset="0"/>
                <a:cs typeface="ACMUPE+Montserrat-Regular"/>
              </a:rPr>
              <a:t> </a:t>
            </a:r>
            <a:r>
              <a:rPr lang="fr-FR" sz="1800" dirty="0">
                <a:latin typeface="Montserrat Medium" pitchFamily="2" charset="0"/>
                <a:cs typeface="ACMUPE+Montserrat-Regular"/>
              </a:rPr>
              <a:t>en</a:t>
            </a:r>
            <a:r>
              <a:rPr lang="fr-FR" sz="1800" spc="-70" dirty="0">
                <a:latin typeface="Montserrat Medium" pitchFamily="2" charset="0"/>
                <a:cs typeface="ACMUPE+Montserrat-Regular"/>
              </a:rPr>
              <a:t> </a:t>
            </a:r>
            <a:r>
              <a:rPr lang="fr-FR" sz="1800" dirty="0">
                <a:latin typeface="Montserrat Medium" pitchFamily="2" charset="0"/>
                <a:cs typeface="ACMUPE+Montserrat-Regular"/>
              </a:rPr>
              <a:t>envoyant</a:t>
            </a:r>
            <a:r>
              <a:rPr lang="fr-FR" sz="1800" spc="-70" dirty="0">
                <a:latin typeface="Montserrat Medium" pitchFamily="2" charset="0"/>
                <a:cs typeface="ACMUPE+Montserrat-Regular"/>
              </a:rPr>
              <a:t> </a:t>
            </a:r>
            <a:r>
              <a:rPr lang="fr-FR" sz="1800" dirty="0">
                <a:latin typeface="Montserrat Medium" pitchFamily="2" charset="0"/>
                <a:cs typeface="ACMUPE+Montserrat-Regular"/>
              </a:rPr>
              <a:t>votre</a:t>
            </a:r>
            <a:r>
              <a:rPr lang="fr-FR" sz="1800" spc="-70" dirty="0">
                <a:latin typeface="Montserrat Medium" pitchFamily="2" charset="0"/>
                <a:cs typeface="ACMUPE+Montserrat-Regular"/>
              </a:rPr>
              <a:t> </a:t>
            </a:r>
            <a:r>
              <a:rPr lang="fr-FR" sz="1800" dirty="0">
                <a:latin typeface="Montserrat Medium" pitchFamily="2" charset="0"/>
                <a:cs typeface="ACMUPE+Montserrat-Regular"/>
              </a:rPr>
              <a:t>fichier</a:t>
            </a:r>
            <a:r>
              <a:rPr lang="fr-FR" sz="1800" spc="-70" dirty="0">
                <a:latin typeface="Montserrat Medium" pitchFamily="2" charset="0"/>
                <a:cs typeface="ACMUPE+Montserrat-Regular"/>
              </a:rPr>
              <a:t> </a:t>
            </a:r>
            <a:r>
              <a:rPr lang="fr-FR" sz="1800" dirty="0">
                <a:latin typeface="Montserrat Medium" pitchFamily="2" charset="0"/>
                <a:cs typeface="ACMUPE+Montserrat-Regular"/>
              </a:rPr>
              <a:t>Power BI Desktop), ni le mettre à jour automatiquement.</a:t>
            </a:r>
          </a:p>
          <a:p>
            <a:pPr algn="just">
              <a:lnSpc>
                <a:spcPct val="150000"/>
              </a:lnSpc>
              <a:spcBef>
                <a:spcPts val="0"/>
              </a:spcBef>
            </a:pPr>
            <a:r>
              <a:rPr lang="fr-FR" sz="1800" dirty="0">
                <a:latin typeface="Montserrat Medium" pitchFamily="2" charset="0"/>
                <a:cs typeface="ACMUPE+Montserrat-Regular"/>
              </a:rPr>
              <a:t>Dans</a:t>
            </a:r>
            <a:r>
              <a:rPr lang="fr-FR" sz="1800" spc="119" dirty="0">
                <a:latin typeface="Montserrat Medium" pitchFamily="2" charset="0"/>
                <a:cs typeface="ACMUPE+Montserrat-Regular"/>
              </a:rPr>
              <a:t> le module </a:t>
            </a:r>
            <a:r>
              <a:rPr lang="fr-FR" sz="1800" dirty="0">
                <a:latin typeface="Montserrat Medium" pitchFamily="2" charset="0"/>
                <a:cs typeface="ACMUPE+Montserrat-Regular"/>
              </a:rPr>
              <a:t>numéro</a:t>
            </a:r>
            <a:r>
              <a:rPr lang="fr-FR" sz="1800" spc="119" dirty="0">
                <a:latin typeface="Montserrat Medium" pitchFamily="2" charset="0"/>
                <a:cs typeface="ACMUPE+Montserrat-Regular"/>
              </a:rPr>
              <a:t> </a:t>
            </a:r>
            <a:r>
              <a:rPr lang="fr-FR" sz="1800" dirty="0">
                <a:latin typeface="Montserrat Medium" pitchFamily="2" charset="0"/>
                <a:cs typeface="ACMUPE+Montserrat-Regular"/>
              </a:rPr>
              <a:t>deux,</a:t>
            </a:r>
            <a:r>
              <a:rPr lang="fr-FR" sz="1800" spc="119" dirty="0">
                <a:latin typeface="Montserrat Medium" pitchFamily="2" charset="0"/>
                <a:cs typeface="ACMUPE+Montserrat-Regular"/>
              </a:rPr>
              <a:t> </a:t>
            </a:r>
            <a:r>
              <a:rPr lang="fr-FR" sz="1800" dirty="0">
                <a:latin typeface="Montserrat Medium" pitchFamily="2" charset="0"/>
                <a:cs typeface="ACMUPE+Montserrat-Regular"/>
              </a:rPr>
              <a:t>nous</a:t>
            </a:r>
            <a:r>
              <a:rPr lang="fr-FR" sz="1800" spc="119" dirty="0">
                <a:latin typeface="Montserrat Medium" pitchFamily="2" charset="0"/>
                <a:cs typeface="ACMUPE+Montserrat-Regular"/>
              </a:rPr>
              <a:t> </a:t>
            </a:r>
            <a:r>
              <a:rPr lang="fr-FR" sz="1800" dirty="0">
                <a:latin typeface="Montserrat Medium" pitchFamily="2" charset="0"/>
                <a:cs typeface="ACMUPE+Montserrat-Regular"/>
              </a:rPr>
              <a:t>avons</a:t>
            </a:r>
            <a:r>
              <a:rPr lang="fr-FR" sz="1800" spc="119" dirty="0">
                <a:latin typeface="Montserrat Medium" pitchFamily="2" charset="0"/>
                <a:cs typeface="ACMUPE+Montserrat-Regular"/>
              </a:rPr>
              <a:t> </a:t>
            </a:r>
            <a:r>
              <a:rPr lang="fr-FR" sz="1800" dirty="0">
                <a:latin typeface="Montserrat Medium" pitchFamily="2" charset="0"/>
                <a:cs typeface="ACMUPE+Montserrat-Regular"/>
              </a:rPr>
              <a:t>vu</a:t>
            </a:r>
            <a:r>
              <a:rPr lang="fr-FR" sz="1800" spc="125" dirty="0">
                <a:latin typeface="Montserrat Medium" pitchFamily="2" charset="0"/>
                <a:cs typeface="ACMUPE+Montserrat-Regular"/>
              </a:rPr>
              <a:t> </a:t>
            </a:r>
            <a:r>
              <a:rPr lang="fr-FR" sz="1800" dirty="0">
                <a:latin typeface="Montserrat Medium" pitchFamily="2" charset="0"/>
                <a:cs typeface="ACMUPE+Montserrat-Regular"/>
              </a:rPr>
              <a:t>qu’un</a:t>
            </a:r>
            <a:r>
              <a:rPr lang="fr-FR" sz="1800" spc="119" dirty="0">
                <a:latin typeface="Montserrat Medium" pitchFamily="2" charset="0"/>
                <a:cs typeface="ACMUPE+Montserrat-Regular"/>
              </a:rPr>
              <a:t> </a:t>
            </a:r>
            <a:r>
              <a:rPr lang="fr-FR" sz="1800" dirty="0">
                <a:latin typeface="Montserrat Medium" pitchFamily="2" charset="0"/>
                <a:cs typeface="ACMUPE+Montserrat-Regular"/>
              </a:rPr>
              <a:t>rapport</a:t>
            </a:r>
            <a:r>
              <a:rPr lang="fr-FR" sz="1800" spc="119" dirty="0">
                <a:latin typeface="Montserrat Medium" pitchFamily="2" charset="0"/>
                <a:cs typeface="ACMUPE+Montserrat-Regular"/>
              </a:rPr>
              <a:t> </a:t>
            </a:r>
            <a:r>
              <a:rPr lang="fr-FR" sz="1800" dirty="0">
                <a:latin typeface="Montserrat Medium" pitchFamily="2" charset="0"/>
                <a:cs typeface="ACMUPE+Montserrat-Regular"/>
              </a:rPr>
              <a:t>se</a:t>
            </a:r>
            <a:r>
              <a:rPr lang="fr-FR" sz="1800" spc="119" dirty="0">
                <a:latin typeface="Montserrat Medium" pitchFamily="2" charset="0"/>
                <a:cs typeface="ACMUPE+Montserrat-Regular"/>
              </a:rPr>
              <a:t> </a:t>
            </a:r>
            <a:r>
              <a:rPr lang="fr-FR" sz="1800" dirty="0">
                <a:latin typeface="Montserrat Medium" pitchFamily="2" charset="0"/>
                <a:cs typeface="ACMUPE+Montserrat-Regular"/>
              </a:rPr>
              <a:t>publie</a:t>
            </a:r>
            <a:r>
              <a:rPr lang="fr-FR" sz="1800" spc="119" dirty="0">
                <a:latin typeface="Montserrat Medium" pitchFamily="2" charset="0"/>
                <a:cs typeface="ACMUPE+Montserrat-Regular"/>
              </a:rPr>
              <a:t> </a:t>
            </a:r>
            <a:r>
              <a:rPr lang="fr-FR" sz="1800" dirty="0">
                <a:latin typeface="Montserrat Medium" pitchFamily="2" charset="0"/>
                <a:cs typeface="ACMUPE+Montserrat-Regular"/>
              </a:rPr>
              <a:t>dans</a:t>
            </a:r>
            <a:r>
              <a:rPr lang="fr-FR" sz="1800" spc="119" dirty="0">
                <a:latin typeface="Montserrat Medium" pitchFamily="2" charset="0"/>
                <a:cs typeface="ACMUPE+Montserrat-Regular"/>
              </a:rPr>
              <a:t> </a:t>
            </a:r>
            <a:r>
              <a:rPr lang="fr-FR" sz="1800" dirty="0">
                <a:latin typeface="Montserrat Medium" pitchFamily="2" charset="0"/>
                <a:cs typeface="ACMUPE+Montserrat-Regular"/>
              </a:rPr>
              <a:t>un </a:t>
            </a:r>
            <a:r>
              <a:rPr lang="fr-FR" sz="1800" b="1" dirty="0">
                <a:latin typeface="Montserrat Medium" pitchFamily="2" charset="0"/>
                <a:cs typeface="Montserrat"/>
              </a:rPr>
              <a:t>espace de travail.</a:t>
            </a:r>
          </a:p>
          <a:p>
            <a:pPr algn="just">
              <a:lnSpc>
                <a:spcPct val="150000"/>
              </a:lnSpc>
              <a:spcBef>
                <a:spcPts val="1"/>
              </a:spcBef>
            </a:pPr>
            <a:endParaRPr lang="fr-FR" sz="1800" dirty="0">
              <a:latin typeface="Montserrat Medium" pitchFamily="2" charset="0"/>
              <a:cs typeface="ACMUPE+Montserrat-Regular"/>
            </a:endParaRPr>
          </a:p>
        </p:txBody>
      </p:sp>
      <p:pic>
        <p:nvPicPr>
          <p:cNvPr id="4" name="Image 3">
            <a:extLst>
              <a:ext uri="{FF2B5EF4-FFF2-40B4-BE49-F238E27FC236}">
                <a16:creationId xmlns:a16="http://schemas.microsoft.com/office/drawing/2014/main" id="{B6EB8396-69B3-AB84-1F88-5C54E4BDFF76}"/>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B5A013B5-0D38-DCA6-CAB8-35BB4F42B046}"/>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7283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DBA91-25C3-1990-A478-BC5613CD03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7CD6A72-816A-A092-1911-32AA4F41F1DC}"/>
              </a:ext>
            </a:extLst>
          </p:cNvPr>
          <p:cNvSpPr>
            <a:spLocks noGrp="1"/>
          </p:cNvSpPr>
          <p:nvPr>
            <p:ph type="ctrTitle"/>
          </p:nvPr>
        </p:nvSpPr>
        <p:spPr>
          <a:xfrm>
            <a:off x="1366092" y="186197"/>
            <a:ext cx="8714344" cy="755746"/>
          </a:xfrm>
        </p:spPr>
        <p:txBody>
          <a:bodyPr>
            <a:noAutofit/>
          </a:bodyPr>
          <a:lstStyle/>
          <a:p>
            <a:pPr marL="0" marR="0">
              <a:lnSpc>
                <a:spcPts val="1960"/>
              </a:lnSpc>
              <a:spcBef>
                <a:spcPts val="0"/>
              </a:spcBef>
              <a:spcAft>
                <a:spcPts val="0"/>
              </a:spcAft>
            </a:pPr>
            <a:r>
              <a:rPr lang="fr-FR" sz="2400" b="1" dirty="0">
                <a:solidFill>
                  <a:srgbClr val="0F2035"/>
                </a:solidFill>
                <a:latin typeface="Montserrat ExtraBold" pitchFamily="2" charset="0"/>
                <a:cs typeface="Montserrat"/>
              </a:rPr>
              <a:t>Télécharger le logiciel</a:t>
            </a:r>
          </a:p>
        </p:txBody>
      </p:sp>
      <p:sp>
        <p:nvSpPr>
          <p:cNvPr id="3" name="Sous-titre 2">
            <a:extLst>
              <a:ext uri="{FF2B5EF4-FFF2-40B4-BE49-F238E27FC236}">
                <a16:creationId xmlns:a16="http://schemas.microsoft.com/office/drawing/2014/main" id="{DDB99A3D-F20F-29C2-FAF0-BDE6563D81BB}"/>
              </a:ext>
            </a:extLst>
          </p:cNvPr>
          <p:cNvSpPr>
            <a:spLocks noGrp="1"/>
          </p:cNvSpPr>
          <p:nvPr>
            <p:ph type="subTitle" idx="1"/>
          </p:nvPr>
        </p:nvSpPr>
        <p:spPr>
          <a:xfrm>
            <a:off x="376547" y="2085734"/>
            <a:ext cx="5499116" cy="943905"/>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JAHNIB+Montserrat-Regular"/>
              </a:rPr>
              <a:t>Vous</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pouvez</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désormais</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ouvrir</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Power</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BI</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Desktop</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et</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passer</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à</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la</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leçon</a:t>
            </a:r>
            <a:r>
              <a:rPr lang="fr-FR" sz="1800" spc="58"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numéro deux !</a:t>
            </a:r>
          </a:p>
        </p:txBody>
      </p:sp>
      <p:sp>
        <p:nvSpPr>
          <p:cNvPr id="5" name="object 1">
            <a:extLst>
              <a:ext uri="{FF2B5EF4-FFF2-40B4-BE49-F238E27FC236}">
                <a16:creationId xmlns:a16="http://schemas.microsoft.com/office/drawing/2014/main" id="{F015A0AB-6731-A7A0-CA52-713EF87223D2}"/>
              </a:ext>
            </a:extLst>
          </p:cNvPr>
          <p:cNvSpPr/>
          <p:nvPr/>
        </p:nvSpPr>
        <p:spPr>
          <a:xfrm>
            <a:off x="5875663" y="1134656"/>
            <a:ext cx="5939790" cy="4999785"/>
          </a:xfrm>
          <a:prstGeom prst="rect">
            <a:avLst/>
          </a:prstGeom>
          <a:blipFill>
            <a:blip r:embed="rId2"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B36D67B1-9F65-C009-DB3B-326FD5577DDD}"/>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92C2E6EF-DF81-7FA5-5346-33EBCFB5FE06}"/>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8657447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8E538-F214-964A-369F-EFFBF1C8B3E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4FD156D-8AD0-B979-3015-3D4049BD4470}"/>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Introduction</a:t>
            </a:r>
          </a:p>
        </p:txBody>
      </p:sp>
      <p:sp>
        <p:nvSpPr>
          <p:cNvPr id="3" name="Sous-titre 2">
            <a:extLst>
              <a:ext uri="{FF2B5EF4-FFF2-40B4-BE49-F238E27FC236}">
                <a16:creationId xmlns:a16="http://schemas.microsoft.com/office/drawing/2014/main" id="{C48A2B41-38C2-4831-3F26-F6AAB8386E7D}"/>
              </a:ext>
            </a:extLst>
          </p:cNvPr>
          <p:cNvSpPr>
            <a:spLocks noGrp="1"/>
          </p:cNvSpPr>
          <p:nvPr>
            <p:ph type="subTitle" idx="1"/>
          </p:nvPr>
        </p:nvSpPr>
        <p:spPr>
          <a:xfrm>
            <a:off x="936829" y="1469914"/>
            <a:ext cx="10460514" cy="1879214"/>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ACMUPE+Montserrat-Regular"/>
              </a:rPr>
              <a:t>Par</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défaut,</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tout</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le</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monde</a:t>
            </a:r>
            <a:r>
              <a:rPr lang="fr-FR" sz="1800" spc="20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en</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a</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un</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nommé</a:t>
            </a:r>
            <a:r>
              <a:rPr lang="fr-FR" sz="1800" spc="20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 Mon</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espace</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travail ».</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Il</a:t>
            </a:r>
            <a:r>
              <a:rPr lang="fr-FR" sz="1800" spc="19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est personnel</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et</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sert</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bac</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à</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sable.</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Cela</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signifie</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que</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nous</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pouvons</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publier</a:t>
            </a:r>
            <a:r>
              <a:rPr lang="fr-FR" sz="1800" spc="11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nos rapports</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dedans,</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mais</a:t>
            </a:r>
            <a:r>
              <a:rPr lang="fr-FR" sz="1800" spc="43"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ils</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ne</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pourront</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pas</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être</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partagé</a:t>
            </a:r>
            <a:r>
              <a:rPr lang="fr-FR" sz="1800" spc="43"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car</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c’est</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un</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espace</a:t>
            </a:r>
            <a:r>
              <a:rPr lang="fr-FR" sz="1800" spc="41"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 travail qui vous permet de tester vos rapports.</a:t>
            </a:r>
          </a:p>
        </p:txBody>
      </p:sp>
      <p:sp>
        <p:nvSpPr>
          <p:cNvPr id="4" name="object 1">
            <a:extLst>
              <a:ext uri="{FF2B5EF4-FFF2-40B4-BE49-F238E27FC236}">
                <a16:creationId xmlns:a16="http://schemas.microsoft.com/office/drawing/2014/main" id="{842E88B0-9F51-A5D6-3FA8-CA25163DA339}"/>
              </a:ext>
            </a:extLst>
          </p:cNvPr>
          <p:cNvSpPr/>
          <p:nvPr/>
        </p:nvSpPr>
        <p:spPr>
          <a:xfrm>
            <a:off x="1849142" y="3349128"/>
            <a:ext cx="6325374" cy="3073706"/>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D9CD8025-0E08-37C3-85EF-FF165074734F}"/>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74ECB77D-9AE2-F4A6-1766-2A6CE9174FE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188060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91CA4-B664-C77E-1C99-2591C3E9ACF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7C559CA-03DE-CB96-FADB-D32B67881B58}"/>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espace de travail</a:t>
            </a:r>
          </a:p>
        </p:txBody>
      </p:sp>
      <p:sp>
        <p:nvSpPr>
          <p:cNvPr id="3" name="Sous-titre 2">
            <a:extLst>
              <a:ext uri="{FF2B5EF4-FFF2-40B4-BE49-F238E27FC236}">
                <a16:creationId xmlns:a16="http://schemas.microsoft.com/office/drawing/2014/main" id="{9F3DA9F9-2651-42D9-7712-5824257D9216}"/>
              </a:ext>
            </a:extLst>
          </p:cNvPr>
          <p:cNvSpPr>
            <a:spLocks noGrp="1"/>
          </p:cNvSpPr>
          <p:nvPr>
            <p:ph type="subTitle" idx="1"/>
          </p:nvPr>
        </p:nvSpPr>
        <p:spPr>
          <a:xfrm>
            <a:off x="936829" y="1392795"/>
            <a:ext cx="10460514" cy="964814"/>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ACMUPE+Montserrat-Regular"/>
              </a:rPr>
              <a:t>Pour</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créer</a:t>
            </a:r>
            <a:r>
              <a:rPr lang="fr-FR" sz="1800" spc="25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un</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espace</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travail,</a:t>
            </a:r>
            <a:r>
              <a:rPr lang="fr-FR" sz="1800" spc="25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allez</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dans</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Power</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BI</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Online</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et</a:t>
            </a:r>
            <a:r>
              <a:rPr lang="fr-FR" sz="1800" spc="25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cliquez</a:t>
            </a:r>
            <a:r>
              <a:rPr lang="fr-FR" sz="1800" spc="248"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sur « Espace de travail » puis sur « Nouvel espace de travail » :</a:t>
            </a:r>
          </a:p>
        </p:txBody>
      </p:sp>
      <p:sp>
        <p:nvSpPr>
          <p:cNvPr id="5" name="object 2">
            <a:extLst>
              <a:ext uri="{FF2B5EF4-FFF2-40B4-BE49-F238E27FC236}">
                <a16:creationId xmlns:a16="http://schemas.microsoft.com/office/drawing/2014/main" id="{400A5CE2-00B4-C31D-8CB4-B5EF92F4285B}"/>
              </a:ext>
            </a:extLst>
          </p:cNvPr>
          <p:cNvSpPr/>
          <p:nvPr/>
        </p:nvSpPr>
        <p:spPr>
          <a:xfrm>
            <a:off x="936829" y="2434728"/>
            <a:ext cx="6962265" cy="3802500"/>
          </a:xfrm>
          <a:prstGeom prst="rect">
            <a:avLst/>
          </a:prstGeom>
          <a:blipFill>
            <a:blip r:embed="rId2" cstate="print"/>
            <a:stretch>
              <a:fillRect/>
            </a:stretch>
          </a:blipFill>
        </p:spPr>
        <p:txBody>
          <a:bodyPr wrap="square" lIns="0" tIns="0" rIns="0" bIns="0" rtlCol="0">
            <a:spAutoFit/>
          </a:bodyPr>
          <a:lstStyle/>
          <a:p>
            <a:endParaRPr/>
          </a:p>
        </p:txBody>
      </p:sp>
      <p:pic>
        <p:nvPicPr>
          <p:cNvPr id="6" name="Image 5">
            <a:extLst>
              <a:ext uri="{FF2B5EF4-FFF2-40B4-BE49-F238E27FC236}">
                <a16:creationId xmlns:a16="http://schemas.microsoft.com/office/drawing/2014/main" id="{D9507BBF-C597-CE20-D52F-2170A8A8F719}"/>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58FF6EAD-1164-E159-736E-21999C02E26D}"/>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6518345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7393E-3ADD-81FB-C7CD-B7931ED9962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C60494C-004C-D31A-1C9E-B037A15572E7}"/>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espace de travail</a:t>
            </a:r>
          </a:p>
        </p:txBody>
      </p:sp>
      <p:sp>
        <p:nvSpPr>
          <p:cNvPr id="3" name="Sous-titre 2">
            <a:extLst>
              <a:ext uri="{FF2B5EF4-FFF2-40B4-BE49-F238E27FC236}">
                <a16:creationId xmlns:a16="http://schemas.microsoft.com/office/drawing/2014/main" id="{ECB06927-2A6A-B542-FFDD-AD3DDF098AE9}"/>
              </a:ext>
            </a:extLst>
          </p:cNvPr>
          <p:cNvSpPr>
            <a:spLocks noGrp="1"/>
          </p:cNvSpPr>
          <p:nvPr>
            <p:ph type="subTitle" idx="1"/>
          </p:nvPr>
        </p:nvSpPr>
        <p:spPr>
          <a:xfrm>
            <a:off x="936829" y="1370761"/>
            <a:ext cx="10460514" cy="1747012"/>
          </a:xfrm>
        </p:spPr>
        <p:txBody>
          <a:bodyPr>
            <a:noAutofit/>
          </a:bodyPr>
          <a:lstStyle/>
          <a:p>
            <a:pPr algn="just">
              <a:lnSpc>
                <a:spcPct val="150000"/>
              </a:lnSpc>
              <a:spcBef>
                <a:spcPts val="0"/>
              </a:spcBef>
            </a:pPr>
            <a:r>
              <a:rPr lang="fr-FR" sz="1800" dirty="0">
                <a:latin typeface="Montserrat Medium" pitchFamily="2" charset="0"/>
                <a:cs typeface="ACMUPE+Montserrat-Regular"/>
              </a:rPr>
              <a:t>Sur</a:t>
            </a:r>
            <a:r>
              <a:rPr lang="fr-FR" sz="1800" spc="211" dirty="0">
                <a:latin typeface="Montserrat Medium" pitchFamily="2" charset="0"/>
                <a:cs typeface="ACMUPE+Montserrat-Regular"/>
              </a:rPr>
              <a:t> </a:t>
            </a:r>
            <a:r>
              <a:rPr lang="fr-FR" sz="1800" dirty="0">
                <a:latin typeface="Montserrat Medium" pitchFamily="2" charset="0"/>
                <a:cs typeface="ACMUPE+Montserrat-Regular"/>
              </a:rPr>
              <a:t>la</a:t>
            </a:r>
            <a:r>
              <a:rPr lang="fr-FR" sz="1800" spc="211" dirty="0">
                <a:latin typeface="Montserrat Medium" pitchFamily="2" charset="0"/>
                <a:cs typeface="ACMUPE+Montserrat-Regular"/>
              </a:rPr>
              <a:t> </a:t>
            </a:r>
            <a:r>
              <a:rPr lang="fr-FR" sz="1800" dirty="0">
                <a:latin typeface="Montserrat Medium" pitchFamily="2" charset="0"/>
                <a:cs typeface="ACMUPE+Montserrat-Regular"/>
              </a:rPr>
              <a:t>droite</a:t>
            </a:r>
            <a:r>
              <a:rPr lang="fr-FR" sz="1800" spc="211" dirty="0">
                <a:latin typeface="Montserrat Medium" pitchFamily="2" charset="0"/>
                <a:cs typeface="ACMUPE+Montserrat-Regular"/>
              </a:rPr>
              <a:t> </a:t>
            </a:r>
            <a:r>
              <a:rPr lang="fr-FR" sz="1800" dirty="0">
                <a:latin typeface="Montserrat Medium" pitchFamily="2" charset="0"/>
                <a:cs typeface="ACMUPE+Montserrat-Regular"/>
              </a:rPr>
              <a:t>de</a:t>
            </a:r>
            <a:r>
              <a:rPr lang="fr-FR" sz="1800" spc="211" dirty="0">
                <a:latin typeface="Montserrat Medium" pitchFamily="2" charset="0"/>
                <a:cs typeface="ACMUPE+Montserrat-Regular"/>
              </a:rPr>
              <a:t> </a:t>
            </a:r>
            <a:r>
              <a:rPr lang="fr-FR" sz="1800" dirty="0">
                <a:latin typeface="Montserrat Medium" pitchFamily="2" charset="0"/>
                <a:cs typeface="ACMUPE+Montserrat-Regular"/>
              </a:rPr>
              <a:t>votre</a:t>
            </a:r>
            <a:r>
              <a:rPr lang="fr-FR" sz="1800" spc="211" dirty="0">
                <a:latin typeface="Montserrat Medium" pitchFamily="2" charset="0"/>
                <a:cs typeface="ACMUPE+Montserrat-Regular"/>
              </a:rPr>
              <a:t> </a:t>
            </a:r>
            <a:r>
              <a:rPr lang="fr-FR" sz="1800" dirty="0">
                <a:latin typeface="Montserrat Medium" pitchFamily="2" charset="0"/>
                <a:cs typeface="ACMUPE+Montserrat-Regular"/>
              </a:rPr>
              <a:t>écran,</a:t>
            </a:r>
            <a:r>
              <a:rPr lang="fr-FR" sz="1800" spc="214" dirty="0">
                <a:latin typeface="Montserrat Medium" pitchFamily="2" charset="0"/>
                <a:cs typeface="ACMUPE+Montserrat-Regular"/>
              </a:rPr>
              <a:t> </a:t>
            </a:r>
            <a:r>
              <a:rPr lang="fr-FR" sz="1800" dirty="0">
                <a:latin typeface="Montserrat Medium" pitchFamily="2" charset="0"/>
                <a:cs typeface="ACMUPE+Montserrat-Regular"/>
              </a:rPr>
              <a:t>renseignez</a:t>
            </a:r>
            <a:r>
              <a:rPr lang="fr-FR" sz="1800" spc="211" dirty="0">
                <a:latin typeface="Montserrat Medium" pitchFamily="2" charset="0"/>
                <a:cs typeface="ACMUPE+Montserrat-Regular"/>
              </a:rPr>
              <a:t> </a:t>
            </a:r>
            <a:r>
              <a:rPr lang="fr-FR" sz="1800" dirty="0">
                <a:latin typeface="Montserrat Medium" pitchFamily="2" charset="0"/>
                <a:cs typeface="ACMUPE+Montserrat-Regular"/>
              </a:rPr>
              <a:t>le</a:t>
            </a:r>
            <a:r>
              <a:rPr lang="fr-FR" sz="1800" spc="211" dirty="0">
                <a:latin typeface="Montserrat Medium" pitchFamily="2" charset="0"/>
                <a:cs typeface="ACMUPE+Montserrat-Regular"/>
              </a:rPr>
              <a:t> </a:t>
            </a:r>
            <a:r>
              <a:rPr lang="fr-FR" sz="1800" dirty="0">
                <a:latin typeface="Montserrat Medium" pitchFamily="2" charset="0"/>
                <a:cs typeface="ACMUPE+Montserrat-Regular"/>
              </a:rPr>
              <a:t>nom</a:t>
            </a:r>
            <a:r>
              <a:rPr lang="fr-FR" sz="1800" spc="211" dirty="0">
                <a:latin typeface="Montserrat Medium" pitchFamily="2" charset="0"/>
                <a:cs typeface="ACMUPE+Montserrat-Regular"/>
              </a:rPr>
              <a:t> </a:t>
            </a:r>
            <a:r>
              <a:rPr lang="fr-FR" sz="1800" dirty="0">
                <a:latin typeface="Montserrat Medium" pitchFamily="2" charset="0"/>
                <a:cs typeface="ACMUPE+Montserrat-Regular"/>
              </a:rPr>
              <a:t>de</a:t>
            </a:r>
            <a:r>
              <a:rPr lang="fr-FR" sz="1800" spc="211" dirty="0">
                <a:latin typeface="Montserrat Medium" pitchFamily="2" charset="0"/>
                <a:cs typeface="ACMUPE+Montserrat-Regular"/>
              </a:rPr>
              <a:t> </a:t>
            </a:r>
            <a:r>
              <a:rPr lang="fr-FR" sz="1800" dirty="0">
                <a:latin typeface="Montserrat Medium" pitchFamily="2" charset="0"/>
                <a:cs typeface="ACMUPE+Montserrat-Regular"/>
              </a:rPr>
              <a:t>votre</a:t>
            </a:r>
            <a:r>
              <a:rPr lang="fr-FR" sz="1800" spc="211" dirty="0">
                <a:latin typeface="Montserrat Medium" pitchFamily="2" charset="0"/>
                <a:cs typeface="ACMUPE+Montserrat-Regular"/>
              </a:rPr>
              <a:t> </a:t>
            </a:r>
            <a:r>
              <a:rPr lang="fr-FR" sz="1800" dirty="0">
                <a:latin typeface="Montserrat Medium" pitchFamily="2" charset="0"/>
                <a:cs typeface="ACMUPE+Montserrat-Regular"/>
              </a:rPr>
              <a:t>nouvel</a:t>
            </a:r>
            <a:r>
              <a:rPr lang="fr-FR" sz="1800" spc="211" dirty="0">
                <a:latin typeface="Montserrat Medium" pitchFamily="2" charset="0"/>
                <a:cs typeface="ACMUPE+Montserrat-Regular"/>
              </a:rPr>
              <a:t> </a:t>
            </a:r>
            <a:r>
              <a:rPr lang="fr-FR" sz="1800" dirty="0">
                <a:latin typeface="Montserrat Medium" pitchFamily="2" charset="0"/>
                <a:cs typeface="ACMUPE+Montserrat-Regular"/>
              </a:rPr>
              <a:t>espace</a:t>
            </a:r>
            <a:r>
              <a:rPr lang="fr-FR" sz="1800" spc="211" dirty="0">
                <a:latin typeface="Montserrat Medium" pitchFamily="2" charset="0"/>
                <a:cs typeface="ACMUPE+Montserrat-Regular"/>
              </a:rPr>
              <a:t> </a:t>
            </a:r>
            <a:r>
              <a:rPr lang="fr-FR" sz="1800" dirty="0">
                <a:latin typeface="Montserrat Medium" pitchFamily="2" charset="0"/>
                <a:cs typeface="ACMUPE+Montserrat-Regular"/>
              </a:rPr>
              <a:t>de travail.</a:t>
            </a:r>
            <a:r>
              <a:rPr lang="fr-FR" sz="1800" spc="454" dirty="0">
                <a:latin typeface="Montserrat Medium" pitchFamily="2" charset="0"/>
                <a:cs typeface="ACMUPE+Montserrat-Regular"/>
              </a:rPr>
              <a:t> </a:t>
            </a:r>
            <a:r>
              <a:rPr lang="fr-FR" sz="1800" dirty="0">
                <a:latin typeface="Montserrat Medium" pitchFamily="2" charset="0"/>
                <a:cs typeface="ACMUPE+Montserrat-Regular"/>
              </a:rPr>
              <a:t>C’est</a:t>
            </a:r>
            <a:r>
              <a:rPr lang="fr-FR" sz="1800" spc="454" dirty="0">
                <a:latin typeface="Montserrat Medium" pitchFamily="2" charset="0"/>
                <a:cs typeface="ACMUPE+Montserrat-Regular"/>
              </a:rPr>
              <a:t> </a:t>
            </a:r>
            <a:r>
              <a:rPr lang="fr-FR" sz="1800" b="1" dirty="0">
                <a:latin typeface="Montserrat Medium" pitchFamily="2" charset="0"/>
                <a:cs typeface="Montserrat"/>
              </a:rPr>
              <a:t>le</a:t>
            </a:r>
            <a:r>
              <a:rPr lang="fr-FR" sz="1800" b="1" spc="466" dirty="0">
                <a:latin typeface="Montserrat Medium" pitchFamily="2" charset="0"/>
                <a:cs typeface="Montserrat"/>
              </a:rPr>
              <a:t> </a:t>
            </a:r>
            <a:r>
              <a:rPr lang="fr-FR" sz="1800" b="1" dirty="0">
                <a:latin typeface="Montserrat Medium" pitchFamily="2" charset="0"/>
                <a:cs typeface="Montserrat"/>
              </a:rPr>
              <a:t>seul</a:t>
            </a:r>
            <a:r>
              <a:rPr lang="fr-FR" sz="1800" b="1" spc="466" dirty="0">
                <a:latin typeface="Montserrat Medium" pitchFamily="2" charset="0"/>
                <a:cs typeface="Montserrat"/>
              </a:rPr>
              <a:t> </a:t>
            </a:r>
            <a:r>
              <a:rPr lang="fr-FR" sz="1800" b="1" dirty="0">
                <a:latin typeface="Montserrat Medium" pitchFamily="2" charset="0"/>
                <a:cs typeface="Montserrat"/>
              </a:rPr>
              <a:t>champ</a:t>
            </a:r>
            <a:r>
              <a:rPr lang="fr-FR" sz="1800" b="1" spc="466" dirty="0">
                <a:latin typeface="Montserrat Medium" pitchFamily="2" charset="0"/>
                <a:cs typeface="Montserrat"/>
              </a:rPr>
              <a:t> </a:t>
            </a:r>
            <a:r>
              <a:rPr lang="fr-FR" sz="1800" b="1" dirty="0">
                <a:latin typeface="Montserrat Medium" pitchFamily="2" charset="0"/>
                <a:cs typeface="Montserrat"/>
              </a:rPr>
              <a:t>obligatoire</a:t>
            </a:r>
            <a:r>
              <a:rPr lang="fr-FR" sz="1800" dirty="0">
                <a:latin typeface="Montserrat Medium" pitchFamily="2" charset="0"/>
                <a:cs typeface="ACMUPE+Montserrat-Regular"/>
              </a:rPr>
              <a:t>.</a:t>
            </a:r>
            <a:r>
              <a:rPr lang="fr-FR" sz="1800" spc="454" dirty="0">
                <a:latin typeface="Montserrat Medium" pitchFamily="2" charset="0"/>
                <a:cs typeface="ACMUPE+Montserrat-Regular"/>
              </a:rPr>
              <a:t> </a:t>
            </a:r>
            <a:r>
              <a:rPr lang="fr-FR" sz="1800" dirty="0">
                <a:latin typeface="Montserrat Medium" pitchFamily="2" charset="0"/>
                <a:cs typeface="ACMUPE+Montserrat-Regular"/>
              </a:rPr>
              <a:t>Les</a:t>
            </a:r>
            <a:r>
              <a:rPr lang="fr-FR" sz="1800" spc="454" dirty="0">
                <a:latin typeface="Montserrat Medium" pitchFamily="2" charset="0"/>
                <a:cs typeface="ACMUPE+Montserrat-Regular"/>
              </a:rPr>
              <a:t> </a:t>
            </a:r>
            <a:r>
              <a:rPr lang="fr-FR" sz="1800" dirty="0">
                <a:latin typeface="Montserrat Medium" pitchFamily="2" charset="0"/>
                <a:cs typeface="ACMUPE+Montserrat-Regular"/>
              </a:rPr>
              <a:t>autres</a:t>
            </a:r>
            <a:r>
              <a:rPr lang="fr-FR" sz="1800" spc="454" dirty="0">
                <a:latin typeface="Montserrat Medium" pitchFamily="2" charset="0"/>
                <a:cs typeface="ACMUPE+Montserrat-Regular"/>
              </a:rPr>
              <a:t> </a:t>
            </a:r>
            <a:r>
              <a:rPr lang="fr-FR" sz="1800" dirty="0">
                <a:latin typeface="Montserrat Medium" pitchFamily="2" charset="0"/>
                <a:cs typeface="ACMUPE+Montserrat-Regular"/>
              </a:rPr>
              <a:t>champs</a:t>
            </a:r>
            <a:r>
              <a:rPr lang="fr-FR" sz="1800" spc="455" dirty="0">
                <a:latin typeface="Montserrat Medium" pitchFamily="2" charset="0"/>
                <a:cs typeface="ACMUPE+Montserrat-Regular"/>
              </a:rPr>
              <a:t> </a:t>
            </a:r>
            <a:r>
              <a:rPr lang="fr-FR" sz="1800" dirty="0">
                <a:latin typeface="Montserrat Medium" pitchFamily="2" charset="0"/>
                <a:cs typeface="ACMUPE+Montserrat-Regular"/>
              </a:rPr>
              <a:t>ne</a:t>
            </a:r>
            <a:r>
              <a:rPr lang="fr-FR" sz="1800" spc="454" dirty="0">
                <a:latin typeface="Montserrat Medium" pitchFamily="2" charset="0"/>
                <a:cs typeface="ACMUPE+Montserrat-Regular"/>
              </a:rPr>
              <a:t> </a:t>
            </a:r>
            <a:r>
              <a:rPr lang="fr-FR" sz="1800" dirty="0">
                <a:latin typeface="Montserrat Medium" pitchFamily="2" charset="0"/>
                <a:cs typeface="ACMUPE+Montserrat-Regular"/>
              </a:rPr>
              <a:t>servent, objectivement,</a:t>
            </a:r>
            <a:r>
              <a:rPr lang="fr-FR" sz="1800" spc="-40" dirty="0">
                <a:latin typeface="Montserrat Medium" pitchFamily="2" charset="0"/>
                <a:cs typeface="ACMUPE+Montserrat-Regular"/>
              </a:rPr>
              <a:t> </a:t>
            </a:r>
            <a:r>
              <a:rPr lang="fr-FR" sz="1800" dirty="0">
                <a:latin typeface="Montserrat Medium" pitchFamily="2" charset="0"/>
                <a:cs typeface="ACMUPE+Montserrat-Regular"/>
              </a:rPr>
              <a:t>pas</a:t>
            </a:r>
            <a:r>
              <a:rPr lang="fr-FR" sz="1800" spc="-40" dirty="0">
                <a:latin typeface="Montserrat Medium" pitchFamily="2" charset="0"/>
                <a:cs typeface="ACMUPE+Montserrat-Regular"/>
              </a:rPr>
              <a:t> </a:t>
            </a:r>
            <a:r>
              <a:rPr lang="fr-FR" sz="1800" dirty="0">
                <a:latin typeface="Montserrat Medium" pitchFamily="2" charset="0"/>
                <a:cs typeface="ACMUPE+Montserrat-Regular"/>
              </a:rPr>
              <a:t>à</a:t>
            </a:r>
            <a:r>
              <a:rPr lang="fr-FR" sz="1800" spc="-40" dirty="0">
                <a:latin typeface="Montserrat Medium" pitchFamily="2" charset="0"/>
                <a:cs typeface="ACMUPE+Montserrat-Regular"/>
              </a:rPr>
              <a:t> </a:t>
            </a:r>
            <a:r>
              <a:rPr lang="fr-FR" sz="1800" dirty="0">
                <a:latin typeface="Montserrat Medium" pitchFamily="2" charset="0"/>
                <a:cs typeface="ACMUPE+Montserrat-Regular"/>
              </a:rPr>
              <a:t>grand-chose.</a:t>
            </a:r>
            <a:r>
              <a:rPr lang="fr-FR" sz="1800" spc="-40" dirty="0">
                <a:latin typeface="Montserrat Medium" pitchFamily="2" charset="0"/>
                <a:cs typeface="ACMUPE+Montserrat-Regular"/>
              </a:rPr>
              <a:t> </a:t>
            </a:r>
            <a:r>
              <a:rPr lang="fr-FR" sz="1800" dirty="0">
                <a:latin typeface="Montserrat Medium" pitchFamily="2" charset="0"/>
                <a:cs typeface="ACMUPE+Montserrat-Regular"/>
              </a:rPr>
              <a:t>Vous</a:t>
            </a:r>
            <a:r>
              <a:rPr lang="fr-FR" sz="1800" spc="-40" dirty="0">
                <a:latin typeface="Montserrat Medium" pitchFamily="2" charset="0"/>
                <a:cs typeface="ACMUPE+Montserrat-Regular"/>
              </a:rPr>
              <a:t> </a:t>
            </a:r>
            <a:r>
              <a:rPr lang="fr-FR" sz="1800" dirty="0">
                <a:latin typeface="Montserrat Medium" pitchFamily="2" charset="0"/>
                <a:cs typeface="ACMUPE+Montserrat-Regular"/>
              </a:rPr>
              <a:t>pouvez</a:t>
            </a:r>
            <a:r>
              <a:rPr lang="fr-FR" sz="1800" spc="-40" dirty="0">
                <a:latin typeface="Montserrat Medium" pitchFamily="2" charset="0"/>
                <a:cs typeface="ACMUPE+Montserrat-Regular"/>
              </a:rPr>
              <a:t> </a:t>
            </a:r>
            <a:r>
              <a:rPr lang="fr-FR" sz="1800" dirty="0">
                <a:latin typeface="Montserrat Medium" pitchFamily="2" charset="0"/>
                <a:cs typeface="ACMUPE+Montserrat-Regular"/>
              </a:rPr>
              <a:t>toutefois</a:t>
            </a:r>
            <a:r>
              <a:rPr lang="fr-FR" sz="1800" spc="-40" dirty="0">
                <a:latin typeface="Montserrat Medium" pitchFamily="2" charset="0"/>
                <a:cs typeface="ACMUPE+Montserrat-Regular"/>
              </a:rPr>
              <a:t> </a:t>
            </a:r>
            <a:r>
              <a:rPr lang="fr-FR" sz="1800" dirty="0">
                <a:latin typeface="Montserrat Medium" pitchFamily="2" charset="0"/>
                <a:cs typeface="ACMUPE+Montserrat-Regular"/>
              </a:rPr>
              <a:t>les</a:t>
            </a:r>
            <a:r>
              <a:rPr lang="fr-FR" sz="1800" spc="-40" dirty="0">
                <a:latin typeface="Montserrat Medium" pitchFamily="2" charset="0"/>
                <a:cs typeface="ACMUPE+Montserrat-Regular"/>
              </a:rPr>
              <a:t> </a:t>
            </a:r>
            <a:r>
              <a:rPr lang="fr-FR" sz="1800" dirty="0">
                <a:latin typeface="Montserrat Medium" pitchFamily="2" charset="0"/>
                <a:cs typeface="ACMUPE+Montserrat-Regular"/>
              </a:rPr>
              <a:t>compléter</a:t>
            </a:r>
            <a:r>
              <a:rPr lang="fr-FR" sz="1800" spc="-40" dirty="0">
                <a:latin typeface="Montserrat Medium" pitchFamily="2" charset="0"/>
                <a:cs typeface="ACMUPE+Montserrat-Regular"/>
              </a:rPr>
              <a:t> </a:t>
            </a:r>
            <a:r>
              <a:rPr lang="fr-FR" sz="1800" dirty="0">
                <a:latin typeface="Montserrat Medium" pitchFamily="2" charset="0"/>
                <a:cs typeface="ACMUPE+Montserrat-Regular"/>
              </a:rPr>
              <a:t>si</a:t>
            </a:r>
            <a:r>
              <a:rPr lang="fr-FR" sz="1800" spc="-40" dirty="0">
                <a:latin typeface="Montserrat Medium" pitchFamily="2" charset="0"/>
                <a:cs typeface="ACMUPE+Montserrat-Regular"/>
              </a:rPr>
              <a:t> </a:t>
            </a:r>
            <a:r>
              <a:rPr lang="fr-FR" sz="1800" dirty="0">
                <a:latin typeface="Montserrat Medium" pitchFamily="2" charset="0"/>
                <a:cs typeface="ACMUPE+Montserrat-Regular"/>
              </a:rPr>
              <a:t>vous le souhaitez. Ensuite, cliquez sur « Appliquer ».</a:t>
            </a:r>
          </a:p>
        </p:txBody>
      </p:sp>
      <p:sp>
        <p:nvSpPr>
          <p:cNvPr id="4" name="object 1">
            <a:extLst>
              <a:ext uri="{FF2B5EF4-FFF2-40B4-BE49-F238E27FC236}">
                <a16:creationId xmlns:a16="http://schemas.microsoft.com/office/drawing/2014/main" id="{520D51C2-FD71-6828-2032-9FBB4AD594D9}"/>
              </a:ext>
            </a:extLst>
          </p:cNvPr>
          <p:cNvSpPr/>
          <p:nvPr/>
        </p:nvSpPr>
        <p:spPr>
          <a:xfrm>
            <a:off x="1075656" y="3052265"/>
            <a:ext cx="5891885" cy="3392602"/>
          </a:xfrm>
          <a:prstGeom prst="rect">
            <a:avLst/>
          </a:prstGeom>
          <a:blipFill>
            <a:blip r:embed="rId2" cstate="print"/>
            <a:stretch>
              <a:fillRect/>
            </a:stretch>
          </a:blipFill>
        </p:spPr>
        <p:txBody>
          <a:bodyPr wrap="square" lIns="0" tIns="0" rIns="0" bIns="0" rtlCol="0">
            <a:spAutoFit/>
          </a:bodyPr>
          <a:lstStyle/>
          <a:p>
            <a:endParaRPr/>
          </a:p>
        </p:txBody>
      </p:sp>
      <p:pic>
        <p:nvPicPr>
          <p:cNvPr id="6" name="Image 5">
            <a:extLst>
              <a:ext uri="{FF2B5EF4-FFF2-40B4-BE49-F238E27FC236}">
                <a16:creationId xmlns:a16="http://schemas.microsoft.com/office/drawing/2014/main" id="{02935A20-CAAC-0C8D-26EE-552425035B30}"/>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3E3645D0-0D8A-E8FA-EEA5-7F054DF54CB3}"/>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1638565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85E1B-D463-B330-950F-23FC7646D93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B037458-9531-A58D-A7B7-9BF81F175C82}"/>
              </a:ext>
            </a:extLst>
          </p:cNvPr>
          <p:cNvSpPr>
            <a:spLocks noGrp="1"/>
          </p:cNvSpPr>
          <p:nvPr>
            <p:ph type="ctrTitle"/>
          </p:nvPr>
        </p:nvSpPr>
        <p:spPr>
          <a:xfrm>
            <a:off x="936829" y="515270"/>
            <a:ext cx="9426373"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espace de travail</a:t>
            </a:r>
          </a:p>
        </p:txBody>
      </p:sp>
      <p:sp>
        <p:nvSpPr>
          <p:cNvPr id="3" name="Sous-titre 2">
            <a:extLst>
              <a:ext uri="{FF2B5EF4-FFF2-40B4-BE49-F238E27FC236}">
                <a16:creationId xmlns:a16="http://schemas.microsoft.com/office/drawing/2014/main" id="{642B286B-834F-9976-B737-FB39633DA55C}"/>
              </a:ext>
            </a:extLst>
          </p:cNvPr>
          <p:cNvSpPr>
            <a:spLocks noGrp="1"/>
          </p:cNvSpPr>
          <p:nvPr>
            <p:ph type="subTitle" idx="1"/>
          </p:nvPr>
        </p:nvSpPr>
        <p:spPr>
          <a:xfrm>
            <a:off x="936829" y="1370761"/>
            <a:ext cx="10460514" cy="909731"/>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ACMUPE+Montserrat-Regular"/>
              </a:rPr>
              <a:t>Votre</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espace</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travail</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a</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bien</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été</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créé.</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Il</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s’est</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ouvert</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par</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défaut,</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ou</a:t>
            </a:r>
            <a:r>
              <a:rPr lang="fr-FR" sz="1800" spc="-73"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vous</a:t>
            </a:r>
            <a:r>
              <a:rPr lang="fr-FR" sz="1800" spc="-6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pouvez le retrouver directement dans l’onglet « Espaces de travail ».</a:t>
            </a:r>
          </a:p>
        </p:txBody>
      </p:sp>
      <p:sp>
        <p:nvSpPr>
          <p:cNvPr id="5" name="object 1">
            <a:extLst>
              <a:ext uri="{FF2B5EF4-FFF2-40B4-BE49-F238E27FC236}">
                <a16:creationId xmlns:a16="http://schemas.microsoft.com/office/drawing/2014/main" id="{1E96C4A0-7008-7F71-5B0F-CD25FDEB91ED}"/>
              </a:ext>
            </a:extLst>
          </p:cNvPr>
          <p:cNvSpPr/>
          <p:nvPr/>
        </p:nvSpPr>
        <p:spPr>
          <a:xfrm>
            <a:off x="936829" y="2280492"/>
            <a:ext cx="7075100" cy="4062238"/>
          </a:xfrm>
          <a:prstGeom prst="rect">
            <a:avLst/>
          </a:prstGeom>
          <a:blipFill>
            <a:blip r:embed="rId2" cstate="print"/>
            <a:stretch>
              <a:fillRect/>
            </a:stretch>
          </a:blipFill>
        </p:spPr>
        <p:txBody>
          <a:bodyPr wrap="square" lIns="0" tIns="0" rIns="0" bIns="0" rtlCol="0">
            <a:spAutoFit/>
          </a:bodyPr>
          <a:lstStyle/>
          <a:p>
            <a:endParaRPr/>
          </a:p>
        </p:txBody>
      </p:sp>
      <p:pic>
        <p:nvPicPr>
          <p:cNvPr id="6" name="Image 5">
            <a:extLst>
              <a:ext uri="{FF2B5EF4-FFF2-40B4-BE49-F238E27FC236}">
                <a16:creationId xmlns:a16="http://schemas.microsoft.com/office/drawing/2014/main" id="{B6813CB1-75FE-CC25-13E2-EE425D40CD47}"/>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79998E46-6574-051D-1855-9246D7AD3A6D}"/>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7562526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1B5D8-D20A-AACD-FC77-8B383079B90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B1D32E7-4870-0C31-71A7-42602DD7116E}"/>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Publier un rapport</a:t>
            </a:r>
          </a:p>
        </p:txBody>
      </p:sp>
      <p:sp>
        <p:nvSpPr>
          <p:cNvPr id="3" name="Sous-titre 2">
            <a:extLst>
              <a:ext uri="{FF2B5EF4-FFF2-40B4-BE49-F238E27FC236}">
                <a16:creationId xmlns:a16="http://schemas.microsoft.com/office/drawing/2014/main" id="{0627E11C-445C-8315-48B1-2F558A74C01B}"/>
              </a:ext>
            </a:extLst>
          </p:cNvPr>
          <p:cNvSpPr>
            <a:spLocks noGrp="1"/>
          </p:cNvSpPr>
          <p:nvPr>
            <p:ph type="subTitle" idx="1"/>
          </p:nvPr>
        </p:nvSpPr>
        <p:spPr>
          <a:xfrm>
            <a:off x="936829" y="1370761"/>
            <a:ext cx="10460514" cy="1328372"/>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ACMUPE+Montserrat-Regular"/>
              </a:rPr>
              <a:t>Maintenant</a:t>
            </a:r>
            <a:r>
              <a:rPr lang="fr-FR" sz="1800" spc="2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que</a:t>
            </a:r>
            <a:r>
              <a:rPr lang="fr-FR" sz="1800" spc="2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l’espace</a:t>
            </a:r>
            <a:r>
              <a:rPr lang="fr-FR" sz="1800" spc="2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a:t>
            </a:r>
            <a:r>
              <a:rPr lang="fr-FR" sz="1800" spc="2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travail</a:t>
            </a:r>
            <a:r>
              <a:rPr lang="fr-FR" sz="1800" spc="2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est</a:t>
            </a:r>
            <a:r>
              <a:rPr lang="fr-FR" sz="1800" spc="2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créé,</a:t>
            </a:r>
            <a:r>
              <a:rPr lang="fr-FR" sz="1800" spc="2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nous</a:t>
            </a:r>
            <a:r>
              <a:rPr lang="fr-FR" sz="1800" spc="2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allons</a:t>
            </a:r>
            <a:r>
              <a:rPr lang="fr-FR" sz="1800" spc="2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retourner</a:t>
            </a:r>
            <a:r>
              <a:rPr lang="fr-FR" sz="1800" spc="23"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dans</a:t>
            </a:r>
            <a:r>
              <a:rPr lang="fr-FR" sz="1800" spc="22"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Power BI Desktop, sur le rapport qui doit être publié.</a:t>
            </a:r>
          </a:p>
          <a:p>
            <a:pPr algn="just">
              <a:lnSpc>
                <a:spcPct val="150000"/>
              </a:lnSpc>
              <a:spcBef>
                <a:spcPts val="0"/>
              </a:spcBef>
            </a:pPr>
            <a:r>
              <a:rPr lang="fr-FR" sz="1800" dirty="0">
                <a:solidFill>
                  <a:srgbClr val="000000"/>
                </a:solidFill>
                <a:latin typeface="Montserrat Medium" pitchFamily="2" charset="0"/>
                <a:cs typeface="ACMUPE+Montserrat-Regular"/>
              </a:rPr>
              <a:t>Dans</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l’onglet</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 Accueil »,</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il</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y</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a</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un</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bouton</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 Publier »,</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nous</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allons</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cliquer</a:t>
            </a:r>
            <a:r>
              <a:rPr lang="fr-FR" sz="1800" spc="-3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dessus.</a:t>
            </a:r>
          </a:p>
        </p:txBody>
      </p:sp>
      <p:sp>
        <p:nvSpPr>
          <p:cNvPr id="7" name="object 2">
            <a:extLst>
              <a:ext uri="{FF2B5EF4-FFF2-40B4-BE49-F238E27FC236}">
                <a16:creationId xmlns:a16="http://schemas.microsoft.com/office/drawing/2014/main" id="{D12782D7-0756-9BA6-E9D4-EC973E62CAB1}"/>
              </a:ext>
            </a:extLst>
          </p:cNvPr>
          <p:cNvSpPr/>
          <p:nvPr/>
        </p:nvSpPr>
        <p:spPr>
          <a:xfrm>
            <a:off x="1029398" y="2699133"/>
            <a:ext cx="6759854" cy="3844886"/>
          </a:xfrm>
          <a:prstGeom prst="rect">
            <a:avLst/>
          </a:prstGeom>
          <a:blipFill>
            <a:blip r:embed="rId2" cstate="print"/>
            <a:stretch>
              <a:fillRect/>
            </a:stretch>
          </a:blipFill>
        </p:spPr>
        <p:txBody>
          <a:bodyPr wrap="square" lIns="0" tIns="0" rIns="0" bIns="0" rtlCol="0">
            <a:spAutoFit/>
          </a:bodyPr>
          <a:lstStyle/>
          <a:p>
            <a:endParaRPr/>
          </a:p>
        </p:txBody>
      </p:sp>
      <p:sp>
        <p:nvSpPr>
          <p:cNvPr id="8" name="Rectangle 7">
            <a:extLst>
              <a:ext uri="{FF2B5EF4-FFF2-40B4-BE49-F238E27FC236}">
                <a16:creationId xmlns:a16="http://schemas.microsoft.com/office/drawing/2014/main" id="{97AA7BD3-74B3-A96F-6C37-FF169B958488}"/>
              </a:ext>
            </a:extLst>
          </p:cNvPr>
          <p:cNvSpPr>
            <a:spLocks noGrp="1" noRot="1" noMove="1" noResize="1" noEditPoints="1" noAdjustHandles="1" noChangeArrowheads="1" noChangeShapeType="1"/>
          </p:cNvSpPr>
          <p:nvPr/>
        </p:nvSpPr>
        <p:spPr>
          <a:xfrm>
            <a:off x="3305060" y="4472848"/>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pic>
        <p:nvPicPr>
          <p:cNvPr id="9" name="Image 8">
            <a:extLst>
              <a:ext uri="{FF2B5EF4-FFF2-40B4-BE49-F238E27FC236}">
                <a16:creationId xmlns:a16="http://schemas.microsoft.com/office/drawing/2014/main" id="{15DDA772-E580-CB0F-FD4E-BCA4B43C1194}"/>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0" name="Image 9">
            <a:extLst>
              <a:ext uri="{FF2B5EF4-FFF2-40B4-BE49-F238E27FC236}">
                <a16:creationId xmlns:a16="http://schemas.microsoft.com/office/drawing/2014/main" id="{1139D76A-C710-F38E-D0B6-6985666EB034}"/>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2089077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6E515-F41D-8E2B-192D-1D62E3411CF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AA44DB-9790-F70E-986C-D34B5EEA18E4}"/>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latin typeface="Montserrat ExtraBold" pitchFamily="2" charset="0"/>
                <a:cs typeface="Montserrat"/>
              </a:rPr>
              <a:t>Publier un rapport</a:t>
            </a:r>
          </a:p>
        </p:txBody>
      </p:sp>
      <p:sp>
        <p:nvSpPr>
          <p:cNvPr id="3" name="Sous-titre 2">
            <a:extLst>
              <a:ext uri="{FF2B5EF4-FFF2-40B4-BE49-F238E27FC236}">
                <a16:creationId xmlns:a16="http://schemas.microsoft.com/office/drawing/2014/main" id="{00B8B977-80A1-9573-5DD3-94C4CBA0DABB}"/>
              </a:ext>
            </a:extLst>
          </p:cNvPr>
          <p:cNvSpPr>
            <a:spLocks noGrp="1"/>
          </p:cNvSpPr>
          <p:nvPr>
            <p:ph type="subTitle" idx="1"/>
          </p:nvPr>
        </p:nvSpPr>
        <p:spPr>
          <a:xfrm>
            <a:off x="936829" y="1370761"/>
            <a:ext cx="10460514" cy="1328372"/>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ACMUPE+Montserrat-Regular"/>
              </a:rPr>
              <a:t>Une fenêtre s’ouvre et vous retrouvez tous les espaces de travail dans lesquels vous</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pouvez</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publier</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votre</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rapport.</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Ici,</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nous</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retrouvons</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bien</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 Mon</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espace</a:t>
            </a:r>
            <a:r>
              <a:rPr lang="fr-FR" sz="1800" spc="74"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 travail » et celui que nous venons de créer dans cette leçon.</a:t>
            </a:r>
          </a:p>
        </p:txBody>
      </p:sp>
      <p:sp>
        <p:nvSpPr>
          <p:cNvPr id="8" name="Rectangle 7">
            <a:extLst>
              <a:ext uri="{FF2B5EF4-FFF2-40B4-BE49-F238E27FC236}">
                <a16:creationId xmlns:a16="http://schemas.microsoft.com/office/drawing/2014/main" id="{8756FD18-285D-6045-B2C8-45E21B4838C7}"/>
              </a:ext>
            </a:extLst>
          </p:cNvPr>
          <p:cNvSpPr>
            <a:spLocks noGrp="1" noRot="1" noMove="1" noResize="1" noEditPoints="1" noAdjustHandles="1" noChangeArrowheads="1" noChangeShapeType="1"/>
          </p:cNvSpPr>
          <p:nvPr/>
        </p:nvSpPr>
        <p:spPr>
          <a:xfrm>
            <a:off x="3305060" y="4472848"/>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
        <p:nvSpPr>
          <p:cNvPr id="4" name="object 1">
            <a:extLst>
              <a:ext uri="{FF2B5EF4-FFF2-40B4-BE49-F238E27FC236}">
                <a16:creationId xmlns:a16="http://schemas.microsoft.com/office/drawing/2014/main" id="{BB53E017-EF75-49E8-C2C0-E57791BF9457}"/>
              </a:ext>
            </a:extLst>
          </p:cNvPr>
          <p:cNvSpPr/>
          <p:nvPr/>
        </p:nvSpPr>
        <p:spPr>
          <a:xfrm>
            <a:off x="1039087" y="2798878"/>
            <a:ext cx="7135429" cy="3861140"/>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6D5888ED-E825-625A-8EEB-C1A31E4E7FF9}"/>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C3DB225D-8391-772C-F20E-CD9928ADE8D9}"/>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4119959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1E7B0-1190-E4E9-CFE4-B3D08FE963D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2EB529F-2F03-DF92-99C3-9087E2D8745A}"/>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latin typeface="Montserrat ExtraBold" pitchFamily="2" charset="0"/>
                <a:cs typeface="Montserrat"/>
              </a:rPr>
              <a:t>Publier un rapport</a:t>
            </a:r>
          </a:p>
        </p:txBody>
      </p:sp>
      <p:sp>
        <p:nvSpPr>
          <p:cNvPr id="3" name="Sous-titre 2">
            <a:extLst>
              <a:ext uri="{FF2B5EF4-FFF2-40B4-BE49-F238E27FC236}">
                <a16:creationId xmlns:a16="http://schemas.microsoft.com/office/drawing/2014/main" id="{27B47B16-9C00-A2AF-AAA6-7D0C92DD0A04}"/>
              </a:ext>
            </a:extLst>
          </p:cNvPr>
          <p:cNvSpPr>
            <a:spLocks noGrp="1"/>
          </p:cNvSpPr>
          <p:nvPr>
            <p:ph type="subTitle" idx="1"/>
          </p:nvPr>
        </p:nvSpPr>
        <p:spPr>
          <a:xfrm>
            <a:off x="936829" y="1370761"/>
            <a:ext cx="10460514" cy="1328372"/>
          </a:xfrm>
        </p:spPr>
        <p:txBody>
          <a:bodyPr>
            <a:noAutofit/>
          </a:bodyPr>
          <a:lstStyle/>
          <a:p>
            <a:pPr algn="just">
              <a:lnSpc>
                <a:spcPct val="150000"/>
              </a:lnSpc>
              <a:spcBef>
                <a:spcPts val="0"/>
              </a:spcBef>
            </a:pPr>
            <a:r>
              <a:rPr lang="fr-FR" sz="1800" dirty="0">
                <a:latin typeface="Montserrat Medium" pitchFamily="2" charset="0"/>
                <a:cs typeface="ACMUPE+Montserrat-Regular"/>
              </a:rPr>
              <a:t>Sélectionnez</a:t>
            </a:r>
            <a:r>
              <a:rPr lang="fr-FR" sz="1800" spc="191" dirty="0">
                <a:latin typeface="Montserrat Medium" pitchFamily="2" charset="0"/>
                <a:cs typeface="ACMUPE+Montserrat-Regular"/>
              </a:rPr>
              <a:t> </a:t>
            </a:r>
            <a:r>
              <a:rPr lang="fr-FR" sz="1800" dirty="0">
                <a:latin typeface="Montserrat Medium" pitchFamily="2" charset="0"/>
                <a:cs typeface="ACMUPE+Montserrat-Regular"/>
              </a:rPr>
              <a:t>l’espace</a:t>
            </a:r>
            <a:r>
              <a:rPr lang="fr-FR" sz="1800" spc="191" dirty="0">
                <a:latin typeface="Montserrat Medium" pitchFamily="2" charset="0"/>
                <a:cs typeface="ACMUPE+Montserrat-Regular"/>
              </a:rPr>
              <a:t> </a:t>
            </a:r>
            <a:r>
              <a:rPr lang="fr-FR" sz="1800" dirty="0">
                <a:latin typeface="Montserrat Medium" pitchFamily="2" charset="0"/>
                <a:cs typeface="ACMUPE+Montserrat-Regular"/>
              </a:rPr>
              <a:t>de</a:t>
            </a:r>
            <a:r>
              <a:rPr lang="fr-FR" sz="1800" spc="191" dirty="0">
                <a:latin typeface="Montserrat Medium" pitchFamily="2" charset="0"/>
                <a:cs typeface="ACMUPE+Montserrat-Regular"/>
              </a:rPr>
              <a:t> </a:t>
            </a:r>
            <a:r>
              <a:rPr lang="fr-FR" sz="1800" dirty="0">
                <a:latin typeface="Montserrat Medium" pitchFamily="2" charset="0"/>
                <a:cs typeface="ACMUPE+Montserrat-Regular"/>
              </a:rPr>
              <a:t>travail</a:t>
            </a:r>
            <a:r>
              <a:rPr lang="fr-FR" sz="1800" spc="191" dirty="0">
                <a:latin typeface="Montserrat Medium" pitchFamily="2" charset="0"/>
                <a:cs typeface="ACMUPE+Montserrat-Regular"/>
              </a:rPr>
              <a:t> </a:t>
            </a:r>
            <a:r>
              <a:rPr lang="fr-FR" sz="1800" dirty="0">
                <a:latin typeface="Montserrat Medium" pitchFamily="2" charset="0"/>
                <a:cs typeface="ACMUPE+Montserrat-Regular"/>
              </a:rPr>
              <a:t>dans</a:t>
            </a:r>
            <a:r>
              <a:rPr lang="fr-FR" sz="1800" spc="191" dirty="0">
                <a:latin typeface="Montserrat Medium" pitchFamily="2" charset="0"/>
                <a:cs typeface="ACMUPE+Montserrat-Regular"/>
              </a:rPr>
              <a:t> </a:t>
            </a:r>
            <a:r>
              <a:rPr lang="fr-FR" sz="1800" dirty="0">
                <a:latin typeface="Montserrat Medium" pitchFamily="2" charset="0"/>
                <a:cs typeface="ACMUPE+Montserrat-Regular"/>
              </a:rPr>
              <a:t>lequel</a:t>
            </a:r>
            <a:r>
              <a:rPr lang="fr-FR" sz="1800" spc="191" dirty="0">
                <a:latin typeface="Montserrat Medium" pitchFamily="2" charset="0"/>
                <a:cs typeface="ACMUPE+Montserrat-Regular"/>
              </a:rPr>
              <a:t> </a:t>
            </a:r>
            <a:r>
              <a:rPr lang="fr-FR" sz="1800" dirty="0">
                <a:latin typeface="Montserrat Medium" pitchFamily="2" charset="0"/>
                <a:cs typeface="ACMUPE+Montserrat-Regular"/>
              </a:rPr>
              <a:t>vous</a:t>
            </a:r>
            <a:r>
              <a:rPr lang="fr-FR" sz="1800" spc="191" dirty="0">
                <a:latin typeface="Montserrat Medium" pitchFamily="2" charset="0"/>
                <a:cs typeface="ACMUPE+Montserrat-Regular"/>
              </a:rPr>
              <a:t> </a:t>
            </a:r>
            <a:r>
              <a:rPr lang="fr-FR" sz="1800" dirty="0">
                <a:latin typeface="Montserrat Medium" pitchFamily="2" charset="0"/>
                <a:cs typeface="ACMUPE+Montserrat-Regular"/>
              </a:rPr>
              <a:t>voulez</a:t>
            </a:r>
            <a:r>
              <a:rPr lang="fr-FR" sz="1800" spc="197" dirty="0">
                <a:latin typeface="Montserrat Medium" pitchFamily="2" charset="0"/>
                <a:cs typeface="ACMUPE+Montserrat-Regular"/>
              </a:rPr>
              <a:t> </a:t>
            </a:r>
            <a:r>
              <a:rPr lang="fr-FR" sz="1800" b="1" dirty="0">
                <a:latin typeface="Montserrat Medium" pitchFamily="2" charset="0"/>
                <a:cs typeface="Montserrat"/>
              </a:rPr>
              <a:t>publier</a:t>
            </a:r>
            <a:r>
              <a:rPr lang="fr-FR" sz="1800" b="1" spc="204" dirty="0">
                <a:latin typeface="Montserrat Medium" pitchFamily="2" charset="0"/>
                <a:cs typeface="Montserrat"/>
              </a:rPr>
              <a:t> </a:t>
            </a:r>
            <a:r>
              <a:rPr lang="fr-FR" sz="1800" b="1" dirty="0">
                <a:latin typeface="Montserrat Medium" pitchFamily="2" charset="0"/>
                <a:cs typeface="Montserrat"/>
              </a:rPr>
              <a:t>le</a:t>
            </a:r>
            <a:r>
              <a:rPr lang="fr-FR" sz="1800" b="1" spc="204" dirty="0">
                <a:latin typeface="Montserrat Medium" pitchFamily="2" charset="0"/>
                <a:cs typeface="Montserrat"/>
              </a:rPr>
              <a:t> </a:t>
            </a:r>
            <a:r>
              <a:rPr lang="fr-FR" sz="1800" b="1" dirty="0">
                <a:latin typeface="Montserrat Medium" pitchFamily="2" charset="0"/>
                <a:cs typeface="Montserrat"/>
              </a:rPr>
              <a:t>rapport</a:t>
            </a:r>
            <a:r>
              <a:rPr lang="fr-FR" sz="1800" dirty="0">
                <a:latin typeface="Montserrat Medium" pitchFamily="2" charset="0"/>
                <a:cs typeface="ACMUPE+Montserrat-Regular"/>
              </a:rPr>
              <a:t>, puis cliquez sur le bouton « Sélectionner ». Ici, j’ai sélectionné « </a:t>
            </a:r>
            <a:r>
              <a:rPr lang="fr-FR" sz="1800" dirty="0" err="1">
                <a:latin typeface="Montserrat Medium" pitchFamily="2" charset="0"/>
                <a:cs typeface="ACMUPE+Montserrat-Regular"/>
              </a:rPr>
              <a:t>NeoBI</a:t>
            </a:r>
            <a:r>
              <a:rPr lang="fr-FR" sz="1800" dirty="0">
                <a:latin typeface="Montserrat Medium" pitchFamily="2" charset="0"/>
                <a:cs typeface="ACMUPE+Montserrat-Regular"/>
              </a:rPr>
              <a:t> ».</a:t>
            </a:r>
          </a:p>
          <a:p>
            <a:pPr algn="just">
              <a:lnSpc>
                <a:spcPct val="150000"/>
              </a:lnSpc>
              <a:spcBef>
                <a:spcPts val="0"/>
              </a:spcBef>
            </a:pPr>
            <a:r>
              <a:rPr lang="fr-FR" sz="1800" dirty="0">
                <a:latin typeface="ACMUPE+Montserrat-Regular"/>
                <a:cs typeface="ACMUPE+Montserrat-Regular"/>
              </a:rPr>
              <a:t>Une fenêtre de chargement va s’ouvrir :</a:t>
            </a:r>
          </a:p>
        </p:txBody>
      </p:sp>
      <p:sp>
        <p:nvSpPr>
          <p:cNvPr id="8" name="Rectangle 7">
            <a:extLst>
              <a:ext uri="{FF2B5EF4-FFF2-40B4-BE49-F238E27FC236}">
                <a16:creationId xmlns:a16="http://schemas.microsoft.com/office/drawing/2014/main" id="{F59E121D-BA15-CF6C-DC94-47A3C7C8544D}"/>
              </a:ext>
            </a:extLst>
          </p:cNvPr>
          <p:cNvSpPr>
            <a:spLocks noGrp="1" noRot="1" noMove="1" noResize="1" noEditPoints="1" noAdjustHandles="1" noChangeArrowheads="1" noChangeShapeType="1"/>
          </p:cNvSpPr>
          <p:nvPr/>
        </p:nvSpPr>
        <p:spPr>
          <a:xfrm>
            <a:off x="3305060" y="4472848"/>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
        <p:nvSpPr>
          <p:cNvPr id="5" name="object 2">
            <a:extLst>
              <a:ext uri="{FF2B5EF4-FFF2-40B4-BE49-F238E27FC236}">
                <a16:creationId xmlns:a16="http://schemas.microsoft.com/office/drawing/2014/main" id="{0B521C0E-7886-9EC1-91CD-CA751DE51C96}"/>
              </a:ext>
            </a:extLst>
          </p:cNvPr>
          <p:cNvSpPr>
            <a:spLocks noGrp="1" noRot="1" noMove="1" noResize="1" noEditPoints="1" noAdjustHandles="1" noChangeArrowheads="1" noChangeShapeType="1"/>
          </p:cNvSpPr>
          <p:nvPr/>
        </p:nvSpPr>
        <p:spPr>
          <a:xfrm>
            <a:off x="1357934" y="2798878"/>
            <a:ext cx="7147088" cy="3860070"/>
          </a:xfrm>
          <a:prstGeom prst="rect">
            <a:avLst/>
          </a:prstGeom>
          <a:blipFill>
            <a:blip r:embed="rId2" cstate="print"/>
            <a:stretch>
              <a:fillRect/>
            </a:stretch>
          </a:blipFill>
        </p:spPr>
        <p:txBody>
          <a:bodyPr wrap="square" lIns="0" tIns="0" rIns="0" bIns="0" rtlCol="0">
            <a:spAutoFit/>
          </a:bodyPr>
          <a:lstStyle/>
          <a:p>
            <a:endParaRPr/>
          </a:p>
        </p:txBody>
      </p:sp>
      <p:sp>
        <p:nvSpPr>
          <p:cNvPr id="7" name="Rectangle 6">
            <a:extLst>
              <a:ext uri="{FF2B5EF4-FFF2-40B4-BE49-F238E27FC236}">
                <a16:creationId xmlns:a16="http://schemas.microsoft.com/office/drawing/2014/main" id="{9EEE6210-1490-A7D8-6BF0-8CDF7C4658F0}"/>
              </a:ext>
            </a:extLst>
          </p:cNvPr>
          <p:cNvSpPr>
            <a:spLocks noGrp="1" noRot="1" noMove="1" noResize="1" noEditPoints="1" noAdjustHandles="1" noChangeArrowheads="1" noChangeShapeType="1"/>
          </p:cNvSpPr>
          <p:nvPr/>
        </p:nvSpPr>
        <p:spPr>
          <a:xfrm>
            <a:off x="3137971" y="4461239"/>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pic>
        <p:nvPicPr>
          <p:cNvPr id="9" name="Image 8">
            <a:extLst>
              <a:ext uri="{FF2B5EF4-FFF2-40B4-BE49-F238E27FC236}">
                <a16:creationId xmlns:a16="http://schemas.microsoft.com/office/drawing/2014/main" id="{9567E368-859A-230E-AA80-491DE6D9A8FF}"/>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0" name="Image 9">
            <a:extLst>
              <a:ext uri="{FF2B5EF4-FFF2-40B4-BE49-F238E27FC236}">
                <a16:creationId xmlns:a16="http://schemas.microsoft.com/office/drawing/2014/main" id="{F117B0E9-9B2A-2CF1-A1B8-6DC35165284E}"/>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9803230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E14D4-805A-AAD6-4B05-87F9A579686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79523FB-09D1-1AF9-9DE6-63BCFB47713A}"/>
              </a:ext>
            </a:extLst>
          </p:cNvPr>
          <p:cNvSpPr>
            <a:spLocks noGrp="1"/>
          </p:cNvSpPr>
          <p:nvPr>
            <p:ph type="ctrTitle"/>
          </p:nvPr>
        </p:nvSpPr>
        <p:spPr>
          <a:xfrm>
            <a:off x="936829" y="515270"/>
            <a:ext cx="9426373" cy="755746"/>
          </a:xfrm>
        </p:spPr>
        <p:txBody>
          <a:bodyPr>
            <a:noAutofit/>
          </a:bodyPr>
          <a:lstStyle/>
          <a:p>
            <a:pPr marL="0" marR="0" algn="just">
              <a:lnSpc>
                <a:spcPts val="1960"/>
              </a:lnSpc>
              <a:spcBef>
                <a:spcPts val="0"/>
              </a:spcBef>
              <a:spcAft>
                <a:spcPts val="0"/>
              </a:spcAft>
            </a:pPr>
            <a:r>
              <a:rPr lang="fr-FR" sz="3200" b="1" dirty="0">
                <a:latin typeface="Montserrat ExtraBold" pitchFamily="2" charset="0"/>
                <a:cs typeface="Montserrat"/>
              </a:rPr>
              <a:t>Publier un rapport</a:t>
            </a:r>
          </a:p>
        </p:txBody>
      </p:sp>
      <p:sp>
        <p:nvSpPr>
          <p:cNvPr id="3" name="Sous-titre 2">
            <a:extLst>
              <a:ext uri="{FF2B5EF4-FFF2-40B4-BE49-F238E27FC236}">
                <a16:creationId xmlns:a16="http://schemas.microsoft.com/office/drawing/2014/main" id="{99362B66-483C-B4A0-AED7-4F2538EC8436}"/>
              </a:ext>
            </a:extLst>
          </p:cNvPr>
          <p:cNvSpPr>
            <a:spLocks noGrp="1"/>
          </p:cNvSpPr>
          <p:nvPr>
            <p:ph type="subTitle" idx="1"/>
          </p:nvPr>
        </p:nvSpPr>
        <p:spPr>
          <a:xfrm>
            <a:off x="936829" y="1370761"/>
            <a:ext cx="10460514" cy="513123"/>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ACMUPE+Montserrat-Regular"/>
              </a:rPr>
              <a:t>Quand</a:t>
            </a:r>
            <a:r>
              <a:rPr lang="fr-FR" sz="1800" spc="13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le</a:t>
            </a:r>
            <a:r>
              <a:rPr lang="fr-FR" sz="1800" spc="13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chargement</a:t>
            </a:r>
            <a:r>
              <a:rPr lang="fr-FR" sz="1800" spc="13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sera</a:t>
            </a:r>
            <a:r>
              <a:rPr lang="fr-FR" sz="1800" spc="13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terminé,</a:t>
            </a:r>
            <a:r>
              <a:rPr lang="fr-FR" sz="1800" spc="139"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vous</a:t>
            </a:r>
            <a:r>
              <a:rPr lang="fr-FR" sz="1800" spc="13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aurez</a:t>
            </a:r>
            <a:r>
              <a:rPr lang="fr-FR" sz="1800" spc="13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le</a:t>
            </a:r>
            <a:r>
              <a:rPr lang="fr-FR" sz="1800" spc="13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message</a:t>
            </a:r>
            <a:r>
              <a:rPr lang="fr-FR" sz="1800" spc="13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de</a:t>
            </a:r>
            <a:r>
              <a:rPr lang="fr-FR" sz="1800" spc="137"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confirmation suivant :</a:t>
            </a:r>
          </a:p>
        </p:txBody>
      </p:sp>
      <p:sp>
        <p:nvSpPr>
          <p:cNvPr id="8" name="Rectangle 7">
            <a:extLst>
              <a:ext uri="{FF2B5EF4-FFF2-40B4-BE49-F238E27FC236}">
                <a16:creationId xmlns:a16="http://schemas.microsoft.com/office/drawing/2014/main" id="{0603C4E3-BF10-F5D2-DBBA-9762340EF127}"/>
              </a:ext>
            </a:extLst>
          </p:cNvPr>
          <p:cNvSpPr>
            <a:spLocks noGrp="1" noRot="1" noMove="1" noResize="1" noEditPoints="1" noAdjustHandles="1" noChangeArrowheads="1" noChangeShapeType="1"/>
          </p:cNvSpPr>
          <p:nvPr/>
        </p:nvSpPr>
        <p:spPr>
          <a:xfrm>
            <a:off x="3305060" y="4472848"/>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
        <p:nvSpPr>
          <p:cNvPr id="7" name="Rectangle 6">
            <a:extLst>
              <a:ext uri="{FF2B5EF4-FFF2-40B4-BE49-F238E27FC236}">
                <a16:creationId xmlns:a16="http://schemas.microsoft.com/office/drawing/2014/main" id="{EC1AC5FB-5187-5181-0B9F-2ACBC5A55C8B}"/>
              </a:ext>
            </a:extLst>
          </p:cNvPr>
          <p:cNvSpPr/>
          <p:nvPr/>
        </p:nvSpPr>
        <p:spPr>
          <a:xfrm>
            <a:off x="3137971" y="4461239"/>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
        <p:nvSpPr>
          <p:cNvPr id="4" name="object 1">
            <a:extLst>
              <a:ext uri="{FF2B5EF4-FFF2-40B4-BE49-F238E27FC236}">
                <a16:creationId xmlns:a16="http://schemas.microsoft.com/office/drawing/2014/main" id="{0AAD4F48-2526-5944-DD47-2F345C4B152F}"/>
              </a:ext>
            </a:extLst>
          </p:cNvPr>
          <p:cNvSpPr>
            <a:spLocks noGrp="1" noRot="1" noMove="1" noResize="1" noEditPoints="1" noAdjustHandles="1" noChangeArrowheads="1" noChangeShapeType="1"/>
          </p:cNvSpPr>
          <p:nvPr/>
        </p:nvSpPr>
        <p:spPr>
          <a:xfrm>
            <a:off x="1156771" y="1983629"/>
            <a:ext cx="7608238" cy="4229883"/>
          </a:xfrm>
          <a:prstGeom prst="rect">
            <a:avLst/>
          </a:prstGeom>
          <a:blipFill>
            <a:blip r:embed="rId2" cstate="print"/>
            <a:stretch>
              <a:fillRect/>
            </a:stretch>
          </a:blipFill>
        </p:spPr>
        <p:txBody>
          <a:bodyPr wrap="square" lIns="0" tIns="0" rIns="0" bIns="0" rtlCol="0">
            <a:spAutoFit/>
          </a:bodyPr>
          <a:lstStyle/>
          <a:p>
            <a:endParaRPr/>
          </a:p>
        </p:txBody>
      </p:sp>
      <p:sp>
        <p:nvSpPr>
          <p:cNvPr id="6" name="Rectangle 5">
            <a:extLst>
              <a:ext uri="{FF2B5EF4-FFF2-40B4-BE49-F238E27FC236}">
                <a16:creationId xmlns:a16="http://schemas.microsoft.com/office/drawing/2014/main" id="{73221697-816D-877E-F3AA-0480C3E85318}"/>
              </a:ext>
            </a:extLst>
          </p:cNvPr>
          <p:cNvSpPr>
            <a:spLocks noGrp="1" noRot="1" noMove="1" noResize="1" noEditPoints="1" noAdjustHandles="1" noChangeArrowheads="1" noChangeShapeType="1"/>
          </p:cNvSpPr>
          <p:nvPr/>
        </p:nvSpPr>
        <p:spPr>
          <a:xfrm>
            <a:off x="3137971" y="3866031"/>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pic>
        <p:nvPicPr>
          <p:cNvPr id="9" name="Image 8">
            <a:extLst>
              <a:ext uri="{FF2B5EF4-FFF2-40B4-BE49-F238E27FC236}">
                <a16:creationId xmlns:a16="http://schemas.microsoft.com/office/drawing/2014/main" id="{8DA28D9C-37E7-64A4-7200-67F544B3D6E5}"/>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0" name="Image 9">
            <a:extLst>
              <a:ext uri="{FF2B5EF4-FFF2-40B4-BE49-F238E27FC236}">
                <a16:creationId xmlns:a16="http://schemas.microsoft.com/office/drawing/2014/main" id="{DEEB2FBB-F4BB-D351-2B87-EDDFFD5FD823}"/>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4672791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B367E-21C5-B664-25E4-1558AFAAE68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52C3C6D-002C-804A-EC53-D2A48BA8B648}"/>
              </a:ext>
            </a:extLst>
          </p:cNvPr>
          <p:cNvSpPr>
            <a:spLocks noGrp="1"/>
          </p:cNvSpPr>
          <p:nvPr>
            <p:ph type="ctrTitle"/>
          </p:nvPr>
        </p:nvSpPr>
        <p:spPr>
          <a:xfrm>
            <a:off x="892761" y="515270"/>
            <a:ext cx="9426373" cy="755746"/>
          </a:xfrm>
        </p:spPr>
        <p:txBody>
          <a:bodyPr>
            <a:noAutofit/>
          </a:bodyPr>
          <a:lstStyle/>
          <a:p>
            <a:pPr marL="0" marR="0" algn="just">
              <a:lnSpc>
                <a:spcPts val="1960"/>
              </a:lnSpc>
              <a:spcBef>
                <a:spcPts val="0"/>
              </a:spcBef>
              <a:spcAft>
                <a:spcPts val="0"/>
              </a:spcAft>
            </a:pPr>
            <a:r>
              <a:rPr lang="fr-FR" sz="3200" b="1" dirty="0">
                <a:latin typeface="Montserrat ExtraBold" pitchFamily="2" charset="0"/>
                <a:cs typeface="Montserrat"/>
              </a:rPr>
              <a:t>Publier un rapport</a:t>
            </a:r>
          </a:p>
        </p:txBody>
      </p:sp>
      <p:sp>
        <p:nvSpPr>
          <p:cNvPr id="3" name="Sous-titre 2">
            <a:extLst>
              <a:ext uri="{FF2B5EF4-FFF2-40B4-BE49-F238E27FC236}">
                <a16:creationId xmlns:a16="http://schemas.microsoft.com/office/drawing/2014/main" id="{9D9FE08C-767C-12E3-8A0F-80F2689EADB1}"/>
              </a:ext>
            </a:extLst>
          </p:cNvPr>
          <p:cNvSpPr>
            <a:spLocks noGrp="1"/>
          </p:cNvSpPr>
          <p:nvPr>
            <p:ph type="subTitle" idx="1"/>
          </p:nvPr>
        </p:nvSpPr>
        <p:spPr>
          <a:xfrm>
            <a:off x="936829" y="1370761"/>
            <a:ext cx="10460514" cy="1108034"/>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ACMUPE+Montserrat-Regular"/>
              </a:rPr>
              <a:t>Si</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vous</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retournez</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dans</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Power</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BI</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Online,</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vous</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trouverez</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le</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rapport</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que</a:t>
            </a:r>
            <a:r>
              <a:rPr lang="fr-FR" sz="1800" spc="140" dirty="0">
                <a:solidFill>
                  <a:srgbClr val="000000"/>
                </a:solidFill>
                <a:latin typeface="Montserrat Medium" pitchFamily="2" charset="0"/>
                <a:cs typeface="ACMUPE+Montserrat-Regular"/>
              </a:rPr>
              <a:t> </a:t>
            </a:r>
            <a:r>
              <a:rPr lang="fr-FR" sz="1800" dirty="0">
                <a:solidFill>
                  <a:srgbClr val="000000"/>
                </a:solidFill>
                <a:latin typeface="Montserrat Medium" pitchFamily="2" charset="0"/>
                <a:cs typeface="ACMUPE+Montserrat-Regular"/>
              </a:rPr>
              <a:t>vous venez de publier :</a:t>
            </a:r>
          </a:p>
        </p:txBody>
      </p:sp>
      <p:sp>
        <p:nvSpPr>
          <p:cNvPr id="8" name="Rectangle 7">
            <a:extLst>
              <a:ext uri="{FF2B5EF4-FFF2-40B4-BE49-F238E27FC236}">
                <a16:creationId xmlns:a16="http://schemas.microsoft.com/office/drawing/2014/main" id="{4A838275-7F01-0F1C-6B69-45A64D114D2E}"/>
              </a:ext>
            </a:extLst>
          </p:cNvPr>
          <p:cNvSpPr>
            <a:spLocks noGrp="1" noRot="1" noMove="1" noResize="1" noEditPoints="1" noAdjustHandles="1" noChangeArrowheads="1" noChangeShapeType="1"/>
          </p:cNvSpPr>
          <p:nvPr/>
        </p:nvSpPr>
        <p:spPr>
          <a:xfrm>
            <a:off x="3305060" y="4472848"/>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
        <p:nvSpPr>
          <p:cNvPr id="7" name="Rectangle 6">
            <a:extLst>
              <a:ext uri="{FF2B5EF4-FFF2-40B4-BE49-F238E27FC236}">
                <a16:creationId xmlns:a16="http://schemas.microsoft.com/office/drawing/2014/main" id="{0A1C1CB0-7C55-D4DA-07CC-0AB5FB623BDB}"/>
              </a:ext>
            </a:extLst>
          </p:cNvPr>
          <p:cNvSpPr/>
          <p:nvPr/>
        </p:nvSpPr>
        <p:spPr>
          <a:xfrm>
            <a:off x="3137971" y="4461239"/>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
        <p:nvSpPr>
          <p:cNvPr id="5" name="object 1">
            <a:extLst>
              <a:ext uri="{FF2B5EF4-FFF2-40B4-BE49-F238E27FC236}">
                <a16:creationId xmlns:a16="http://schemas.microsoft.com/office/drawing/2014/main" id="{F017E7F9-D219-7393-D1B7-A86B000D3802}"/>
              </a:ext>
            </a:extLst>
          </p:cNvPr>
          <p:cNvSpPr/>
          <p:nvPr/>
        </p:nvSpPr>
        <p:spPr>
          <a:xfrm>
            <a:off x="936829" y="2122983"/>
            <a:ext cx="7363968" cy="4219747"/>
          </a:xfrm>
          <a:prstGeom prst="rect">
            <a:avLst/>
          </a:prstGeom>
          <a:blipFill>
            <a:blip r:embed="rId2" cstate="print"/>
            <a:stretch>
              <a:fillRect/>
            </a:stretch>
          </a:blipFill>
        </p:spPr>
        <p:txBody>
          <a:bodyPr wrap="square" lIns="0" tIns="0" rIns="0" bIns="0" rtlCol="0">
            <a:spAutoFit/>
          </a:bodyPr>
          <a:lstStyle/>
          <a:p>
            <a:endParaRPr/>
          </a:p>
        </p:txBody>
      </p:sp>
      <p:pic>
        <p:nvPicPr>
          <p:cNvPr id="9" name="Image 8">
            <a:extLst>
              <a:ext uri="{FF2B5EF4-FFF2-40B4-BE49-F238E27FC236}">
                <a16:creationId xmlns:a16="http://schemas.microsoft.com/office/drawing/2014/main" id="{F8B3F4A9-B0E7-FA15-CDA3-BABAC5ECAFDB}"/>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0" name="Image 9">
            <a:extLst>
              <a:ext uri="{FF2B5EF4-FFF2-40B4-BE49-F238E27FC236}">
                <a16:creationId xmlns:a16="http://schemas.microsoft.com/office/drawing/2014/main" id="{C60D098F-9F8B-917A-537B-0C57514C3EA4}"/>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1403699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892B9-CB07-26B0-1890-48F3D88BD08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CC7B440-999F-BAA2-A2D1-8A23D28A38F7}"/>
              </a:ext>
            </a:extLst>
          </p:cNvPr>
          <p:cNvSpPr>
            <a:spLocks noGrp="1"/>
          </p:cNvSpPr>
          <p:nvPr>
            <p:ph type="ctrTitle"/>
          </p:nvPr>
        </p:nvSpPr>
        <p:spPr>
          <a:xfrm>
            <a:off x="892761" y="515270"/>
            <a:ext cx="9426373" cy="755746"/>
          </a:xfrm>
        </p:spPr>
        <p:txBody>
          <a:bodyPr>
            <a:noAutofit/>
          </a:bodyPr>
          <a:lstStyle/>
          <a:p>
            <a:pPr marL="0" marR="0" algn="just">
              <a:lnSpc>
                <a:spcPts val="1960"/>
              </a:lnSpc>
              <a:spcBef>
                <a:spcPts val="0"/>
              </a:spcBef>
              <a:spcAft>
                <a:spcPts val="0"/>
              </a:spcAft>
            </a:pPr>
            <a:r>
              <a:rPr lang="fr-FR" sz="3200" b="1" dirty="0">
                <a:latin typeface="Montserrat ExtraBold" pitchFamily="2" charset="0"/>
                <a:cs typeface="Montserrat"/>
              </a:rPr>
              <a:t>Consulter un rapport</a:t>
            </a:r>
          </a:p>
        </p:txBody>
      </p:sp>
      <p:sp>
        <p:nvSpPr>
          <p:cNvPr id="12" name="object 2">
            <a:extLst>
              <a:ext uri="{FF2B5EF4-FFF2-40B4-BE49-F238E27FC236}">
                <a16:creationId xmlns:a16="http://schemas.microsoft.com/office/drawing/2014/main" id="{931AFF80-4268-2752-66F0-6D98050C11A1}"/>
              </a:ext>
            </a:extLst>
          </p:cNvPr>
          <p:cNvSpPr/>
          <p:nvPr/>
        </p:nvSpPr>
        <p:spPr>
          <a:xfrm>
            <a:off x="2919995" y="3026389"/>
            <a:ext cx="6069769" cy="3509861"/>
          </a:xfrm>
          <a:prstGeom prst="rect">
            <a:avLst/>
          </a:prstGeom>
          <a:blipFill>
            <a:blip r:embed="rId3" cstate="print"/>
            <a:stretch>
              <a:fillRect/>
            </a:stretch>
          </a:blipFill>
        </p:spPr>
        <p:txBody>
          <a:bodyPr wrap="square" lIns="0" tIns="0" rIns="0" bIns="0" rtlCol="0">
            <a:spAutoFit/>
          </a:bodyPr>
          <a:lstStyle/>
          <a:p>
            <a:endParaRPr dirty="0"/>
          </a:p>
        </p:txBody>
      </p:sp>
      <p:sp>
        <p:nvSpPr>
          <p:cNvPr id="3" name="Sous-titre 2">
            <a:extLst>
              <a:ext uri="{FF2B5EF4-FFF2-40B4-BE49-F238E27FC236}">
                <a16:creationId xmlns:a16="http://schemas.microsoft.com/office/drawing/2014/main" id="{E78C7829-95EA-F047-69BC-423069220801}"/>
              </a:ext>
            </a:extLst>
          </p:cNvPr>
          <p:cNvSpPr>
            <a:spLocks noGrp="1"/>
          </p:cNvSpPr>
          <p:nvPr>
            <p:ph type="subTitle" idx="1"/>
          </p:nvPr>
        </p:nvSpPr>
        <p:spPr>
          <a:xfrm>
            <a:off x="936829" y="1370761"/>
            <a:ext cx="10460514" cy="1780063"/>
          </a:xfrm>
        </p:spPr>
        <p:txBody>
          <a:bodyPr>
            <a:noAutofit/>
          </a:bodyPr>
          <a:lstStyle/>
          <a:p>
            <a:pPr algn="just">
              <a:lnSpc>
                <a:spcPct val="150000"/>
              </a:lnSpc>
              <a:spcBef>
                <a:spcPts val="0"/>
              </a:spcBef>
            </a:pPr>
            <a:r>
              <a:rPr lang="fr-FR" sz="1800" dirty="0">
                <a:latin typeface="Montserrat Medium" pitchFamily="2" charset="0"/>
                <a:cs typeface="ACMUPE+Montserrat-Regular"/>
              </a:rPr>
              <a:t>Lorsque</a:t>
            </a:r>
            <a:r>
              <a:rPr lang="fr-FR" sz="1800" spc="66" dirty="0">
                <a:latin typeface="Montserrat Medium" pitchFamily="2" charset="0"/>
                <a:cs typeface="ACMUPE+Montserrat-Regular"/>
              </a:rPr>
              <a:t> </a:t>
            </a:r>
            <a:r>
              <a:rPr lang="fr-FR" sz="1800" dirty="0">
                <a:latin typeface="Montserrat Medium" pitchFamily="2" charset="0"/>
                <a:cs typeface="ACMUPE+Montserrat-Regular"/>
              </a:rPr>
              <a:t>vous</a:t>
            </a:r>
            <a:r>
              <a:rPr lang="fr-FR" sz="1800" spc="66" dirty="0">
                <a:latin typeface="Montserrat Medium" pitchFamily="2" charset="0"/>
                <a:cs typeface="ACMUPE+Montserrat-Regular"/>
              </a:rPr>
              <a:t> </a:t>
            </a:r>
            <a:r>
              <a:rPr lang="fr-FR" sz="1800" dirty="0">
                <a:latin typeface="Montserrat Medium" pitchFamily="2" charset="0"/>
                <a:cs typeface="ACMUPE+Montserrat-Regular"/>
              </a:rPr>
              <a:t>publiez</a:t>
            </a:r>
            <a:r>
              <a:rPr lang="fr-FR" sz="1800" spc="66" dirty="0">
                <a:latin typeface="Montserrat Medium" pitchFamily="2" charset="0"/>
                <a:cs typeface="ACMUPE+Montserrat-Regular"/>
              </a:rPr>
              <a:t> </a:t>
            </a:r>
            <a:r>
              <a:rPr lang="fr-FR" sz="1800" dirty="0">
                <a:latin typeface="Montserrat Medium" pitchFamily="2" charset="0"/>
                <a:cs typeface="ACMUPE+Montserrat-Regular"/>
              </a:rPr>
              <a:t>un</a:t>
            </a:r>
            <a:r>
              <a:rPr lang="fr-FR" sz="1800" spc="66" dirty="0">
                <a:latin typeface="Montserrat Medium" pitchFamily="2" charset="0"/>
                <a:cs typeface="ACMUPE+Montserrat-Regular"/>
              </a:rPr>
              <a:t> </a:t>
            </a:r>
            <a:r>
              <a:rPr lang="fr-FR" sz="1800" dirty="0">
                <a:latin typeface="Montserrat Medium" pitchFamily="2" charset="0"/>
                <a:cs typeface="ACMUPE+Montserrat-Regular"/>
              </a:rPr>
              <a:t>rapport,</a:t>
            </a:r>
            <a:r>
              <a:rPr lang="fr-FR" sz="1800" spc="66" dirty="0">
                <a:latin typeface="Montserrat Medium" pitchFamily="2" charset="0"/>
                <a:cs typeface="ACMUPE+Montserrat-Regular"/>
              </a:rPr>
              <a:t> </a:t>
            </a:r>
            <a:r>
              <a:rPr lang="fr-FR" sz="1800" dirty="0">
                <a:latin typeface="Montserrat Medium" pitchFamily="2" charset="0"/>
                <a:cs typeface="ACMUPE+Montserrat-Regular"/>
              </a:rPr>
              <a:t>deux</a:t>
            </a:r>
            <a:r>
              <a:rPr lang="fr-FR" sz="1800" spc="66" dirty="0">
                <a:latin typeface="Montserrat Medium" pitchFamily="2" charset="0"/>
                <a:cs typeface="ACMUPE+Montserrat-Regular"/>
              </a:rPr>
              <a:t> </a:t>
            </a:r>
            <a:r>
              <a:rPr lang="fr-FR" sz="1800" dirty="0">
                <a:latin typeface="Montserrat Medium" pitchFamily="2" charset="0"/>
                <a:cs typeface="ACMUPE+Montserrat-Regular"/>
              </a:rPr>
              <a:t>éléments</a:t>
            </a:r>
            <a:r>
              <a:rPr lang="fr-FR" sz="1800" spc="66" dirty="0">
                <a:latin typeface="Montserrat Medium" pitchFamily="2" charset="0"/>
                <a:cs typeface="ACMUPE+Montserrat-Regular"/>
              </a:rPr>
              <a:t> </a:t>
            </a:r>
            <a:r>
              <a:rPr lang="fr-FR" sz="1800" dirty="0">
                <a:latin typeface="Montserrat Medium" pitchFamily="2" charset="0"/>
                <a:cs typeface="ACMUPE+Montserrat-Regular"/>
              </a:rPr>
              <a:t>apparaissent</a:t>
            </a:r>
            <a:r>
              <a:rPr lang="fr-FR" sz="1800" spc="66" dirty="0">
                <a:latin typeface="Montserrat Medium" pitchFamily="2" charset="0"/>
                <a:cs typeface="ACMUPE+Montserrat-Regular"/>
              </a:rPr>
              <a:t> </a:t>
            </a:r>
            <a:r>
              <a:rPr lang="fr-FR" sz="1800" dirty="0">
                <a:latin typeface="Montserrat Medium" pitchFamily="2" charset="0"/>
                <a:cs typeface="ACMUPE+Montserrat-Regular"/>
              </a:rPr>
              <a:t>dans</a:t>
            </a:r>
            <a:r>
              <a:rPr lang="fr-FR" sz="1800" spc="66" dirty="0">
                <a:latin typeface="Montserrat Medium" pitchFamily="2" charset="0"/>
                <a:cs typeface="ACMUPE+Montserrat-Regular"/>
              </a:rPr>
              <a:t> </a:t>
            </a:r>
            <a:r>
              <a:rPr lang="fr-FR" sz="1800" dirty="0">
                <a:latin typeface="Montserrat Medium" pitchFamily="2" charset="0"/>
                <a:cs typeface="ACMUPE+Montserrat-Regular"/>
              </a:rPr>
              <a:t>Power</a:t>
            </a:r>
            <a:r>
              <a:rPr lang="fr-FR" sz="1800" spc="66" dirty="0">
                <a:latin typeface="Montserrat Medium" pitchFamily="2" charset="0"/>
                <a:cs typeface="ACMUPE+Montserrat-Regular"/>
              </a:rPr>
              <a:t> </a:t>
            </a:r>
            <a:r>
              <a:rPr lang="fr-FR" sz="1800" dirty="0">
                <a:latin typeface="Montserrat Medium" pitchFamily="2" charset="0"/>
                <a:cs typeface="ACMUPE+Montserrat-Regular"/>
              </a:rPr>
              <a:t>BI Online :</a:t>
            </a:r>
          </a:p>
          <a:p>
            <a:pPr marL="285750" indent="-285750" algn="just">
              <a:lnSpc>
                <a:spcPct val="150000"/>
              </a:lnSpc>
              <a:spcBef>
                <a:spcPts val="0"/>
              </a:spcBef>
              <a:buFontTx/>
              <a:buChar char="-"/>
            </a:pPr>
            <a:r>
              <a:rPr lang="fr-FR" sz="1800" b="1" dirty="0">
                <a:latin typeface="Montserrat Medium" pitchFamily="2" charset="0"/>
                <a:cs typeface="Montserrat"/>
              </a:rPr>
              <a:t>Le rapport</a:t>
            </a:r>
          </a:p>
          <a:p>
            <a:pPr marL="285750" indent="-285750" algn="just">
              <a:lnSpc>
                <a:spcPct val="150000"/>
              </a:lnSpc>
              <a:spcBef>
                <a:spcPts val="0"/>
              </a:spcBef>
              <a:buFontTx/>
              <a:buChar char="-"/>
            </a:pPr>
            <a:r>
              <a:rPr lang="fr-FR" sz="1800" b="1" dirty="0">
                <a:latin typeface="Montserrat Medium" pitchFamily="2" charset="0"/>
                <a:cs typeface="Montserrat"/>
              </a:rPr>
              <a:t>Le modèle sémantique</a:t>
            </a:r>
          </a:p>
          <a:p>
            <a:pPr algn="just">
              <a:lnSpc>
                <a:spcPct val="150000"/>
              </a:lnSpc>
              <a:spcBef>
                <a:spcPts val="0"/>
              </a:spcBef>
            </a:pPr>
            <a:r>
              <a:rPr lang="fr-FR" sz="1800" dirty="0">
                <a:latin typeface="Montserrat Medium" pitchFamily="2" charset="0"/>
                <a:cs typeface="ACMUPE+Montserrat-Regular"/>
              </a:rPr>
              <a:t>Pour </a:t>
            </a:r>
            <a:r>
              <a:rPr lang="fr-FR" sz="1800" b="1" dirty="0">
                <a:latin typeface="Montserrat Medium" pitchFamily="2" charset="0"/>
                <a:cs typeface="Montserrat"/>
              </a:rPr>
              <a:t>consulter</a:t>
            </a:r>
            <a:r>
              <a:rPr lang="fr-FR" sz="1800" b="1" spc="-25" dirty="0">
                <a:latin typeface="Montserrat Medium" pitchFamily="2" charset="0"/>
                <a:cs typeface="Montserrat"/>
              </a:rPr>
              <a:t> </a:t>
            </a:r>
            <a:r>
              <a:rPr lang="fr-FR" sz="1800" dirty="0">
                <a:latin typeface="Montserrat Medium" pitchFamily="2" charset="0"/>
                <a:cs typeface="ACMUPE+Montserrat-Regular"/>
              </a:rPr>
              <a:t>votre rapport, cliquez simplement ici :</a:t>
            </a:r>
            <a:endParaRPr lang="fr-FR" sz="1800" b="1" dirty="0">
              <a:latin typeface="Montserrat Medium" pitchFamily="2" charset="0"/>
              <a:cs typeface="Montserrat"/>
            </a:endParaRPr>
          </a:p>
        </p:txBody>
      </p:sp>
      <p:sp>
        <p:nvSpPr>
          <p:cNvPr id="8" name="Rectangle 7">
            <a:extLst>
              <a:ext uri="{FF2B5EF4-FFF2-40B4-BE49-F238E27FC236}">
                <a16:creationId xmlns:a16="http://schemas.microsoft.com/office/drawing/2014/main" id="{8149AE5D-6F2E-8BDB-0AC8-D585809F32E0}"/>
              </a:ext>
            </a:extLst>
          </p:cNvPr>
          <p:cNvSpPr>
            <a:spLocks noGrp="1" noRot="1" noMove="1" noResize="1" noEditPoints="1" noAdjustHandles="1" noChangeArrowheads="1" noChangeShapeType="1"/>
          </p:cNvSpPr>
          <p:nvPr/>
        </p:nvSpPr>
        <p:spPr>
          <a:xfrm>
            <a:off x="3305060" y="4472848"/>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
        <p:nvSpPr>
          <p:cNvPr id="7" name="Rectangle 6">
            <a:extLst>
              <a:ext uri="{FF2B5EF4-FFF2-40B4-BE49-F238E27FC236}">
                <a16:creationId xmlns:a16="http://schemas.microsoft.com/office/drawing/2014/main" id="{9810FBBA-3408-AF2B-0CFE-87B5FFC55289}"/>
              </a:ext>
            </a:extLst>
          </p:cNvPr>
          <p:cNvSpPr/>
          <p:nvPr/>
        </p:nvSpPr>
        <p:spPr>
          <a:xfrm>
            <a:off x="3137971" y="4461239"/>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pic>
        <p:nvPicPr>
          <p:cNvPr id="13" name="Image 12">
            <a:extLst>
              <a:ext uri="{FF2B5EF4-FFF2-40B4-BE49-F238E27FC236}">
                <a16:creationId xmlns:a16="http://schemas.microsoft.com/office/drawing/2014/main" id="{D2476E7D-ECDD-DCC7-7A0C-2EA30A8334CB}"/>
              </a:ext>
            </a:extLst>
          </p:cNvPr>
          <p:cNvPicPr>
            <a:picLocks noChangeAspect="1"/>
          </p:cNvPicPr>
          <p:nvPr/>
        </p:nvPicPr>
        <p:blipFill>
          <a:blip r:embed="rId4"/>
          <a:stretch>
            <a:fillRect/>
          </a:stretch>
        </p:blipFill>
        <p:spPr>
          <a:xfrm flipV="1">
            <a:off x="1035" y="-31323"/>
            <a:ext cx="471971" cy="4416035"/>
          </a:xfrm>
          <a:prstGeom prst="rect">
            <a:avLst/>
          </a:prstGeom>
        </p:spPr>
      </p:pic>
      <p:pic>
        <p:nvPicPr>
          <p:cNvPr id="14" name="Image 13">
            <a:extLst>
              <a:ext uri="{FF2B5EF4-FFF2-40B4-BE49-F238E27FC236}">
                <a16:creationId xmlns:a16="http://schemas.microsoft.com/office/drawing/2014/main" id="{74F2365D-18A3-1983-1226-E6E308F09867}"/>
              </a:ext>
            </a:extLst>
          </p:cNvPr>
          <p:cNvPicPr>
            <a:picLocks noChangeAspect="1"/>
          </p:cNvPicPr>
          <p:nvPr/>
        </p:nvPicPr>
        <p:blipFill>
          <a:blip r:embed="rId5"/>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73748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0F5C0-5E82-3949-65C6-6D3341136A1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E1C9D47-AFA8-7EF7-156C-1968A037A871}"/>
              </a:ext>
            </a:extLst>
          </p:cNvPr>
          <p:cNvSpPr>
            <a:spLocks noGrp="1"/>
          </p:cNvSpPr>
          <p:nvPr>
            <p:ph type="ctrTitle"/>
          </p:nvPr>
        </p:nvSpPr>
        <p:spPr>
          <a:xfrm>
            <a:off x="649995" y="1145754"/>
            <a:ext cx="10095123" cy="755746"/>
          </a:xfrm>
        </p:spPr>
        <p:txBody>
          <a:bodyPr>
            <a:noAutofit/>
          </a:bodyPr>
          <a:lstStyle/>
          <a:p>
            <a:pPr marL="1488762" algn="l">
              <a:lnSpc>
                <a:spcPct val="150000"/>
              </a:lnSpc>
              <a:spcBef>
                <a:spcPts val="0"/>
              </a:spcBef>
            </a:pPr>
            <a:r>
              <a:rPr lang="fr-FR" sz="3200" dirty="0">
                <a:latin typeface="Montserrat ExtraBold" pitchFamily="2" charset="0"/>
                <a:cs typeface="Montserrat"/>
              </a:rPr>
              <a:t>Module 2 : </a:t>
            </a:r>
            <a:r>
              <a:rPr lang="fr-FR" sz="3200" b="1" spc="-60" dirty="0">
                <a:latin typeface="Montserrat ExtraBold" pitchFamily="2" charset="0"/>
                <a:cs typeface="Montserrat"/>
              </a:rPr>
              <a:t>Prise</a:t>
            </a:r>
            <a:r>
              <a:rPr lang="fr-FR" sz="3200" b="1" spc="-42" dirty="0">
                <a:latin typeface="Montserrat ExtraBold" pitchFamily="2" charset="0"/>
                <a:cs typeface="Montserrat"/>
              </a:rPr>
              <a:t> </a:t>
            </a:r>
            <a:r>
              <a:rPr lang="fr-FR" sz="3200" b="1" spc="-51" dirty="0">
                <a:latin typeface="Montserrat ExtraBold" pitchFamily="2" charset="0"/>
                <a:cs typeface="Montserrat"/>
              </a:rPr>
              <a:t>en</a:t>
            </a:r>
            <a:r>
              <a:rPr lang="fr-FR" sz="3200" b="1" spc="-50" dirty="0">
                <a:latin typeface="Montserrat ExtraBold" pitchFamily="2" charset="0"/>
                <a:cs typeface="Montserrat"/>
              </a:rPr>
              <a:t> </a:t>
            </a:r>
            <a:r>
              <a:rPr lang="fr-FR" sz="3200" b="1" spc="-51" dirty="0">
                <a:latin typeface="Montserrat ExtraBold" pitchFamily="2" charset="0"/>
                <a:cs typeface="Montserrat"/>
              </a:rPr>
              <a:t>main des</a:t>
            </a:r>
            <a:r>
              <a:rPr lang="fr-FR" sz="3200" b="1" spc="-49" dirty="0">
                <a:latin typeface="Montserrat ExtraBold" pitchFamily="2" charset="0"/>
                <a:cs typeface="Montserrat"/>
              </a:rPr>
              <a:t> </a:t>
            </a:r>
            <a:r>
              <a:rPr lang="fr-FR" sz="3200" b="1" spc="-58" dirty="0">
                <a:latin typeface="Montserrat ExtraBold" pitchFamily="2" charset="0"/>
                <a:cs typeface="Montserrat"/>
              </a:rPr>
              <a:t>interfaces</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C8E180E1-0480-AD14-9F54-53794798D72B}"/>
              </a:ext>
            </a:extLst>
          </p:cNvPr>
          <p:cNvSpPr>
            <a:spLocks noGrp="1"/>
          </p:cNvSpPr>
          <p:nvPr>
            <p:ph type="subTitle" idx="1"/>
          </p:nvPr>
        </p:nvSpPr>
        <p:spPr>
          <a:xfrm>
            <a:off x="1601118" y="2646564"/>
            <a:ext cx="9144000" cy="1121206"/>
          </a:xfrm>
        </p:spPr>
        <p:txBody>
          <a:bodyPr>
            <a:normAutofit/>
          </a:bodyPr>
          <a:lstStyle/>
          <a:p>
            <a:pPr marL="342900" indent="-342900" algn="l">
              <a:lnSpc>
                <a:spcPct val="150000"/>
              </a:lnSpc>
              <a:buFont typeface="Wingdings" panose="05000000000000000000" pitchFamily="2" charset="2"/>
              <a:buChar char="§"/>
            </a:pPr>
            <a:r>
              <a:rPr lang="fr-BJ" sz="2000" dirty="0">
                <a:latin typeface="Montserrat Medium" pitchFamily="2" charset="0"/>
              </a:rPr>
              <a:t>Power BI Desktop</a:t>
            </a:r>
            <a:endParaRPr lang="fr-FR" sz="2000" dirty="0">
              <a:latin typeface="Montserrat Medium" pitchFamily="2" charset="0"/>
            </a:endParaRPr>
          </a:p>
          <a:p>
            <a:pPr marL="342900" indent="-342900" algn="l">
              <a:lnSpc>
                <a:spcPct val="150000"/>
              </a:lnSpc>
              <a:buFont typeface="Wingdings" panose="05000000000000000000" pitchFamily="2" charset="2"/>
              <a:buChar char="§"/>
            </a:pPr>
            <a:r>
              <a:rPr lang="fr-BJ" sz="2000" dirty="0">
                <a:latin typeface="Montserrat Medium" pitchFamily="2" charset="0"/>
              </a:rPr>
              <a:t>Power BI Online</a:t>
            </a:r>
          </a:p>
        </p:txBody>
      </p:sp>
      <p:pic>
        <p:nvPicPr>
          <p:cNvPr id="4" name="Image 3">
            <a:extLst>
              <a:ext uri="{FF2B5EF4-FFF2-40B4-BE49-F238E27FC236}">
                <a16:creationId xmlns:a16="http://schemas.microsoft.com/office/drawing/2014/main" id="{FE162CB9-C297-AD96-D9B2-94FA93A769F7}"/>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0F4E38E9-7A37-0C24-2971-33EBE35688AE}"/>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1905125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ACD59-6E3C-ED81-5BB0-87004F53064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632FEE5-30B3-27B0-4774-27AA18C9D048}"/>
              </a:ext>
            </a:extLst>
          </p:cNvPr>
          <p:cNvSpPr>
            <a:spLocks noGrp="1"/>
          </p:cNvSpPr>
          <p:nvPr>
            <p:ph type="ctrTitle"/>
          </p:nvPr>
        </p:nvSpPr>
        <p:spPr>
          <a:xfrm>
            <a:off x="892761" y="515270"/>
            <a:ext cx="9426373" cy="755746"/>
          </a:xfrm>
        </p:spPr>
        <p:txBody>
          <a:bodyPr>
            <a:noAutofit/>
          </a:bodyPr>
          <a:lstStyle/>
          <a:p>
            <a:pPr marL="0" marR="0" algn="just">
              <a:lnSpc>
                <a:spcPts val="1960"/>
              </a:lnSpc>
              <a:spcBef>
                <a:spcPts val="0"/>
              </a:spcBef>
              <a:spcAft>
                <a:spcPts val="0"/>
              </a:spcAft>
            </a:pPr>
            <a:r>
              <a:rPr lang="fr-FR" sz="3200" b="1" dirty="0">
                <a:latin typeface="Montserrat ExtraBold" pitchFamily="2" charset="0"/>
                <a:cs typeface="Montserrat"/>
              </a:rPr>
              <a:t>Actualiser vos données</a:t>
            </a:r>
          </a:p>
        </p:txBody>
      </p:sp>
      <p:sp>
        <p:nvSpPr>
          <p:cNvPr id="3" name="Sous-titre 2">
            <a:extLst>
              <a:ext uri="{FF2B5EF4-FFF2-40B4-BE49-F238E27FC236}">
                <a16:creationId xmlns:a16="http://schemas.microsoft.com/office/drawing/2014/main" id="{D148ED91-0ABC-DDCD-0E6A-50E48BE1A631}"/>
              </a:ext>
            </a:extLst>
          </p:cNvPr>
          <p:cNvSpPr>
            <a:spLocks noGrp="1"/>
          </p:cNvSpPr>
          <p:nvPr>
            <p:ph type="subTitle" idx="1"/>
          </p:nvPr>
        </p:nvSpPr>
        <p:spPr>
          <a:xfrm>
            <a:off x="980896" y="1529417"/>
            <a:ext cx="10460514" cy="409804"/>
          </a:xfrm>
        </p:spPr>
        <p:txBody>
          <a:bodyPr>
            <a:noAutofit/>
          </a:bodyPr>
          <a:lstStyle/>
          <a:p>
            <a:pPr algn="just">
              <a:lnSpc>
                <a:spcPts val="1462"/>
              </a:lnSpc>
              <a:spcBef>
                <a:spcPts val="0"/>
              </a:spcBef>
            </a:pPr>
            <a:r>
              <a:rPr lang="fr-FR" sz="1800" dirty="0">
                <a:latin typeface="Montserrat Medium" pitchFamily="2" charset="0"/>
                <a:cs typeface="ACMUPE+Montserrat-Regular"/>
              </a:rPr>
              <a:t>Pour </a:t>
            </a:r>
            <a:r>
              <a:rPr lang="fr-FR" sz="1800" b="1" dirty="0">
                <a:latin typeface="Montserrat Medium" pitchFamily="2" charset="0"/>
                <a:cs typeface="Montserrat"/>
              </a:rPr>
              <a:t>actualiser</a:t>
            </a:r>
            <a:r>
              <a:rPr lang="fr-FR" sz="1800" b="1" spc="-25" dirty="0">
                <a:latin typeface="Montserrat Medium" pitchFamily="2" charset="0"/>
                <a:cs typeface="Montserrat"/>
              </a:rPr>
              <a:t> </a:t>
            </a:r>
            <a:r>
              <a:rPr lang="fr-FR" sz="1800" dirty="0">
                <a:latin typeface="Montserrat Medium" pitchFamily="2" charset="0"/>
                <a:cs typeface="ACMUPE+Montserrat-Regular"/>
              </a:rPr>
              <a:t>votre rapport, cliquez simplement ici :</a:t>
            </a:r>
          </a:p>
        </p:txBody>
      </p:sp>
      <p:sp>
        <p:nvSpPr>
          <p:cNvPr id="8" name="Rectangle 7">
            <a:extLst>
              <a:ext uri="{FF2B5EF4-FFF2-40B4-BE49-F238E27FC236}">
                <a16:creationId xmlns:a16="http://schemas.microsoft.com/office/drawing/2014/main" id="{A9401B84-F9D1-589D-4C04-7A35AB041D4B}"/>
              </a:ext>
            </a:extLst>
          </p:cNvPr>
          <p:cNvSpPr>
            <a:spLocks noGrp="1" noRot="1" noMove="1" noResize="1" noEditPoints="1" noAdjustHandles="1" noChangeArrowheads="1" noChangeShapeType="1"/>
          </p:cNvSpPr>
          <p:nvPr/>
        </p:nvSpPr>
        <p:spPr>
          <a:xfrm>
            <a:off x="3305060" y="4472848"/>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
        <p:nvSpPr>
          <p:cNvPr id="7" name="Rectangle 6">
            <a:extLst>
              <a:ext uri="{FF2B5EF4-FFF2-40B4-BE49-F238E27FC236}">
                <a16:creationId xmlns:a16="http://schemas.microsoft.com/office/drawing/2014/main" id="{C1C899B0-1D49-8166-E6D8-C9D7CEFB1850}"/>
              </a:ext>
            </a:extLst>
          </p:cNvPr>
          <p:cNvSpPr/>
          <p:nvPr/>
        </p:nvSpPr>
        <p:spPr>
          <a:xfrm>
            <a:off x="3137971" y="4461239"/>
            <a:ext cx="881350" cy="3635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J"/>
          </a:p>
        </p:txBody>
      </p:sp>
      <p:sp>
        <p:nvSpPr>
          <p:cNvPr id="6" name="object 1">
            <a:extLst>
              <a:ext uri="{FF2B5EF4-FFF2-40B4-BE49-F238E27FC236}">
                <a16:creationId xmlns:a16="http://schemas.microsoft.com/office/drawing/2014/main" id="{7B9E9C00-6439-04E4-3ADA-C9947BD8D388}"/>
              </a:ext>
            </a:extLst>
          </p:cNvPr>
          <p:cNvSpPr/>
          <p:nvPr/>
        </p:nvSpPr>
        <p:spPr>
          <a:xfrm>
            <a:off x="1121490" y="1818036"/>
            <a:ext cx="7581835" cy="4421634"/>
          </a:xfrm>
          <a:prstGeom prst="rect">
            <a:avLst/>
          </a:prstGeom>
          <a:blipFill>
            <a:blip r:embed="rId3" cstate="print"/>
            <a:stretch>
              <a:fillRect/>
            </a:stretch>
          </a:blipFill>
        </p:spPr>
        <p:txBody>
          <a:bodyPr wrap="square" lIns="0" tIns="0" rIns="0" bIns="0" rtlCol="0">
            <a:spAutoFit/>
          </a:bodyPr>
          <a:lstStyle/>
          <a:p>
            <a:endParaRPr dirty="0"/>
          </a:p>
        </p:txBody>
      </p:sp>
      <p:pic>
        <p:nvPicPr>
          <p:cNvPr id="14" name="Image 13">
            <a:extLst>
              <a:ext uri="{FF2B5EF4-FFF2-40B4-BE49-F238E27FC236}">
                <a16:creationId xmlns:a16="http://schemas.microsoft.com/office/drawing/2014/main" id="{352A7177-F959-8A10-D438-2120982B72A9}"/>
              </a:ext>
            </a:extLst>
          </p:cNvPr>
          <p:cNvPicPr>
            <a:picLocks noChangeAspect="1"/>
          </p:cNvPicPr>
          <p:nvPr/>
        </p:nvPicPr>
        <p:blipFill>
          <a:blip r:embed="rId4"/>
          <a:stretch>
            <a:fillRect/>
          </a:stretch>
        </p:blipFill>
        <p:spPr>
          <a:xfrm flipV="1">
            <a:off x="1035" y="-31323"/>
            <a:ext cx="471971" cy="4416035"/>
          </a:xfrm>
          <a:prstGeom prst="rect">
            <a:avLst/>
          </a:prstGeom>
        </p:spPr>
      </p:pic>
      <p:pic>
        <p:nvPicPr>
          <p:cNvPr id="15" name="Image 14">
            <a:extLst>
              <a:ext uri="{FF2B5EF4-FFF2-40B4-BE49-F238E27FC236}">
                <a16:creationId xmlns:a16="http://schemas.microsoft.com/office/drawing/2014/main" id="{8D70AD7E-B12D-2F0C-C6DC-C07B8D283D22}"/>
              </a:ext>
            </a:extLst>
          </p:cNvPr>
          <p:cNvPicPr>
            <a:picLocks noChangeAspect="1"/>
          </p:cNvPicPr>
          <p:nvPr/>
        </p:nvPicPr>
        <p:blipFill>
          <a:blip r:embed="rId5"/>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7273898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F3E3F-50A7-FDC8-20FA-AC66883A991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07F02A2-FCBF-2E57-7BD9-87CB30C30B28}"/>
              </a:ext>
            </a:extLst>
          </p:cNvPr>
          <p:cNvSpPr>
            <a:spLocks noGrp="1"/>
          </p:cNvSpPr>
          <p:nvPr>
            <p:ph type="ctrTitle"/>
          </p:nvPr>
        </p:nvSpPr>
        <p:spPr>
          <a:xfrm>
            <a:off x="969880" y="310681"/>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Enregistrer son fichier</a:t>
            </a:r>
          </a:p>
        </p:txBody>
      </p:sp>
      <p:sp>
        <p:nvSpPr>
          <p:cNvPr id="3" name="Sous-titre 2">
            <a:extLst>
              <a:ext uri="{FF2B5EF4-FFF2-40B4-BE49-F238E27FC236}">
                <a16:creationId xmlns:a16="http://schemas.microsoft.com/office/drawing/2014/main" id="{F9B4A949-C3EF-EA74-8385-DE79925C059D}"/>
              </a:ext>
            </a:extLst>
          </p:cNvPr>
          <p:cNvSpPr>
            <a:spLocks noGrp="1"/>
          </p:cNvSpPr>
          <p:nvPr>
            <p:ph type="subTitle" idx="1"/>
          </p:nvPr>
        </p:nvSpPr>
        <p:spPr>
          <a:xfrm>
            <a:off x="980896" y="1253994"/>
            <a:ext cx="10460514" cy="4640030"/>
          </a:xfrm>
        </p:spPr>
        <p:txBody>
          <a:bodyPr>
            <a:noAutofit/>
          </a:bodyPr>
          <a:lstStyle/>
          <a:p>
            <a:pPr algn="just">
              <a:lnSpc>
                <a:spcPct val="150000"/>
              </a:lnSpc>
              <a:spcBef>
                <a:spcPts val="0"/>
              </a:spcBef>
            </a:pPr>
            <a:r>
              <a:rPr lang="fr-FR" sz="1800" dirty="0">
                <a:latin typeface="Montserrat Medium" pitchFamily="2" charset="0"/>
                <a:cs typeface="ACMUPE+Montserrat-Regular"/>
              </a:rPr>
              <a:t>Désormais, le rapport ouvert dans Power BI Desktop</a:t>
            </a:r>
            <a:r>
              <a:rPr lang="fr-FR" sz="1800" spc="11" dirty="0">
                <a:latin typeface="Montserrat Medium" pitchFamily="2" charset="0"/>
                <a:cs typeface="ACMUPE+Montserrat-Regular"/>
              </a:rPr>
              <a:t> </a:t>
            </a:r>
            <a:r>
              <a:rPr lang="fr-FR" sz="1800" b="1" dirty="0">
                <a:latin typeface="Montserrat Medium" pitchFamily="2" charset="0"/>
                <a:cs typeface="Montserrat"/>
              </a:rPr>
              <a:t>n’a plus aucun lien</a:t>
            </a:r>
            <a:r>
              <a:rPr lang="fr-FR" sz="1800" b="1" spc="-18" dirty="0">
                <a:latin typeface="Montserrat Medium" pitchFamily="2" charset="0"/>
                <a:cs typeface="Montserrat"/>
              </a:rPr>
              <a:t> </a:t>
            </a:r>
            <a:r>
              <a:rPr lang="fr-FR" sz="1800" dirty="0">
                <a:latin typeface="Montserrat Medium" pitchFamily="2" charset="0"/>
                <a:cs typeface="ACMUPE+Montserrat-Regular"/>
              </a:rPr>
              <a:t>avec</a:t>
            </a:r>
          </a:p>
          <a:p>
            <a:pPr algn="just">
              <a:lnSpc>
                <a:spcPct val="150000"/>
              </a:lnSpc>
              <a:spcBef>
                <a:spcPts val="0"/>
              </a:spcBef>
            </a:pPr>
            <a:r>
              <a:rPr lang="fr-FR" sz="1800" dirty="0">
                <a:latin typeface="Montserrat Medium" pitchFamily="2" charset="0"/>
                <a:cs typeface="ACMUPE+Montserrat-Regular"/>
              </a:rPr>
              <a:t>celui publié dans Power BI Online.</a:t>
            </a:r>
          </a:p>
          <a:p>
            <a:pPr algn="just">
              <a:lnSpc>
                <a:spcPct val="150000"/>
              </a:lnSpc>
              <a:spcBef>
                <a:spcPts val="0"/>
              </a:spcBef>
            </a:pPr>
            <a:r>
              <a:rPr lang="fr-FR" sz="1800" dirty="0">
                <a:latin typeface="Montserrat Medium" pitchFamily="2" charset="0"/>
                <a:cs typeface="ACMUPE+Montserrat-Regular"/>
              </a:rPr>
              <a:t>Cela</a:t>
            </a:r>
            <a:r>
              <a:rPr lang="fr-FR" sz="1800" spc="37" dirty="0">
                <a:latin typeface="Montserrat Medium" pitchFamily="2" charset="0"/>
                <a:cs typeface="ACMUPE+Montserrat-Regular"/>
              </a:rPr>
              <a:t> </a:t>
            </a:r>
            <a:r>
              <a:rPr lang="fr-FR" sz="1800" dirty="0">
                <a:latin typeface="Montserrat Medium" pitchFamily="2" charset="0"/>
                <a:cs typeface="ACMUPE+Montserrat-Regular"/>
              </a:rPr>
              <a:t>signifie</a:t>
            </a:r>
            <a:r>
              <a:rPr lang="fr-FR" sz="1800" spc="37" dirty="0">
                <a:latin typeface="Montserrat Medium" pitchFamily="2" charset="0"/>
                <a:cs typeface="ACMUPE+Montserrat-Regular"/>
              </a:rPr>
              <a:t> </a:t>
            </a:r>
            <a:r>
              <a:rPr lang="fr-FR" sz="1800" dirty="0">
                <a:latin typeface="Montserrat Medium" pitchFamily="2" charset="0"/>
                <a:cs typeface="ACMUPE+Montserrat-Regular"/>
              </a:rPr>
              <a:t>que</a:t>
            </a:r>
            <a:r>
              <a:rPr lang="fr-FR" sz="1800" spc="37" dirty="0">
                <a:latin typeface="Montserrat Medium" pitchFamily="2" charset="0"/>
                <a:cs typeface="ACMUPE+Montserrat-Regular"/>
              </a:rPr>
              <a:t> </a:t>
            </a:r>
            <a:r>
              <a:rPr lang="fr-FR" sz="1800" dirty="0">
                <a:latin typeface="Montserrat Medium" pitchFamily="2" charset="0"/>
                <a:cs typeface="ACMUPE+Montserrat-Regular"/>
              </a:rPr>
              <a:t>toutes</a:t>
            </a:r>
            <a:r>
              <a:rPr lang="fr-FR" sz="1800" spc="37" dirty="0">
                <a:latin typeface="Montserrat Medium" pitchFamily="2" charset="0"/>
                <a:cs typeface="ACMUPE+Montserrat-Regular"/>
              </a:rPr>
              <a:t> </a:t>
            </a:r>
            <a:r>
              <a:rPr lang="fr-FR" sz="1800" dirty="0">
                <a:latin typeface="Montserrat Medium" pitchFamily="2" charset="0"/>
                <a:cs typeface="ACMUPE+Montserrat-Regular"/>
              </a:rPr>
              <a:t>les</a:t>
            </a:r>
            <a:r>
              <a:rPr lang="fr-FR" sz="1800" spc="37" dirty="0">
                <a:latin typeface="Montserrat Medium" pitchFamily="2" charset="0"/>
                <a:cs typeface="ACMUPE+Montserrat-Regular"/>
              </a:rPr>
              <a:t> </a:t>
            </a:r>
            <a:r>
              <a:rPr lang="fr-FR" sz="1800" dirty="0">
                <a:latin typeface="Montserrat Medium" pitchFamily="2" charset="0"/>
                <a:cs typeface="ACMUPE+Montserrat-Regular"/>
              </a:rPr>
              <a:t>modifications</a:t>
            </a:r>
            <a:r>
              <a:rPr lang="fr-FR" sz="1800" spc="37" dirty="0">
                <a:latin typeface="Montserrat Medium" pitchFamily="2" charset="0"/>
                <a:cs typeface="ACMUPE+Montserrat-Regular"/>
              </a:rPr>
              <a:t> </a:t>
            </a:r>
            <a:r>
              <a:rPr lang="fr-FR" sz="1800" dirty="0">
                <a:latin typeface="Montserrat Medium" pitchFamily="2" charset="0"/>
                <a:cs typeface="ACMUPE+Montserrat-Regular"/>
              </a:rPr>
              <a:t>que</a:t>
            </a:r>
            <a:r>
              <a:rPr lang="fr-FR" sz="1800" spc="37" dirty="0">
                <a:latin typeface="Montserrat Medium" pitchFamily="2" charset="0"/>
                <a:cs typeface="ACMUPE+Montserrat-Regular"/>
              </a:rPr>
              <a:t> </a:t>
            </a:r>
            <a:r>
              <a:rPr lang="fr-FR" sz="1800" dirty="0">
                <a:latin typeface="Montserrat Medium" pitchFamily="2" charset="0"/>
                <a:cs typeface="ACMUPE+Montserrat-Regular"/>
              </a:rPr>
              <a:t>vous</a:t>
            </a:r>
            <a:r>
              <a:rPr lang="fr-FR" sz="1800" spc="37" dirty="0">
                <a:latin typeface="Montserrat Medium" pitchFamily="2" charset="0"/>
                <a:cs typeface="ACMUPE+Montserrat-Regular"/>
              </a:rPr>
              <a:t> </a:t>
            </a:r>
            <a:r>
              <a:rPr lang="fr-FR" sz="1800" dirty="0">
                <a:latin typeface="Montserrat Medium" pitchFamily="2" charset="0"/>
                <a:cs typeface="ACMUPE+Montserrat-Regular"/>
              </a:rPr>
              <a:t>allez</a:t>
            </a:r>
            <a:r>
              <a:rPr lang="fr-FR" sz="1800" spc="37" dirty="0">
                <a:latin typeface="Montserrat Medium" pitchFamily="2" charset="0"/>
                <a:cs typeface="ACMUPE+Montserrat-Regular"/>
              </a:rPr>
              <a:t> </a:t>
            </a:r>
            <a:r>
              <a:rPr lang="fr-FR" sz="1800" dirty="0">
                <a:latin typeface="Montserrat Medium" pitchFamily="2" charset="0"/>
                <a:cs typeface="ACMUPE+Montserrat-Regular"/>
              </a:rPr>
              <a:t>apporter</a:t>
            </a:r>
            <a:r>
              <a:rPr lang="fr-FR" sz="1800" spc="37" dirty="0">
                <a:latin typeface="Montserrat Medium" pitchFamily="2" charset="0"/>
                <a:cs typeface="ACMUPE+Montserrat-Regular"/>
              </a:rPr>
              <a:t> </a:t>
            </a:r>
            <a:r>
              <a:rPr lang="fr-FR" sz="1800" dirty="0">
                <a:latin typeface="Montserrat Medium" pitchFamily="2" charset="0"/>
                <a:cs typeface="ACMUPE+Montserrat-Regular"/>
              </a:rPr>
              <a:t>dans</a:t>
            </a:r>
            <a:r>
              <a:rPr lang="fr-FR" sz="1800" spc="37" dirty="0">
                <a:latin typeface="Montserrat Medium" pitchFamily="2" charset="0"/>
                <a:cs typeface="ACMUPE+Montserrat-Regular"/>
              </a:rPr>
              <a:t> </a:t>
            </a:r>
            <a:r>
              <a:rPr lang="fr-FR" sz="1800" dirty="0">
                <a:latin typeface="Montserrat Medium" pitchFamily="2" charset="0"/>
                <a:cs typeface="ACMUPE+Montserrat-Regular"/>
              </a:rPr>
              <a:t>Power</a:t>
            </a:r>
          </a:p>
          <a:p>
            <a:pPr algn="just">
              <a:lnSpc>
                <a:spcPct val="150000"/>
              </a:lnSpc>
              <a:spcBef>
                <a:spcPts val="0"/>
              </a:spcBef>
            </a:pPr>
            <a:r>
              <a:rPr lang="fr-FR" sz="1800" dirty="0">
                <a:latin typeface="Montserrat Medium" pitchFamily="2" charset="0"/>
                <a:cs typeface="ACMUPE+Montserrat-Regular"/>
              </a:rPr>
              <a:t>BI Desktop </a:t>
            </a:r>
            <a:r>
              <a:rPr lang="fr-FR" sz="1800" b="1" dirty="0">
                <a:latin typeface="Montserrat Medium" pitchFamily="2" charset="0"/>
                <a:cs typeface="Montserrat"/>
              </a:rPr>
              <a:t>ne seront pas répercutées</a:t>
            </a:r>
            <a:r>
              <a:rPr lang="fr-FR" sz="1800" b="1" spc="-26" dirty="0">
                <a:latin typeface="Montserrat Medium" pitchFamily="2" charset="0"/>
                <a:cs typeface="Montserrat"/>
              </a:rPr>
              <a:t> </a:t>
            </a:r>
            <a:r>
              <a:rPr lang="fr-FR" sz="1800" dirty="0">
                <a:latin typeface="Montserrat Medium" pitchFamily="2" charset="0"/>
                <a:cs typeface="ACMUPE+Montserrat-Regular"/>
              </a:rPr>
              <a:t>dans Power BI Online.</a:t>
            </a:r>
          </a:p>
          <a:p>
            <a:pPr algn="just">
              <a:lnSpc>
                <a:spcPct val="150000"/>
              </a:lnSpc>
              <a:spcBef>
                <a:spcPts val="0"/>
              </a:spcBef>
            </a:pPr>
            <a:r>
              <a:rPr lang="fr-FR" sz="1800" dirty="0">
                <a:latin typeface="Montserrat Medium" pitchFamily="2" charset="0"/>
                <a:cs typeface="ACMUPE+Montserrat-Regular"/>
              </a:rPr>
              <a:t>Vous</a:t>
            </a:r>
            <a:r>
              <a:rPr lang="fr-FR" sz="1800" spc="250" dirty="0">
                <a:latin typeface="Montserrat Medium" pitchFamily="2" charset="0"/>
                <a:cs typeface="ACMUPE+Montserrat-Regular"/>
              </a:rPr>
              <a:t> </a:t>
            </a:r>
            <a:r>
              <a:rPr lang="fr-FR" sz="1800" dirty="0">
                <a:latin typeface="Montserrat Medium" pitchFamily="2" charset="0"/>
                <a:cs typeface="ACMUPE+Montserrat-Regular"/>
              </a:rPr>
              <a:t>pouvez</a:t>
            </a:r>
            <a:r>
              <a:rPr lang="fr-FR" sz="1800" spc="251" dirty="0">
                <a:latin typeface="Montserrat Medium" pitchFamily="2" charset="0"/>
                <a:cs typeface="ACMUPE+Montserrat-Regular"/>
              </a:rPr>
              <a:t> </a:t>
            </a:r>
            <a:r>
              <a:rPr lang="fr-FR" sz="1800" dirty="0">
                <a:latin typeface="Montserrat Medium" pitchFamily="2" charset="0"/>
                <a:cs typeface="ACMUPE+Montserrat-Regular"/>
              </a:rPr>
              <a:t>alors</a:t>
            </a:r>
            <a:r>
              <a:rPr lang="fr-FR" sz="1800" spc="250" dirty="0">
                <a:latin typeface="Montserrat Medium" pitchFamily="2" charset="0"/>
                <a:cs typeface="ACMUPE+Montserrat-Regular"/>
              </a:rPr>
              <a:t> </a:t>
            </a:r>
            <a:r>
              <a:rPr lang="fr-FR" sz="1800" dirty="0">
                <a:latin typeface="Montserrat Medium" pitchFamily="2" charset="0"/>
                <a:cs typeface="ACMUPE+Montserrat-Regular"/>
              </a:rPr>
              <a:t>travailler</a:t>
            </a:r>
            <a:r>
              <a:rPr lang="fr-FR" sz="1800" spc="250" dirty="0">
                <a:latin typeface="Montserrat Medium" pitchFamily="2" charset="0"/>
                <a:cs typeface="ACMUPE+Montserrat-Regular"/>
              </a:rPr>
              <a:t> </a:t>
            </a:r>
            <a:r>
              <a:rPr lang="fr-FR" sz="1800" dirty="0">
                <a:latin typeface="Montserrat Medium" pitchFamily="2" charset="0"/>
                <a:cs typeface="ACMUPE+Montserrat-Regular"/>
              </a:rPr>
              <a:t>sur</a:t>
            </a:r>
            <a:r>
              <a:rPr lang="fr-FR" sz="1800" spc="250" dirty="0">
                <a:latin typeface="Montserrat Medium" pitchFamily="2" charset="0"/>
                <a:cs typeface="ACMUPE+Montserrat-Regular"/>
              </a:rPr>
              <a:t> </a:t>
            </a:r>
            <a:r>
              <a:rPr lang="fr-FR" sz="1800" dirty="0">
                <a:latin typeface="Montserrat Medium" pitchFamily="2" charset="0"/>
                <a:cs typeface="ACMUPE+Montserrat-Regular"/>
              </a:rPr>
              <a:t>Power</a:t>
            </a:r>
            <a:r>
              <a:rPr lang="fr-FR" sz="1800" spc="250" dirty="0">
                <a:latin typeface="Montserrat Medium" pitchFamily="2" charset="0"/>
                <a:cs typeface="ACMUPE+Montserrat-Regular"/>
              </a:rPr>
              <a:t> </a:t>
            </a:r>
            <a:r>
              <a:rPr lang="fr-FR" sz="1800" dirty="0">
                <a:latin typeface="Montserrat Medium" pitchFamily="2" charset="0"/>
                <a:cs typeface="ACMUPE+Montserrat-Regular"/>
              </a:rPr>
              <a:t>BI</a:t>
            </a:r>
            <a:r>
              <a:rPr lang="fr-FR" sz="1800" spc="250" dirty="0">
                <a:latin typeface="Montserrat Medium" pitchFamily="2" charset="0"/>
                <a:cs typeface="ACMUPE+Montserrat-Regular"/>
              </a:rPr>
              <a:t> </a:t>
            </a:r>
            <a:r>
              <a:rPr lang="fr-FR" sz="1800" dirty="0">
                <a:latin typeface="Montserrat Medium" pitchFamily="2" charset="0"/>
                <a:cs typeface="ACMUPE+Montserrat-Regular"/>
              </a:rPr>
              <a:t>Desktop</a:t>
            </a:r>
            <a:r>
              <a:rPr lang="fr-FR" sz="1800" spc="250" dirty="0">
                <a:latin typeface="Montserrat Medium" pitchFamily="2" charset="0"/>
                <a:cs typeface="ACMUPE+Montserrat-Regular"/>
              </a:rPr>
              <a:t> </a:t>
            </a:r>
            <a:r>
              <a:rPr lang="fr-FR" sz="1800" dirty="0">
                <a:latin typeface="Montserrat Medium" pitchFamily="2" charset="0"/>
                <a:cs typeface="ACMUPE+Montserrat-Regular"/>
              </a:rPr>
              <a:t>pour</a:t>
            </a:r>
            <a:r>
              <a:rPr lang="fr-FR" sz="1800" spc="250" dirty="0">
                <a:latin typeface="Montserrat Medium" pitchFamily="2" charset="0"/>
                <a:cs typeface="ACMUPE+Montserrat-Regular"/>
              </a:rPr>
              <a:t> </a:t>
            </a:r>
            <a:r>
              <a:rPr lang="fr-FR" sz="1800" dirty="0">
                <a:latin typeface="Montserrat Medium" pitchFamily="2" charset="0"/>
                <a:cs typeface="ACMUPE+Montserrat-Regular"/>
              </a:rPr>
              <a:t>faire</a:t>
            </a:r>
            <a:r>
              <a:rPr lang="fr-FR" sz="1800" spc="250" dirty="0">
                <a:latin typeface="Montserrat Medium" pitchFamily="2" charset="0"/>
                <a:cs typeface="ACMUPE+Montserrat-Regular"/>
              </a:rPr>
              <a:t> </a:t>
            </a:r>
            <a:r>
              <a:rPr lang="fr-FR" sz="1800" dirty="0">
                <a:latin typeface="Montserrat Medium" pitchFamily="2" charset="0"/>
                <a:cs typeface="ACMUPE+Montserrat-Regular"/>
              </a:rPr>
              <a:t>évoluer</a:t>
            </a:r>
            <a:r>
              <a:rPr lang="fr-FR" sz="1800" spc="250" dirty="0">
                <a:latin typeface="Montserrat Medium" pitchFamily="2" charset="0"/>
                <a:cs typeface="ACMUPE+Montserrat-Regular"/>
              </a:rPr>
              <a:t> </a:t>
            </a:r>
            <a:r>
              <a:rPr lang="fr-FR" sz="1800" dirty="0">
                <a:latin typeface="Montserrat Medium" pitchFamily="2" charset="0"/>
                <a:cs typeface="ACMUPE+Montserrat-Regular"/>
              </a:rPr>
              <a:t>votre</a:t>
            </a:r>
          </a:p>
          <a:p>
            <a:pPr algn="just">
              <a:lnSpc>
                <a:spcPct val="150000"/>
              </a:lnSpc>
              <a:spcBef>
                <a:spcPts val="0"/>
              </a:spcBef>
            </a:pPr>
            <a:r>
              <a:rPr lang="fr-FR" sz="1800" dirty="0">
                <a:latin typeface="Montserrat Medium" pitchFamily="2" charset="0"/>
                <a:cs typeface="ACMUPE+Montserrat-Regular"/>
              </a:rPr>
              <a:t>rapport et lorsqu’il sera prêt à être publié, vous pouvez</a:t>
            </a:r>
            <a:r>
              <a:rPr lang="fr-FR" sz="1800" spc="-17" dirty="0">
                <a:latin typeface="Montserrat Medium" pitchFamily="2" charset="0"/>
                <a:cs typeface="ACMUPE+Montserrat-Regular"/>
              </a:rPr>
              <a:t> </a:t>
            </a:r>
            <a:r>
              <a:rPr lang="fr-FR" sz="1800" dirty="0">
                <a:latin typeface="Montserrat Medium" pitchFamily="2" charset="0"/>
                <a:cs typeface="ACMUPE+Montserrat-Regular"/>
              </a:rPr>
              <a:t>répéter le processus de</a:t>
            </a:r>
          </a:p>
          <a:p>
            <a:pPr algn="just">
              <a:lnSpc>
                <a:spcPct val="150000"/>
              </a:lnSpc>
              <a:spcBef>
                <a:spcPts val="1"/>
              </a:spcBef>
            </a:pPr>
            <a:r>
              <a:rPr lang="fr-FR" sz="1800" dirty="0">
                <a:latin typeface="Montserrat Medium" pitchFamily="2" charset="0"/>
                <a:cs typeface="ACMUPE+Montserrat-Regular"/>
              </a:rPr>
              <a:t>publication.</a:t>
            </a:r>
          </a:p>
          <a:p>
            <a:pPr algn="just">
              <a:lnSpc>
                <a:spcPct val="150000"/>
              </a:lnSpc>
              <a:spcBef>
                <a:spcPts val="0"/>
              </a:spcBef>
            </a:pPr>
            <a:r>
              <a:rPr lang="fr-FR" sz="1800" dirty="0">
                <a:latin typeface="Montserrat Medium" pitchFamily="2" charset="0"/>
                <a:cs typeface="ACMUPE+Montserrat-Regular"/>
              </a:rPr>
              <a:t>Power</a:t>
            </a:r>
            <a:r>
              <a:rPr lang="fr-FR" sz="1800" spc="-41" dirty="0">
                <a:latin typeface="Montserrat Medium" pitchFamily="2" charset="0"/>
                <a:cs typeface="ACMUPE+Montserrat-Regular"/>
              </a:rPr>
              <a:t> </a:t>
            </a:r>
            <a:r>
              <a:rPr lang="fr-FR" sz="1800" dirty="0">
                <a:latin typeface="Montserrat Medium" pitchFamily="2" charset="0"/>
                <a:cs typeface="ACMUPE+Montserrat-Regular"/>
              </a:rPr>
              <a:t>BI</a:t>
            </a:r>
            <a:r>
              <a:rPr lang="fr-FR" sz="1800" spc="-41" dirty="0">
                <a:latin typeface="Montserrat Medium" pitchFamily="2" charset="0"/>
                <a:cs typeface="ACMUPE+Montserrat-Regular"/>
              </a:rPr>
              <a:t> </a:t>
            </a:r>
            <a:r>
              <a:rPr lang="fr-FR" sz="1800" dirty="0">
                <a:latin typeface="Montserrat Medium" pitchFamily="2" charset="0"/>
                <a:cs typeface="ACMUPE+Montserrat-Regular"/>
              </a:rPr>
              <a:t>Online</a:t>
            </a:r>
            <a:r>
              <a:rPr lang="fr-FR" sz="1800" spc="-41" dirty="0">
                <a:latin typeface="Montserrat Medium" pitchFamily="2" charset="0"/>
                <a:cs typeface="ACMUPE+Montserrat-Regular"/>
              </a:rPr>
              <a:t> </a:t>
            </a:r>
            <a:r>
              <a:rPr lang="fr-FR" sz="1800" dirty="0">
                <a:latin typeface="Montserrat Medium" pitchFamily="2" charset="0"/>
                <a:cs typeface="ACMUPE+Montserrat-Regular"/>
              </a:rPr>
              <a:t>détectera</a:t>
            </a:r>
            <a:r>
              <a:rPr lang="fr-FR" sz="1800" spc="-41" dirty="0">
                <a:latin typeface="Montserrat Medium" pitchFamily="2" charset="0"/>
                <a:cs typeface="ACMUPE+Montserrat-Regular"/>
              </a:rPr>
              <a:t> </a:t>
            </a:r>
            <a:r>
              <a:rPr lang="fr-FR" sz="1800" dirty="0">
                <a:latin typeface="Montserrat Medium" pitchFamily="2" charset="0"/>
                <a:cs typeface="ACMUPE+Montserrat-Regular"/>
              </a:rPr>
              <a:t>automatiquement</a:t>
            </a:r>
            <a:r>
              <a:rPr lang="fr-FR" sz="1800" spc="-41" dirty="0">
                <a:latin typeface="Montserrat Medium" pitchFamily="2" charset="0"/>
                <a:cs typeface="ACMUPE+Montserrat-Regular"/>
              </a:rPr>
              <a:t> </a:t>
            </a:r>
            <a:r>
              <a:rPr lang="fr-FR" sz="1800" dirty="0">
                <a:latin typeface="Montserrat Medium" pitchFamily="2" charset="0"/>
                <a:cs typeface="ACMUPE+Montserrat-Regular"/>
              </a:rPr>
              <a:t>qu’un</a:t>
            </a:r>
            <a:r>
              <a:rPr lang="fr-FR" sz="1800" spc="-41" dirty="0">
                <a:latin typeface="Montserrat Medium" pitchFamily="2" charset="0"/>
                <a:cs typeface="ACMUPE+Montserrat-Regular"/>
              </a:rPr>
              <a:t> </a:t>
            </a:r>
            <a:r>
              <a:rPr lang="fr-FR" sz="1800" dirty="0">
                <a:latin typeface="Montserrat Medium" pitchFamily="2" charset="0"/>
                <a:cs typeface="ACMUPE+Montserrat-Regular"/>
              </a:rPr>
              <a:t>rapport</a:t>
            </a:r>
            <a:r>
              <a:rPr lang="fr-FR" sz="1800" spc="-41" dirty="0">
                <a:latin typeface="Montserrat Medium" pitchFamily="2" charset="0"/>
                <a:cs typeface="ACMUPE+Montserrat-Regular"/>
              </a:rPr>
              <a:t> </a:t>
            </a:r>
            <a:r>
              <a:rPr lang="fr-FR" sz="1800" dirty="0">
                <a:latin typeface="Montserrat Medium" pitchFamily="2" charset="0"/>
                <a:cs typeface="ACMUPE+Montserrat-Regular"/>
              </a:rPr>
              <a:t>existe</a:t>
            </a:r>
            <a:r>
              <a:rPr lang="fr-FR" sz="1800" spc="-41" dirty="0">
                <a:latin typeface="Montserrat Medium" pitchFamily="2" charset="0"/>
                <a:cs typeface="ACMUPE+Montserrat-Regular"/>
              </a:rPr>
              <a:t> </a:t>
            </a:r>
            <a:r>
              <a:rPr lang="fr-FR" sz="1800" dirty="0">
                <a:latin typeface="Montserrat Medium" pitchFamily="2" charset="0"/>
                <a:cs typeface="ACMUPE+Montserrat-Regular"/>
              </a:rPr>
              <a:t>déjà</a:t>
            </a:r>
            <a:r>
              <a:rPr lang="fr-FR" sz="1800" spc="-41" dirty="0">
                <a:latin typeface="Montserrat Medium" pitchFamily="2" charset="0"/>
                <a:cs typeface="ACMUPE+Montserrat-Regular"/>
              </a:rPr>
              <a:t> </a:t>
            </a:r>
            <a:r>
              <a:rPr lang="fr-FR" sz="1800" dirty="0">
                <a:latin typeface="Montserrat Medium" pitchFamily="2" charset="0"/>
                <a:cs typeface="ACMUPE+Montserrat-Regular"/>
              </a:rPr>
              <a:t>sous</a:t>
            </a:r>
            <a:r>
              <a:rPr lang="fr-FR" sz="1800" spc="-41" dirty="0">
                <a:latin typeface="Montserrat Medium" pitchFamily="2" charset="0"/>
                <a:cs typeface="ACMUPE+Montserrat-Regular"/>
              </a:rPr>
              <a:t> </a:t>
            </a:r>
            <a:r>
              <a:rPr lang="fr-FR" sz="1800" dirty="0">
                <a:latin typeface="Montserrat Medium" pitchFamily="2" charset="0"/>
                <a:cs typeface="ACMUPE+Montserrat-Regular"/>
              </a:rPr>
              <a:t>le</a:t>
            </a:r>
          </a:p>
          <a:p>
            <a:pPr algn="just">
              <a:lnSpc>
                <a:spcPct val="150000"/>
              </a:lnSpc>
              <a:spcBef>
                <a:spcPts val="0"/>
              </a:spcBef>
            </a:pPr>
            <a:r>
              <a:rPr lang="fr-FR" sz="1800" dirty="0">
                <a:latin typeface="Montserrat Medium" pitchFamily="2" charset="0"/>
                <a:cs typeface="ACMUPE+Montserrat-Regular"/>
              </a:rPr>
              <a:t>même nom et vous proposera de le remplacer.</a:t>
            </a:r>
          </a:p>
          <a:p>
            <a:pPr algn="just">
              <a:lnSpc>
                <a:spcPct val="150000"/>
              </a:lnSpc>
              <a:spcBef>
                <a:spcPts val="0"/>
              </a:spcBef>
            </a:pPr>
            <a:r>
              <a:rPr lang="fr-FR" sz="1800" dirty="0">
                <a:latin typeface="Montserrat Medium" pitchFamily="2" charset="0"/>
                <a:cs typeface="ACMUPE+Montserrat-Regular"/>
              </a:rPr>
              <a:t>Vous</a:t>
            </a:r>
            <a:r>
              <a:rPr lang="fr-FR" sz="1800" spc="54" dirty="0">
                <a:latin typeface="Montserrat Medium" pitchFamily="2" charset="0"/>
                <a:cs typeface="ACMUPE+Montserrat-Regular"/>
              </a:rPr>
              <a:t> </a:t>
            </a:r>
            <a:r>
              <a:rPr lang="fr-FR" sz="1800" dirty="0">
                <a:latin typeface="Montserrat Medium" pitchFamily="2" charset="0"/>
                <a:cs typeface="ACMUPE+Montserrat-Regular"/>
              </a:rPr>
              <a:t>pourrez</a:t>
            </a:r>
            <a:r>
              <a:rPr lang="fr-FR" sz="1800" spc="54" dirty="0">
                <a:latin typeface="Montserrat Medium" pitchFamily="2" charset="0"/>
                <a:cs typeface="ACMUPE+Montserrat-Regular"/>
              </a:rPr>
              <a:t> </a:t>
            </a:r>
            <a:r>
              <a:rPr lang="fr-FR" sz="1800" dirty="0">
                <a:latin typeface="Montserrat Medium" pitchFamily="2" charset="0"/>
                <a:cs typeface="ACMUPE+Montserrat-Regular"/>
              </a:rPr>
              <a:t>alors</a:t>
            </a:r>
            <a:r>
              <a:rPr lang="fr-FR" sz="1800" spc="54" dirty="0">
                <a:latin typeface="Montserrat Medium" pitchFamily="2" charset="0"/>
                <a:cs typeface="ACMUPE+Montserrat-Regular"/>
              </a:rPr>
              <a:t> </a:t>
            </a:r>
            <a:r>
              <a:rPr lang="fr-FR" sz="1800" dirty="0">
                <a:latin typeface="Montserrat Medium" pitchFamily="2" charset="0"/>
                <a:cs typeface="ACMUPE+Montserrat-Regular"/>
              </a:rPr>
              <a:t>écraser</a:t>
            </a:r>
            <a:r>
              <a:rPr lang="fr-FR" sz="1800" spc="54" dirty="0">
                <a:latin typeface="Montserrat Medium" pitchFamily="2" charset="0"/>
                <a:cs typeface="ACMUPE+Montserrat-Regular"/>
              </a:rPr>
              <a:t> </a:t>
            </a:r>
            <a:r>
              <a:rPr lang="fr-FR" sz="1800" dirty="0">
                <a:latin typeface="Montserrat Medium" pitchFamily="2" charset="0"/>
                <a:cs typeface="ACMUPE+Montserrat-Regular"/>
              </a:rPr>
              <a:t>l’ancienne</a:t>
            </a:r>
            <a:r>
              <a:rPr lang="fr-FR" sz="1800" spc="54" dirty="0">
                <a:latin typeface="Montserrat Medium" pitchFamily="2" charset="0"/>
                <a:cs typeface="ACMUPE+Montserrat-Regular"/>
              </a:rPr>
              <a:t> </a:t>
            </a:r>
            <a:r>
              <a:rPr lang="fr-FR" sz="1800" dirty="0">
                <a:latin typeface="Montserrat Medium" pitchFamily="2" charset="0"/>
                <a:cs typeface="ACMUPE+Montserrat-Regular"/>
              </a:rPr>
              <a:t>version</a:t>
            </a:r>
            <a:r>
              <a:rPr lang="fr-FR" sz="1800" spc="54" dirty="0">
                <a:latin typeface="Montserrat Medium" pitchFamily="2" charset="0"/>
                <a:cs typeface="ACMUPE+Montserrat-Regular"/>
              </a:rPr>
              <a:t> </a:t>
            </a:r>
            <a:r>
              <a:rPr lang="fr-FR" sz="1800" dirty="0">
                <a:latin typeface="Montserrat Medium" pitchFamily="2" charset="0"/>
                <a:cs typeface="ACMUPE+Montserrat-Regular"/>
              </a:rPr>
              <a:t>pour</a:t>
            </a:r>
            <a:r>
              <a:rPr lang="fr-FR" sz="1800" spc="54" dirty="0">
                <a:latin typeface="Montserrat Medium" pitchFamily="2" charset="0"/>
                <a:cs typeface="ACMUPE+Montserrat-Regular"/>
              </a:rPr>
              <a:t> </a:t>
            </a:r>
            <a:r>
              <a:rPr lang="fr-FR" sz="1800" dirty="0">
                <a:latin typeface="Montserrat Medium" pitchFamily="2" charset="0"/>
                <a:cs typeface="ACMUPE+Montserrat-Regular"/>
              </a:rPr>
              <a:t>laisser</a:t>
            </a:r>
            <a:r>
              <a:rPr lang="fr-FR" sz="1800" spc="54" dirty="0">
                <a:latin typeface="Montserrat Medium" pitchFamily="2" charset="0"/>
                <a:cs typeface="ACMUPE+Montserrat-Regular"/>
              </a:rPr>
              <a:t> </a:t>
            </a:r>
            <a:r>
              <a:rPr lang="fr-FR" sz="1800" dirty="0">
                <a:latin typeface="Montserrat Medium" pitchFamily="2" charset="0"/>
                <a:cs typeface="ACMUPE+Montserrat-Regular"/>
              </a:rPr>
              <a:t>place</a:t>
            </a:r>
            <a:r>
              <a:rPr lang="fr-FR" sz="1800" spc="54" dirty="0">
                <a:latin typeface="Montserrat Medium" pitchFamily="2" charset="0"/>
                <a:cs typeface="ACMUPE+Montserrat-Regular"/>
              </a:rPr>
              <a:t> </a:t>
            </a:r>
            <a:r>
              <a:rPr lang="fr-FR" sz="1800" dirty="0">
                <a:latin typeface="Montserrat Medium" pitchFamily="2" charset="0"/>
                <a:cs typeface="ACMUPE+Montserrat-Regular"/>
              </a:rPr>
              <a:t>à</a:t>
            </a:r>
            <a:r>
              <a:rPr lang="fr-FR" sz="1800" spc="54" dirty="0">
                <a:latin typeface="Montserrat Medium" pitchFamily="2" charset="0"/>
                <a:cs typeface="ACMUPE+Montserrat-Regular"/>
              </a:rPr>
              <a:t> </a:t>
            </a:r>
            <a:r>
              <a:rPr lang="fr-FR" sz="1800" dirty="0">
                <a:latin typeface="Montserrat Medium" pitchFamily="2" charset="0"/>
                <a:cs typeface="ACMUPE+Montserrat-Regular"/>
              </a:rPr>
              <a:t>la</a:t>
            </a:r>
            <a:r>
              <a:rPr lang="fr-FR" sz="1800" spc="54" dirty="0">
                <a:latin typeface="Montserrat Medium" pitchFamily="2" charset="0"/>
                <a:cs typeface="ACMUPE+Montserrat-Regular"/>
              </a:rPr>
              <a:t> </a:t>
            </a:r>
            <a:r>
              <a:rPr lang="fr-FR" sz="1800" dirty="0">
                <a:latin typeface="Montserrat Medium" pitchFamily="2" charset="0"/>
                <a:cs typeface="ACMUPE+Montserrat-Regular"/>
              </a:rPr>
              <a:t>nouvelle !</a:t>
            </a:r>
          </a:p>
          <a:p>
            <a:pPr algn="just">
              <a:lnSpc>
                <a:spcPct val="150000"/>
              </a:lnSpc>
              <a:spcBef>
                <a:spcPts val="0"/>
              </a:spcBef>
            </a:pPr>
            <a:r>
              <a:rPr lang="fr-FR" sz="1800" dirty="0">
                <a:latin typeface="Montserrat Medium" pitchFamily="2" charset="0"/>
                <a:cs typeface="ACMUPE+Montserrat-Regular"/>
              </a:rPr>
              <a:t>Et cela, </a:t>
            </a:r>
            <a:r>
              <a:rPr lang="fr-FR" sz="1800" b="1" dirty="0">
                <a:latin typeface="Montserrat Medium" pitchFamily="2" charset="0"/>
                <a:cs typeface="Montserrat"/>
              </a:rPr>
              <a:t>autant de fois que nécessaire.</a:t>
            </a:r>
          </a:p>
        </p:txBody>
      </p:sp>
      <p:pic>
        <p:nvPicPr>
          <p:cNvPr id="21" name="Image 20">
            <a:extLst>
              <a:ext uri="{FF2B5EF4-FFF2-40B4-BE49-F238E27FC236}">
                <a16:creationId xmlns:a16="http://schemas.microsoft.com/office/drawing/2014/main" id="{5662BC98-EB74-62F4-DD76-059549F92F53}"/>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22" name="Image 21">
            <a:extLst>
              <a:ext uri="{FF2B5EF4-FFF2-40B4-BE49-F238E27FC236}">
                <a16:creationId xmlns:a16="http://schemas.microsoft.com/office/drawing/2014/main" id="{50C51535-A9E8-511C-76E3-9358A120F073}"/>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565870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814E-A25C-443D-3A77-88807B227C3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465AD90-D334-A9ED-19B7-631A0539463C}"/>
              </a:ext>
            </a:extLst>
          </p:cNvPr>
          <p:cNvSpPr>
            <a:spLocks noGrp="1"/>
          </p:cNvSpPr>
          <p:nvPr>
            <p:ph type="ctrTitle"/>
          </p:nvPr>
        </p:nvSpPr>
        <p:spPr>
          <a:xfrm>
            <a:off x="947846" y="310681"/>
            <a:ext cx="9426373" cy="755746"/>
          </a:xfrm>
        </p:spPr>
        <p:txBody>
          <a:bodyPr>
            <a:noAutofit/>
          </a:bodyPr>
          <a:lstStyle/>
          <a:p>
            <a:pPr marL="0" marR="0" algn="just">
              <a:lnSpc>
                <a:spcPts val="1960"/>
              </a:lnSpc>
              <a:spcBef>
                <a:spcPts val="0"/>
              </a:spcBef>
              <a:spcAft>
                <a:spcPts val="0"/>
              </a:spcAft>
            </a:pPr>
            <a:r>
              <a:rPr lang="fr-FR" sz="3200" b="1" dirty="0">
                <a:solidFill>
                  <a:srgbClr val="0F2035"/>
                </a:solidFill>
                <a:latin typeface="Montserrat ExtraBold" pitchFamily="2" charset="0"/>
                <a:cs typeface="Montserrat"/>
              </a:rPr>
              <a:t>Enregistrer son fichier</a:t>
            </a:r>
          </a:p>
        </p:txBody>
      </p:sp>
      <p:sp>
        <p:nvSpPr>
          <p:cNvPr id="3" name="Sous-titre 2">
            <a:extLst>
              <a:ext uri="{FF2B5EF4-FFF2-40B4-BE49-F238E27FC236}">
                <a16:creationId xmlns:a16="http://schemas.microsoft.com/office/drawing/2014/main" id="{AC4A8F25-52B1-916E-4164-4216FC54A490}"/>
              </a:ext>
            </a:extLst>
          </p:cNvPr>
          <p:cNvSpPr>
            <a:spLocks noGrp="1"/>
          </p:cNvSpPr>
          <p:nvPr>
            <p:ph type="subTitle" idx="1"/>
          </p:nvPr>
        </p:nvSpPr>
        <p:spPr>
          <a:xfrm>
            <a:off x="980896" y="1253994"/>
            <a:ext cx="10460514" cy="1423105"/>
          </a:xfrm>
        </p:spPr>
        <p:txBody>
          <a:bodyPr>
            <a:noAutofit/>
          </a:bodyPr>
          <a:lstStyle/>
          <a:p>
            <a:pPr algn="just">
              <a:lnSpc>
                <a:spcPct val="150000"/>
              </a:lnSpc>
              <a:spcBef>
                <a:spcPts val="0"/>
              </a:spcBef>
            </a:pPr>
            <a:r>
              <a:rPr lang="fr-FR" sz="1800" dirty="0">
                <a:latin typeface="Montserrat Medium" pitchFamily="2" charset="0"/>
                <a:cs typeface="ACMUPE+Montserrat-Regular"/>
              </a:rPr>
              <a:t>Vous</a:t>
            </a:r>
            <a:r>
              <a:rPr lang="fr-FR" sz="1800" spc="-46" dirty="0">
                <a:latin typeface="Montserrat Medium" pitchFamily="2" charset="0"/>
                <a:cs typeface="ACMUPE+Montserrat-Regular"/>
              </a:rPr>
              <a:t> </a:t>
            </a:r>
            <a:r>
              <a:rPr lang="fr-FR" sz="1800" dirty="0">
                <a:latin typeface="Montserrat Medium" pitchFamily="2" charset="0"/>
                <a:cs typeface="ACMUPE+Montserrat-Regular"/>
              </a:rPr>
              <a:t>pouvez</a:t>
            </a:r>
            <a:r>
              <a:rPr lang="fr-FR" sz="1800" spc="-47" dirty="0">
                <a:latin typeface="Montserrat Medium" pitchFamily="2" charset="0"/>
                <a:cs typeface="ACMUPE+Montserrat-Regular"/>
              </a:rPr>
              <a:t> </a:t>
            </a:r>
            <a:r>
              <a:rPr lang="fr-FR" sz="1800" dirty="0">
                <a:latin typeface="Montserrat Medium" pitchFamily="2" charset="0"/>
                <a:cs typeface="ACMUPE+Montserrat-Regular"/>
              </a:rPr>
              <a:t>enregistrer</a:t>
            </a:r>
            <a:r>
              <a:rPr lang="fr-FR" sz="1800" spc="-46" dirty="0">
                <a:latin typeface="Montserrat Medium" pitchFamily="2" charset="0"/>
                <a:cs typeface="ACMUPE+Montserrat-Regular"/>
              </a:rPr>
              <a:t> </a:t>
            </a:r>
            <a:r>
              <a:rPr lang="fr-FR" sz="1800" dirty="0">
                <a:latin typeface="Montserrat Medium" pitchFamily="2" charset="0"/>
                <a:cs typeface="ACMUPE+Montserrat-Regular"/>
              </a:rPr>
              <a:t>votre</a:t>
            </a:r>
            <a:r>
              <a:rPr lang="fr-FR" sz="1800" spc="-46" dirty="0">
                <a:latin typeface="Montserrat Medium" pitchFamily="2" charset="0"/>
                <a:cs typeface="ACMUPE+Montserrat-Regular"/>
              </a:rPr>
              <a:t> </a:t>
            </a:r>
            <a:r>
              <a:rPr lang="fr-FR" sz="1800" dirty="0">
                <a:latin typeface="Montserrat Medium" pitchFamily="2" charset="0"/>
                <a:cs typeface="ACMUPE+Montserrat-Regular"/>
              </a:rPr>
              <a:t>fichier</a:t>
            </a:r>
            <a:r>
              <a:rPr lang="fr-FR" sz="1800" spc="-46" dirty="0">
                <a:latin typeface="Montserrat Medium" pitchFamily="2" charset="0"/>
                <a:cs typeface="ACMUPE+Montserrat-Regular"/>
              </a:rPr>
              <a:t> </a:t>
            </a:r>
            <a:r>
              <a:rPr lang="fr-FR" sz="1800" dirty="0">
                <a:latin typeface="Montserrat Medium" pitchFamily="2" charset="0"/>
                <a:cs typeface="ACMUPE+Montserrat-Regular"/>
              </a:rPr>
              <a:t>sur</a:t>
            </a:r>
            <a:r>
              <a:rPr lang="fr-FR" sz="1800" spc="-46" dirty="0">
                <a:latin typeface="Montserrat Medium" pitchFamily="2" charset="0"/>
                <a:cs typeface="ACMUPE+Montserrat-Regular"/>
              </a:rPr>
              <a:t> </a:t>
            </a:r>
            <a:r>
              <a:rPr lang="fr-FR" sz="1800" dirty="0">
                <a:latin typeface="Montserrat Medium" pitchFamily="2" charset="0"/>
                <a:cs typeface="ACMUPE+Montserrat-Regular"/>
              </a:rPr>
              <a:t>un</a:t>
            </a:r>
            <a:r>
              <a:rPr lang="fr-FR" sz="1800" spc="-46" dirty="0">
                <a:latin typeface="Montserrat Medium" pitchFamily="2" charset="0"/>
                <a:cs typeface="ACMUPE+Montserrat-Regular"/>
              </a:rPr>
              <a:t> </a:t>
            </a:r>
            <a:r>
              <a:rPr lang="fr-FR" sz="1800" dirty="0">
                <a:latin typeface="Montserrat Medium" pitchFamily="2" charset="0"/>
                <a:cs typeface="ACMUPE+Montserrat-Regular"/>
              </a:rPr>
              <a:t>emplacement</a:t>
            </a:r>
            <a:r>
              <a:rPr lang="fr-FR" sz="1800" spc="-46" dirty="0">
                <a:latin typeface="Montserrat Medium" pitchFamily="2" charset="0"/>
                <a:cs typeface="ACMUPE+Montserrat-Regular"/>
              </a:rPr>
              <a:t> </a:t>
            </a:r>
            <a:r>
              <a:rPr lang="fr-FR" sz="1800" dirty="0">
                <a:latin typeface="Montserrat Medium" pitchFamily="2" charset="0"/>
                <a:cs typeface="ACMUPE+Montserrat-Regular"/>
              </a:rPr>
              <a:t>en</a:t>
            </a:r>
            <a:r>
              <a:rPr lang="fr-FR" sz="1800" spc="-46" dirty="0">
                <a:latin typeface="Montserrat Medium" pitchFamily="2" charset="0"/>
                <a:cs typeface="ACMUPE+Montserrat-Regular"/>
              </a:rPr>
              <a:t> </a:t>
            </a:r>
            <a:r>
              <a:rPr lang="fr-FR" sz="1800" dirty="0">
                <a:latin typeface="Montserrat Medium" pitchFamily="2" charset="0"/>
                <a:cs typeface="ACMUPE+Montserrat-Regular"/>
              </a:rPr>
              <a:t>local</a:t>
            </a:r>
            <a:r>
              <a:rPr lang="fr-FR" sz="1800" spc="-46" dirty="0">
                <a:latin typeface="Montserrat Medium" pitchFamily="2" charset="0"/>
                <a:cs typeface="ACMUPE+Montserrat-Regular"/>
              </a:rPr>
              <a:t> </a:t>
            </a:r>
            <a:r>
              <a:rPr lang="fr-FR" sz="1800" dirty="0">
                <a:latin typeface="Montserrat Medium" pitchFamily="2" charset="0"/>
                <a:cs typeface="ACMUPE+Montserrat-Regular"/>
              </a:rPr>
              <a:t>ou</a:t>
            </a:r>
            <a:r>
              <a:rPr lang="fr-FR" sz="1800" spc="-46" dirty="0">
                <a:latin typeface="Montserrat Medium" pitchFamily="2" charset="0"/>
                <a:cs typeface="ACMUPE+Montserrat-Regular"/>
              </a:rPr>
              <a:t> </a:t>
            </a:r>
            <a:r>
              <a:rPr lang="fr-FR" sz="1800" dirty="0">
                <a:latin typeface="Montserrat Medium" pitchFamily="2" charset="0"/>
                <a:cs typeface="ACMUPE+Montserrat-Regular"/>
              </a:rPr>
              <a:t>en</a:t>
            </a:r>
            <a:r>
              <a:rPr lang="fr-FR" sz="1800" spc="-46" dirty="0">
                <a:latin typeface="Montserrat Medium" pitchFamily="2" charset="0"/>
                <a:cs typeface="ACMUPE+Montserrat-Regular"/>
              </a:rPr>
              <a:t> </a:t>
            </a:r>
            <a:r>
              <a:rPr lang="fr-FR" sz="1800" dirty="0">
                <a:latin typeface="Montserrat Medium" pitchFamily="2" charset="0"/>
                <a:cs typeface="ACMUPE+Montserrat-Regular"/>
              </a:rPr>
              <a:t>ligne.</a:t>
            </a:r>
          </a:p>
          <a:p>
            <a:pPr algn="just">
              <a:lnSpc>
                <a:spcPct val="150000"/>
              </a:lnSpc>
              <a:spcBef>
                <a:spcPts val="0"/>
              </a:spcBef>
            </a:pPr>
            <a:r>
              <a:rPr lang="fr-FR" sz="1800" dirty="0">
                <a:latin typeface="Montserrat Medium" pitchFamily="2" charset="0"/>
                <a:cs typeface="ACMUPE+Montserrat-Regular"/>
              </a:rPr>
              <a:t>La</a:t>
            </a:r>
            <a:r>
              <a:rPr lang="fr-FR" sz="1800" spc="-43" dirty="0">
                <a:latin typeface="Montserrat Medium" pitchFamily="2" charset="0"/>
                <a:cs typeface="ACMUPE+Montserrat-Regular"/>
              </a:rPr>
              <a:t> </a:t>
            </a:r>
            <a:r>
              <a:rPr lang="fr-FR" sz="1800" dirty="0">
                <a:latin typeface="Montserrat Medium" pitchFamily="2" charset="0"/>
                <a:cs typeface="ACMUPE+Montserrat-Regular"/>
              </a:rPr>
              <a:t>différence</a:t>
            </a:r>
            <a:r>
              <a:rPr lang="fr-FR" sz="1800" spc="-43" dirty="0">
                <a:latin typeface="Montserrat Medium" pitchFamily="2" charset="0"/>
                <a:cs typeface="ACMUPE+Montserrat-Regular"/>
              </a:rPr>
              <a:t> </a:t>
            </a:r>
            <a:r>
              <a:rPr lang="fr-FR" sz="1800" dirty="0">
                <a:latin typeface="Montserrat Medium" pitchFamily="2" charset="0"/>
                <a:cs typeface="ACMUPE+Montserrat-Regular"/>
              </a:rPr>
              <a:t>entre</a:t>
            </a:r>
            <a:r>
              <a:rPr lang="fr-FR" sz="1800" spc="-43" dirty="0">
                <a:latin typeface="Montserrat Medium" pitchFamily="2" charset="0"/>
                <a:cs typeface="ACMUPE+Montserrat-Regular"/>
              </a:rPr>
              <a:t> </a:t>
            </a:r>
            <a:r>
              <a:rPr lang="fr-FR" sz="1800" dirty="0">
                <a:latin typeface="Montserrat Medium" pitchFamily="2" charset="0"/>
                <a:cs typeface="ACMUPE+Montserrat-Regular"/>
              </a:rPr>
              <a:t>les</a:t>
            </a:r>
            <a:r>
              <a:rPr lang="fr-FR" sz="1800" spc="-43" dirty="0">
                <a:latin typeface="Montserrat Medium" pitchFamily="2" charset="0"/>
                <a:cs typeface="ACMUPE+Montserrat-Regular"/>
              </a:rPr>
              <a:t> </a:t>
            </a:r>
            <a:r>
              <a:rPr lang="fr-FR" sz="1800" dirty="0">
                <a:latin typeface="Montserrat Medium" pitchFamily="2" charset="0"/>
                <a:cs typeface="ACMUPE+Montserrat-Regular"/>
              </a:rPr>
              <a:t>deux</a:t>
            </a:r>
            <a:r>
              <a:rPr lang="fr-FR" sz="1800" spc="-43" dirty="0">
                <a:latin typeface="Montserrat Medium" pitchFamily="2" charset="0"/>
                <a:cs typeface="ACMUPE+Montserrat-Regular"/>
              </a:rPr>
              <a:t> </a:t>
            </a:r>
            <a:r>
              <a:rPr lang="fr-FR" sz="1800" dirty="0">
                <a:latin typeface="Montserrat Medium" pitchFamily="2" charset="0"/>
                <a:cs typeface="ACMUPE+Montserrat-Regular"/>
              </a:rPr>
              <a:t>résidera</a:t>
            </a:r>
            <a:r>
              <a:rPr lang="fr-FR" sz="1800" spc="-43" dirty="0">
                <a:latin typeface="Montserrat Medium" pitchFamily="2" charset="0"/>
                <a:cs typeface="ACMUPE+Montserrat-Regular"/>
              </a:rPr>
              <a:t> </a:t>
            </a:r>
            <a:r>
              <a:rPr lang="fr-FR" sz="1800" dirty="0">
                <a:latin typeface="Montserrat Medium" pitchFamily="2" charset="0"/>
                <a:cs typeface="ACMUPE+Montserrat-Regular"/>
              </a:rPr>
              <a:t>dans</a:t>
            </a:r>
            <a:r>
              <a:rPr lang="fr-FR" sz="1800" spc="-43" dirty="0">
                <a:latin typeface="Montserrat Medium" pitchFamily="2" charset="0"/>
                <a:cs typeface="ACMUPE+Montserrat-Regular"/>
              </a:rPr>
              <a:t> </a:t>
            </a:r>
            <a:r>
              <a:rPr lang="fr-FR" sz="1800" dirty="0">
                <a:latin typeface="Montserrat Medium" pitchFamily="2" charset="0"/>
                <a:cs typeface="ACMUPE+Montserrat-Regular"/>
              </a:rPr>
              <a:t>la</a:t>
            </a:r>
            <a:r>
              <a:rPr lang="fr-FR" sz="1800" spc="-43" dirty="0">
                <a:latin typeface="Montserrat Medium" pitchFamily="2" charset="0"/>
                <a:cs typeface="ACMUPE+Montserrat-Regular"/>
              </a:rPr>
              <a:t> </a:t>
            </a:r>
            <a:r>
              <a:rPr lang="fr-FR" sz="1800" dirty="0">
                <a:latin typeface="Montserrat Medium" pitchFamily="2" charset="0"/>
                <a:cs typeface="ACMUPE+Montserrat-Regular"/>
              </a:rPr>
              <a:t>manière</a:t>
            </a:r>
            <a:r>
              <a:rPr lang="fr-FR" sz="1800" spc="-43" dirty="0">
                <a:latin typeface="Montserrat Medium" pitchFamily="2" charset="0"/>
                <a:cs typeface="ACMUPE+Montserrat-Regular"/>
              </a:rPr>
              <a:t> </a:t>
            </a:r>
            <a:r>
              <a:rPr lang="fr-FR" sz="1800" dirty="0">
                <a:latin typeface="Montserrat Medium" pitchFamily="2" charset="0"/>
                <a:cs typeface="ACMUPE+Montserrat-Regular"/>
              </a:rPr>
              <a:t>d’ouvrir</a:t>
            </a:r>
            <a:r>
              <a:rPr lang="fr-FR" sz="1800" spc="-43" dirty="0">
                <a:latin typeface="Montserrat Medium" pitchFamily="2" charset="0"/>
                <a:cs typeface="ACMUPE+Montserrat-Regular"/>
              </a:rPr>
              <a:t> </a:t>
            </a:r>
            <a:r>
              <a:rPr lang="fr-FR" sz="1800" dirty="0">
                <a:latin typeface="Montserrat Medium" pitchFamily="2" charset="0"/>
                <a:cs typeface="ACMUPE+Montserrat-Regular"/>
              </a:rPr>
              <a:t>votre</a:t>
            </a:r>
            <a:r>
              <a:rPr lang="fr-FR" sz="1800" spc="-43" dirty="0">
                <a:latin typeface="Montserrat Medium" pitchFamily="2" charset="0"/>
                <a:cs typeface="ACMUPE+Montserrat-Regular"/>
              </a:rPr>
              <a:t> </a:t>
            </a:r>
            <a:r>
              <a:rPr lang="fr-FR" sz="1800" dirty="0">
                <a:latin typeface="Montserrat Medium" pitchFamily="2" charset="0"/>
                <a:cs typeface="ACMUPE+Montserrat-Regular"/>
              </a:rPr>
              <a:t>fichier</a:t>
            </a:r>
            <a:r>
              <a:rPr lang="fr-FR" sz="1800" spc="-43" dirty="0">
                <a:latin typeface="Montserrat Medium" pitchFamily="2" charset="0"/>
                <a:cs typeface="ACMUPE+Montserrat-Regular"/>
              </a:rPr>
              <a:t> </a:t>
            </a:r>
            <a:r>
              <a:rPr lang="fr-FR" sz="1800" dirty="0">
                <a:latin typeface="Montserrat Medium" pitchFamily="2" charset="0"/>
                <a:cs typeface="ACMUPE+Montserrat-Regular"/>
              </a:rPr>
              <a:t>dans Power BI Desktop, comme nous l’avons vu dans le module numéro 2.</a:t>
            </a:r>
          </a:p>
        </p:txBody>
      </p:sp>
      <p:pic>
        <p:nvPicPr>
          <p:cNvPr id="4" name="Image 3">
            <a:extLst>
              <a:ext uri="{FF2B5EF4-FFF2-40B4-BE49-F238E27FC236}">
                <a16:creationId xmlns:a16="http://schemas.microsoft.com/office/drawing/2014/main" id="{C87C1C23-60DB-DE5D-D0FE-C6E30EBB0CDC}"/>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56D98D06-992B-372C-2D63-7A6491D6F063}"/>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474945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7E179-BDA6-3CDF-0970-D6D992B8987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BAC12ED-01A4-63E4-DC20-77944BF689EA}"/>
              </a:ext>
            </a:extLst>
          </p:cNvPr>
          <p:cNvSpPr>
            <a:spLocks noGrp="1"/>
          </p:cNvSpPr>
          <p:nvPr>
            <p:ph type="ctrTitle"/>
          </p:nvPr>
        </p:nvSpPr>
        <p:spPr>
          <a:xfrm>
            <a:off x="-232144" y="464372"/>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 Introduction</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398C0927-A6BB-C7BF-9235-E3F05FC04D19}"/>
              </a:ext>
            </a:extLst>
          </p:cNvPr>
          <p:cNvSpPr>
            <a:spLocks noGrp="1"/>
          </p:cNvSpPr>
          <p:nvPr>
            <p:ph type="subTitle" idx="1"/>
          </p:nvPr>
        </p:nvSpPr>
        <p:spPr>
          <a:xfrm>
            <a:off x="1200840" y="1862401"/>
            <a:ext cx="10120303" cy="2295942"/>
          </a:xfrm>
        </p:spPr>
        <p:txBody>
          <a:bodyPr>
            <a:noAutofit/>
          </a:bodyPr>
          <a:lstStyle/>
          <a:p>
            <a:pPr algn="l">
              <a:lnSpc>
                <a:spcPct val="150000"/>
              </a:lnSpc>
              <a:spcBef>
                <a:spcPts val="0"/>
              </a:spcBef>
            </a:pPr>
            <a:r>
              <a:rPr lang="fr-FR" sz="1800" dirty="0">
                <a:latin typeface="Montserrat Medium" pitchFamily="2" charset="0"/>
                <a:cs typeface="PSAUAL+Montserrat-Regular"/>
              </a:rPr>
              <a:t>Dans</a:t>
            </a:r>
            <a:r>
              <a:rPr lang="fr-FR" sz="1800" spc="-52" dirty="0">
                <a:latin typeface="Montserrat Medium" pitchFamily="2" charset="0"/>
                <a:cs typeface="PSAUAL+Montserrat-Regular"/>
              </a:rPr>
              <a:t> </a:t>
            </a:r>
            <a:r>
              <a:rPr lang="fr-FR" sz="1800" dirty="0">
                <a:latin typeface="Montserrat Medium" pitchFamily="2" charset="0"/>
                <a:cs typeface="PSAUAL+Montserrat-Regular"/>
              </a:rPr>
              <a:t>la</a:t>
            </a:r>
            <a:r>
              <a:rPr lang="fr-FR" sz="1800" spc="-52" dirty="0">
                <a:latin typeface="Montserrat Medium" pitchFamily="2" charset="0"/>
                <a:cs typeface="PSAUAL+Montserrat-Regular"/>
              </a:rPr>
              <a:t> </a:t>
            </a:r>
            <a:r>
              <a:rPr lang="fr-FR" sz="1800" dirty="0">
                <a:latin typeface="Montserrat Medium" pitchFamily="2" charset="0"/>
                <a:cs typeface="PSAUAL+Montserrat-Regular"/>
              </a:rPr>
              <a:t>leçon</a:t>
            </a:r>
            <a:r>
              <a:rPr lang="fr-FR" sz="1800" spc="-52" dirty="0">
                <a:latin typeface="Montserrat Medium" pitchFamily="2" charset="0"/>
                <a:cs typeface="PSAUAL+Montserrat-Regular"/>
              </a:rPr>
              <a:t> </a:t>
            </a:r>
            <a:r>
              <a:rPr lang="fr-FR" sz="1800" dirty="0">
                <a:latin typeface="Montserrat Medium" pitchFamily="2" charset="0"/>
                <a:cs typeface="PSAUAL+Montserrat-Regular"/>
              </a:rPr>
              <a:t>numéro</a:t>
            </a:r>
            <a:r>
              <a:rPr lang="fr-FR" sz="1800" spc="-52" dirty="0">
                <a:latin typeface="Montserrat Medium" pitchFamily="2" charset="0"/>
                <a:cs typeface="PSAUAL+Montserrat-Regular"/>
              </a:rPr>
              <a:t> </a:t>
            </a:r>
            <a:r>
              <a:rPr lang="fr-FR" sz="1800" dirty="0">
                <a:latin typeface="Montserrat Medium" pitchFamily="2" charset="0"/>
                <a:cs typeface="PSAUAL+Montserrat-Regular"/>
              </a:rPr>
              <a:t>une,</a:t>
            </a:r>
            <a:r>
              <a:rPr lang="fr-FR" sz="1800" spc="-52" dirty="0">
                <a:latin typeface="Montserrat Medium" pitchFamily="2" charset="0"/>
                <a:cs typeface="PSAUAL+Montserrat-Regular"/>
              </a:rPr>
              <a:t> </a:t>
            </a:r>
            <a:r>
              <a:rPr lang="fr-FR" sz="1800" dirty="0">
                <a:latin typeface="Montserrat Medium" pitchFamily="2" charset="0"/>
                <a:cs typeface="PSAUAL+Montserrat-Regular"/>
              </a:rPr>
              <a:t>nous</a:t>
            </a:r>
            <a:r>
              <a:rPr lang="fr-FR" sz="1800" spc="-52" dirty="0">
                <a:latin typeface="Montserrat Medium" pitchFamily="2" charset="0"/>
                <a:cs typeface="PSAUAL+Montserrat-Regular"/>
              </a:rPr>
              <a:t> </a:t>
            </a:r>
            <a:r>
              <a:rPr lang="fr-FR" sz="1800" dirty="0">
                <a:latin typeface="Montserrat Medium" pitchFamily="2" charset="0"/>
                <a:cs typeface="PSAUAL+Montserrat-Regular"/>
              </a:rPr>
              <a:t>avons</a:t>
            </a:r>
            <a:r>
              <a:rPr lang="fr-FR" sz="1800" spc="-52" dirty="0">
                <a:latin typeface="Montserrat Medium" pitchFamily="2" charset="0"/>
                <a:cs typeface="PSAUAL+Montserrat-Regular"/>
              </a:rPr>
              <a:t> </a:t>
            </a:r>
            <a:r>
              <a:rPr lang="fr-FR" sz="1800" dirty="0">
                <a:latin typeface="Montserrat Medium" pitchFamily="2" charset="0"/>
                <a:cs typeface="PSAUAL+Montserrat-Regular"/>
              </a:rPr>
              <a:t>conclu</a:t>
            </a:r>
            <a:r>
              <a:rPr lang="fr-FR" sz="1800" spc="-52" dirty="0">
                <a:latin typeface="Montserrat Medium" pitchFamily="2" charset="0"/>
                <a:cs typeface="PSAUAL+Montserrat-Regular"/>
              </a:rPr>
              <a:t> </a:t>
            </a:r>
            <a:r>
              <a:rPr lang="fr-FR" sz="1800" dirty="0">
                <a:latin typeface="Montserrat Medium" pitchFamily="2" charset="0"/>
                <a:cs typeface="PSAUAL+Montserrat-Regular"/>
              </a:rPr>
              <a:t>par</a:t>
            </a:r>
            <a:r>
              <a:rPr lang="fr-FR" sz="1800" spc="-52" dirty="0">
                <a:latin typeface="Montserrat Medium" pitchFamily="2" charset="0"/>
                <a:cs typeface="PSAUAL+Montserrat-Regular"/>
              </a:rPr>
              <a:t> </a:t>
            </a:r>
            <a:r>
              <a:rPr lang="fr-FR" sz="1800" dirty="0">
                <a:latin typeface="Montserrat Medium" pitchFamily="2" charset="0"/>
                <a:cs typeface="PSAUAL+Montserrat-Regular"/>
              </a:rPr>
              <a:t>le</a:t>
            </a:r>
            <a:r>
              <a:rPr lang="fr-FR" sz="1800" spc="-52" dirty="0">
                <a:latin typeface="Montserrat Medium" pitchFamily="2" charset="0"/>
                <a:cs typeface="PSAUAL+Montserrat-Regular"/>
              </a:rPr>
              <a:t> </a:t>
            </a:r>
            <a:r>
              <a:rPr lang="fr-FR" sz="1800" dirty="0">
                <a:latin typeface="Montserrat Medium" pitchFamily="2" charset="0"/>
                <a:cs typeface="PSAUAL+Montserrat-Regular"/>
              </a:rPr>
              <a:t>téléchargement</a:t>
            </a:r>
            <a:r>
              <a:rPr lang="fr-FR" sz="1800" spc="-52" dirty="0">
                <a:latin typeface="Montserrat Medium" pitchFamily="2" charset="0"/>
                <a:cs typeface="PSAUAL+Montserrat-Regular"/>
              </a:rPr>
              <a:t> </a:t>
            </a:r>
            <a:r>
              <a:rPr lang="fr-FR" sz="1800" dirty="0">
                <a:latin typeface="Montserrat Medium" pitchFamily="2" charset="0"/>
                <a:cs typeface="PSAUAL+Montserrat-Regular"/>
              </a:rPr>
              <a:t>de</a:t>
            </a:r>
            <a:r>
              <a:rPr lang="fr-FR" sz="1800" spc="-52" dirty="0">
                <a:latin typeface="Montserrat Medium" pitchFamily="2" charset="0"/>
                <a:cs typeface="PSAUAL+Montserrat-Regular"/>
              </a:rPr>
              <a:t> </a:t>
            </a:r>
            <a:r>
              <a:rPr lang="fr-FR" sz="1800" dirty="0">
                <a:latin typeface="Montserrat Medium" pitchFamily="2" charset="0"/>
                <a:cs typeface="PSAUAL+Montserrat-Regular"/>
              </a:rPr>
              <a:t>Power BI</a:t>
            </a:r>
            <a:r>
              <a:rPr lang="fr-FR" sz="1800" spc="-13" dirty="0">
                <a:latin typeface="Montserrat Medium" pitchFamily="2" charset="0"/>
                <a:cs typeface="PSAUAL+Montserrat-Regular"/>
              </a:rPr>
              <a:t> </a:t>
            </a:r>
            <a:r>
              <a:rPr lang="fr-FR" sz="1800" dirty="0">
                <a:latin typeface="Montserrat Medium" pitchFamily="2" charset="0"/>
                <a:cs typeface="PSAUAL+Montserrat-Regular"/>
              </a:rPr>
              <a:t>Desktop.</a:t>
            </a:r>
            <a:r>
              <a:rPr lang="fr-FR" sz="1800" spc="-13" dirty="0">
                <a:latin typeface="Montserrat Medium" pitchFamily="2" charset="0"/>
                <a:cs typeface="PSAUAL+Montserrat-Regular"/>
              </a:rPr>
              <a:t> </a:t>
            </a:r>
            <a:r>
              <a:rPr lang="fr-FR" sz="1800" dirty="0">
                <a:latin typeface="Montserrat Medium" pitchFamily="2" charset="0"/>
                <a:cs typeface="PSAUAL+Montserrat-Regular"/>
              </a:rPr>
              <a:t>Maintenant,</a:t>
            </a:r>
            <a:r>
              <a:rPr lang="fr-FR" sz="1800" spc="-13" dirty="0">
                <a:latin typeface="Montserrat Medium" pitchFamily="2" charset="0"/>
                <a:cs typeface="PSAUAL+Montserrat-Regular"/>
              </a:rPr>
              <a:t> </a:t>
            </a:r>
            <a:r>
              <a:rPr lang="fr-FR" sz="1800" dirty="0">
                <a:latin typeface="Montserrat Medium" pitchFamily="2" charset="0"/>
                <a:cs typeface="PSAUAL+Montserrat-Regular"/>
              </a:rPr>
              <a:t>nous</a:t>
            </a:r>
            <a:r>
              <a:rPr lang="fr-FR" sz="1800" spc="-13" dirty="0">
                <a:latin typeface="Montserrat Medium" pitchFamily="2" charset="0"/>
                <a:cs typeface="PSAUAL+Montserrat-Regular"/>
              </a:rPr>
              <a:t> </a:t>
            </a:r>
            <a:r>
              <a:rPr lang="fr-FR" sz="1800" dirty="0">
                <a:latin typeface="Montserrat Medium" pitchFamily="2" charset="0"/>
                <a:cs typeface="PSAUAL+Montserrat-Regular"/>
              </a:rPr>
              <a:t>allons</a:t>
            </a:r>
            <a:r>
              <a:rPr lang="fr-FR" sz="1800" spc="-14" dirty="0">
                <a:latin typeface="Montserrat Medium" pitchFamily="2" charset="0"/>
                <a:cs typeface="PSAUAL+Montserrat-Regular"/>
              </a:rPr>
              <a:t> </a:t>
            </a:r>
            <a:r>
              <a:rPr lang="fr-FR" sz="1800" dirty="0">
                <a:latin typeface="Montserrat Medium" pitchFamily="2" charset="0"/>
                <a:cs typeface="Montserrat"/>
              </a:rPr>
              <a:t>découvrir</a:t>
            </a:r>
            <a:r>
              <a:rPr lang="fr-FR" sz="1800" spc="-39" dirty="0">
                <a:latin typeface="Montserrat Medium" pitchFamily="2" charset="0"/>
                <a:cs typeface="Montserrat"/>
              </a:rPr>
              <a:t> </a:t>
            </a:r>
            <a:r>
              <a:rPr lang="fr-FR" sz="1800" dirty="0">
                <a:latin typeface="Montserrat Medium" pitchFamily="2" charset="0"/>
                <a:cs typeface="PSAUAL+Montserrat-Regular"/>
              </a:rPr>
              <a:t>dans</a:t>
            </a:r>
            <a:r>
              <a:rPr lang="fr-FR" sz="1800" spc="-13" dirty="0">
                <a:latin typeface="Montserrat Medium" pitchFamily="2" charset="0"/>
                <a:cs typeface="PSAUAL+Montserrat-Regular"/>
              </a:rPr>
              <a:t> </a:t>
            </a:r>
            <a:r>
              <a:rPr lang="fr-FR" sz="1800" dirty="0">
                <a:latin typeface="Montserrat Medium" pitchFamily="2" charset="0"/>
                <a:cs typeface="PSAUAL+Montserrat-Regular"/>
              </a:rPr>
              <a:t>cette</a:t>
            </a:r>
            <a:r>
              <a:rPr lang="fr-FR" sz="1800" spc="-13" dirty="0">
                <a:latin typeface="Montserrat Medium" pitchFamily="2" charset="0"/>
                <a:cs typeface="PSAUAL+Montserrat-Regular"/>
              </a:rPr>
              <a:t> </a:t>
            </a:r>
            <a:r>
              <a:rPr lang="fr-FR" sz="1800" dirty="0">
                <a:latin typeface="Montserrat Medium" pitchFamily="2" charset="0"/>
                <a:cs typeface="PSAUAL+Montserrat-Regular"/>
              </a:rPr>
              <a:t>leçon</a:t>
            </a:r>
            <a:r>
              <a:rPr lang="fr-FR" sz="1800" spc="-13" dirty="0">
                <a:latin typeface="Montserrat Medium" pitchFamily="2" charset="0"/>
                <a:cs typeface="PSAUAL+Montserrat-Regular"/>
              </a:rPr>
              <a:t> </a:t>
            </a:r>
            <a:r>
              <a:rPr lang="fr-FR" sz="1800" dirty="0">
                <a:latin typeface="Montserrat Medium" pitchFamily="2" charset="0"/>
                <a:cs typeface="PSAUAL+Montserrat-Regular"/>
              </a:rPr>
              <a:t>numéro</a:t>
            </a:r>
            <a:r>
              <a:rPr lang="fr-FR" sz="1800" spc="-13" dirty="0">
                <a:latin typeface="Montserrat Medium" pitchFamily="2" charset="0"/>
                <a:cs typeface="PSAUAL+Montserrat-Regular"/>
              </a:rPr>
              <a:t> </a:t>
            </a:r>
            <a:r>
              <a:rPr lang="fr-FR" sz="1800" dirty="0">
                <a:latin typeface="Montserrat Medium" pitchFamily="2" charset="0"/>
                <a:cs typeface="PSAUAL+Montserrat-Regular"/>
              </a:rPr>
              <a:t>deux, </a:t>
            </a:r>
            <a:r>
              <a:rPr lang="fr-FR" sz="1800" dirty="0">
                <a:latin typeface="Montserrat Medium" pitchFamily="2" charset="0"/>
                <a:cs typeface="Montserrat"/>
              </a:rPr>
              <a:t>les deux interfaces</a:t>
            </a:r>
            <a:r>
              <a:rPr lang="fr-FR" sz="1800" spc="-25" dirty="0">
                <a:latin typeface="Montserrat Medium" pitchFamily="2" charset="0"/>
                <a:cs typeface="Montserrat"/>
              </a:rPr>
              <a:t> </a:t>
            </a:r>
            <a:r>
              <a:rPr lang="fr-FR" sz="1800" dirty="0">
                <a:latin typeface="Montserrat Medium" pitchFamily="2" charset="0"/>
                <a:cs typeface="PSAUAL+Montserrat-Regular"/>
              </a:rPr>
              <a:t>Power BI (Desktop et Online).</a:t>
            </a:r>
          </a:p>
          <a:p>
            <a:pPr algn="l">
              <a:lnSpc>
                <a:spcPct val="150000"/>
              </a:lnSpc>
              <a:spcBef>
                <a:spcPts val="0"/>
              </a:spcBef>
            </a:pPr>
            <a:r>
              <a:rPr lang="fr-FR" sz="1800" dirty="0">
                <a:latin typeface="Montserrat Medium" pitchFamily="2" charset="0"/>
                <a:cs typeface="PSAUAL+Montserrat-Regular"/>
              </a:rPr>
              <a:t>Il</a:t>
            </a:r>
            <a:r>
              <a:rPr lang="fr-FR" sz="1800" spc="-12" dirty="0">
                <a:latin typeface="Montserrat Medium" pitchFamily="2" charset="0"/>
                <a:cs typeface="PSAUAL+Montserrat-Regular"/>
              </a:rPr>
              <a:t> </a:t>
            </a:r>
            <a:r>
              <a:rPr lang="fr-FR" sz="1800" dirty="0">
                <a:latin typeface="Montserrat Medium" pitchFamily="2" charset="0"/>
                <a:cs typeface="PSAUAL+Montserrat-Regular"/>
              </a:rPr>
              <a:t>est</a:t>
            </a:r>
            <a:r>
              <a:rPr lang="fr-FR" sz="1800" spc="-12" dirty="0">
                <a:latin typeface="Montserrat Medium" pitchFamily="2" charset="0"/>
                <a:cs typeface="PSAUAL+Montserrat-Regular"/>
              </a:rPr>
              <a:t> </a:t>
            </a:r>
            <a:r>
              <a:rPr lang="fr-FR" sz="1800" dirty="0">
                <a:latin typeface="Montserrat Medium" pitchFamily="2" charset="0"/>
                <a:cs typeface="PSAUAL+Montserrat-Regular"/>
              </a:rPr>
              <a:t>très</a:t>
            </a:r>
            <a:r>
              <a:rPr lang="fr-FR" sz="1800" spc="-12" dirty="0">
                <a:latin typeface="Montserrat Medium" pitchFamily="2" charset="0"/>
                <a:cs typeface="PSAUAL+Montserrat-Regular"/>
              </a:rPr>
              <a:t> </a:t>
            </a:r>
            <a:r>
              <a:rPr lang="fr-FR" sz="1800" dirty="0">
                <a:latin typeface="Montserrat Medium" pitchFamily="2" charset="0"/>
                <a:cs typeface="PSAUAL+Montserrat-Regular"/>
              </a:rPr>
              <a:t>important</a:t>
            </a:r>
            <a:r>
              <a:rPr lang="fr-FR" sz="1800" spc="-12" dirty="0">
                <a:latin typeface="Montserrat Medium" pitchFamily="2" charset="0"/>
                <a:cs typeface="PSAUAL+Montserrat-Regular"/>
              </a:rPr>
              <a:t> </a:t>
            </a:r>
            <a:r>
              <a:rPr lang="fr-FR" sz="1800" dirty="0">
                <a:latin typeface="Montserrat Medium" pitchFamily="2" charset="0"/>
                <a:cs typeface="PSAUAL+Montserrat-Regular"/>
              </a:rPr>
              <a:t>de</a:t>
            </a:r>
            <a:r>
              <a:rPr lang="fr-FR" sz="1800" spc="-12" dirty="0">
                <a:latin typeface="Montserrat Medium" pitchFamily="2" charset="0"/>
                <a:cs typeface="PSAUAL+Montserrat-Regular"/>
              </a:rPr>
              <a:t> </a:t>
            </a:r>
            <a:r>
              <a:rPr lang="fr-FR" sz="1800" dirty="0">
                <a:latin typeface="Montserrat Medium" pitchFamily="2" charset="0"/>
                <a:cs typeface="PSAUAL+Montserrat-Regular"/>
              </a:rPr>
              <a:t>bien</a:t>
            </a:r>
            <a:r>
              <a:rPr lang="fr-FR" sz="1800" spc="-12" dirty="0">
                <a:latin typeface="Montserrat Medium" pitchFamily="2" charset="0"/>
                <a:cs typeface="PSAUAL+Montserrat-Regular"/>
              </a:rPr>
              <a:t> </a:t>
            </a:r>
            <a:r>
              <a:rPr lang="fr-FR" sz="1800" dirty="0">
                <a:latin typeface="Montserrat Medium" pitchFamily="2" charset="0"/>
                <a:cs typeface="PSAUAL+Montserrat-Regular"/>
              </a:rPr>
              <a:t>différencier</a:t>
            </a:r>
            <a:r>
              <a:rPr lang="fr-FR" sz="1800" spc="-12" dirty="0">
                <a:latin typeface="Montserrat Medium" pitchFamily="2" charset="0"/>
                <a:cs typeface="PSAUAL+Montserrat-Regular"/>
              </a:rPr>
              <a:t> </a:t>
            </a:r>
            <a:r>
              <a:rPr lang="fr-FR" sz="1800" dirty="0">
                <a:latin typeface="Montserrat Medium" pitchFamily="2" charset="0"/>
                <a:cs typeface="PSAUAL+Montserrat-Regular"/>
              </a:rPr>
              <a:t>Power</a:t>
            </a:r>
            <a:r>
              <a:rPr lang="fr-FR" sz="1800" spc="-12" dirty="0">
                <a:latin typeface="Montserrat Medium" pitchFamily="2" charset="0"/>
                <a:cs typeface="PSAUAL+Montserrat-Regular"/>
              </a:rPr>
              <a:t> </a:t>
            </a:r>
            <a:r>
              <a:rPr lang="fr-FR" sz="1800" dirty="0">
                <a:latin typeface="Montserrat Medium" pitchFamily="2" charset="0"/>
                <a:cs typeface="PSAUAL+Montserrat-Regular"/>
              </a:rPr>
              <a:t>BI</a:t>
            </a:r>
            <a:r>
              <a:rPr lang="fr-FR" sz="1800" spc="-12" dirty="0">
                <a:latin typeface="Montserrat Medium" pitchFamily="2" charset="0"/>
                <a:cs typeface="PSAUAL+Montserrat-Regular"/>
              </a:rPr>
              <a:t> </a:t>
            </a:r>
            <a:r>
              <a:rPr lang="fr-FR" sz="1800" dirty="0">
                <a:latin typeface="Montserrat Medium" pitchFamily="2" charset="0"/>
                <a:cs typeface="PSAUAL+Montserrat-Regular"/>
              </a:rPr>
              <a:t>Desktop</a:t>
            </a:r>
            <a:r>
              <a:rPr lang="fr-FR" sz="1800" spc="-12" dirty="0">
                <a:latin typeface="Montserrat Medium" pitchFamily="2" charset="0"/>
                <a:cs typeface="PSAUAL+Montserrat-Regular"/>
              </a:rPr>
              <a:t> </a:t>
            </a:r>
            <a:r>
              <a:rPr lang="fr-FR" sz="1800" dirty="0">
                <a:latin typeface="Montserrat Medium" pitchFamily="2" charset="0"/>
                <a:cs typeface="PSAUAL+Montserrat-Regular"/>
              </a:rPr>
              <a:t>et</a:t>
            </a:r>
            <a:r>
              <a:rPr lang="fr-FR" sz="1800" spc="-12" dirty="0">
                <a:latin typeface="Montserrat Medium" pitchFamily="2" charset="0"/>
                <a:cs typeface="PSAUAL+Montserrat-Regular"/>
              </a:rPr>
              <a:t> </a:t>
            </a:r>
            <a:r>
              <a:rPr lang="fr-FR" sz="1800" dirty="0">
                <a:latin typeface="Montserrat Medium" pitchFamily="2" charset="0"/>
                <a:cs typeface="PSAUAL+Montserrat-Regular"/>
              </a:rPr>
              <a:t>Power</a:t>
            </a:r>
            <a:r>
              <a:rPr lang="fr-FR" sz="1800" spc="-12" dirty="0">
                <a:latin typeface="Montserrat Medium" pitchFamily="2" charset="0"/>
                <a:cs typeface="PSAUAL+Montserrat-Regular"/>
              </a:rPr>
              <a:t> </a:t>
            </a:r>
            <a:r>
              <a:rPr lang="fr-FR" sz="1800" dirty="0">
                <a:latin typeface="Montserrat Medium" pitchFamily="2" charset="0"/>
                <a:cs typeface="PSAUAL+Montserrat-Regular"/>
              </a:rPr>
              <a:t>BI</a:t>
            </a:r>
            <a:r>
              <a:rPr lang="fr-FR" sz="1800" spc="-12" dirty="0">
                <a:latin typeface="Montserrat Medium" pitchFamily="2" charset="0"/>
                <a:cs typeface="PSAUAL+Montserrat-Regular"/>
              </a:rPr>
              <a:t> </a:t>
            </a:r>
            <a:r>
              <a:rPr lang="fr-FR" sz="1800" dirty="0">
                <a:latin typeface="Montserrat Medium" pitchFamily="2" charset="0"/>
                <a:cs typeface="PSAUAL+Montserrat-Regular"/>
              </a:rPr>
              <a:t>Online. Ces</a:t>
            </a:r>
            <a:r>
              <a:rPr lang="fr-FR" sz="1800" spc="95" dirty="0">
                <a:latin typeface="Montserrat Medium" pitchFamily="2" charset="0"/>
                <a:cs typeface="PSAUAL+Montserrat-Regular"/>
              </a:rPr>
              <a:t> </a:t>
            </a:r>
            <a:r>
              <a:rPr lang="fr-FR" sz="1800" dirty="0">
                <a:latin typeface="Montserrat Medium" pitchFamily="2" charset="0"/>
                <a:cs typeface="PSAUAL+Montserrat-Regular"/>
              </a:rPr>
              <a:t>deux</a:t>
            </a:r>
            <a:r>
              <a:rPr lang="fr-FR" sz="1800" spc="95" dirty="0">
                <a:latin typeface="Montserrat Medium" pitchFamily="2" charset="0"/>
                <a:cs typeface="PSAUAL+Montserrat-Regular"/>
              </a:rPr>
              <a:t> </a:t>
            </a:r>
            <a:r>
              <a:rPr lang="fr-FR" sz="1800" dirty="0">
                <a:latin typeface="Montserrat Medium" pitchFamily="2" charset="0"/>
                <a:cs typeface="PSAUAL+Montserrat-Regular"/>
              </a:rPr>
              <a:t>interfaces</a:t>
            </a:r>
            <a:r>
              <a:rPr lang="fr-FR" sz="1800" spc="95" dirty="0">
                <a:latin typeface="Montserrat Medium" pitchFamily="2" charset="0"/>
                <a:cs typeface="PSAUAL+Montserrat-Regular"/>
              </a:rPr>
              <a:t> </a:t>
            </a:r>
            <a:r>
              <a:rPr lang="fr-FR" sz="1800" dirty="0">
                <a:latin typeface="Montserrat Medium" pitchFamily="2" charset="0"/>
                <a:cs typeface="PSAUAL+Montserrat-Regular"/>
              </a:rPr>
              <a:t>vous</a:t>
            </a:r>
            <a:r>
              <a:rPr lang="fr-FR" sz="1800" spc="95" dirty="0">
                <a:latin typeface="Montserrat Medium" pitchFamily="2" charset="0"/>
                <a:cs typeface="PSAUAL+Montserrat-Regular"/>
              </a:rPr>
              <a:t> </a:t>
            </a:r>
            <a:r>
              <a:rPr lang="fr-FR" sz="1800" dirty="0">
                <a:latin typeface="Montserrat Medium" pitchFamily="2" charset="0"/>
                <a:cs typeface="PSAUAL+Montserrat-Regular"/>
              </a:rPr>
              <a:t>seront</a:t>
            </a:r>
            <a:r>
              <a:rPr lang="fr-FR" sz="1800" spc="95" dirty="0">
                <a:latin typeface="Montserrat Medium" pitchFamily="2" charset="0"/>
                <a:cs typeface="PSAUAL+Montserrat-Regular"/>
              </a:rPr>
              <a:t> </a:t>
            </a:r>
            <a:r>
              <a:rPr lang="fr-FR" sz="1800" dirty="0">
                <a:latin typeface="Montserrat Medium" pitchFamily="2" charset="0"/>
                <a:cs typeface="PSAUAL+Montserrat-Regular"/>
              </a:rPr>
              <a:t>utiles</a:t>
            </a:r>
            <a:r>
              <a:rPr lang="fr-FR" sz="1800" spc="95" dirty="0">
                <a:latin typeface="Montserrat Medium" pitchFamily="2" charset="0"/>
                <a:cs typeface="PSAUAL+Montserrat-Regular"/>
              </a:rPr>
              <a:t> </a:t>
            </a:r>
            <a:r>
              <a:rPr lang="fr-FR" sz="1800" dirty="0">
                <a:latin typeface="Montserrat Medium" pitchFamily="2" charset="0"/>
                <a:cs typeface="PSAUAL+Montserrat-Regular"/>
              </a:rPr>
              <a:t>mais</a:t>
            </a:r>
            <a:r>
              <a:rPr lang="fr-FR" sz="1800" spc="99" dirty="0">
                <a:latin typeface="Montserrat Medium" pitchFamily="2" charset="0"/>
                <a:cs typeface="PSAUAL+Montserrat-Regular"/>
              </a:rPr>
              <a:t> </a:t>
            </a:r>
            <a:r>
              <a:rPr lang="fr-FR" sz="1800" dirty="0">
                <a:latin typeface="Montserrat Medium" pitchFamily="2" charset="0"/>
                <a:cs typeface="Montserrat"/>
              </a:rPr>
              <a:t>n’ont</a:t>
            </a:r>
            <a:r>
              <a:rPr lang="fr-FR" sz="1800" spc="103" dirty="0">
                <a:latin typeface="Montserrat Medium" pitchFamily="2" charset="0"/>
                <a:cs typeface="Montserrat"/>
              </a:rPr>
              <a:t> </a:t>
            </a:r>
            <a:r>
              <a:rPr lang="fr-FR" sz="1800" dirty="0">
                <a:latin typeface="Montserrat Medium" pitchFamily="2" charset="0"/>
                <a:cs typeface="Montserrat"/>
              </a:rPr>
              <a:t>pas</a:t>
            </a:r>
            <a:r>
              <a:rPr lang="fr-FR" sz="1800" spc="103" dirty="0">
                <a:latin typeface="Montserrat Medium" pitchFamily="2" charset="0"/>
                <a:cs typeface="Montserrat"/>
              </a:rPr>
              <a:t> </a:t>
            </a:r>
            <a:r>
              <a:rPr lang="fr-FR" sz="1800" dirty="0">
                <a:latin typeface="Montserrat Medium" pitchFamily="2" charset="0"/>
                <a:cs typeface="Montserrat"/>
              </a:rPr>
              <a:t>les</a:t>
            </a:r>
            <a:r>
              <a:rPr lang="fr-FR" sz="1800" spc="103" dirty="0">
                <a:latin typeface="Montserrat Medium" pitchFamily="2" charset="0"/>
                <a:cs typeface="Montserrat"/>
              </a:rPr>
              <a:t> </a:t>
            </a:r>
            <a:r>
              <a:rPr lang="fr-FR" sz="1800" dirty="0">
                <a:latin typeface="Montserrat Medium" pitchFamily="2" charset="0"/>
                <a:cs typeface="Montserrat"/>
              </a:rPr>
              <a:t>mêmes</a:t>
            </a:r>
            <a:r>
              <a:rPr lang="fr-FR" sz="1800" spc="103" dirty="0">
                <a:latin typeface="Montserrat Medium" pitchFamily="2" charset="0"/>
                <a:cs typeface="Montserrat"/>
              </a:rPr>
              <a:t> </a:t>
            </a:r>
            <a:r>
              <a:rPr lang="fr-FR" sz="1800" dirty="0">
                <a:latin typeface="Montserrat Medium" pitchFamily="2" charset="0"/>
                <a:cs typeface="Montserrat"/>
              </a:rPr>
              <a:t>vocations</a:t>
            </a:r>
            <a:r>
              <a:rPr lang="fr-FR" sz="1800" dirty="0">
                <a:latin typeface="Montserrat Medium" pitchFamily="2" charset="0"/>
                <a:cs typeface="PSAUAL+Montserrat-Regular"/>
              </a:rPr>
              <a:t>.</a:t>
            </a:r>
          </a:p>
        </p:txBody>
      </p:sp>
      <p:pic>
        <p:nvPicPr>
          <p:cNvPr id="4" name="Image 3">
            <a:extLst>
              <a:ext uri="{FF2B5EF4-FFF2-40B4-BE49-F238E27FC236}">
                <a16:creationId xmlns:a16="http://schemas.microsoft.com/office/drawing/2014/main" id="{DDB7919A-2CDF-0C58-0DD9-8BB14C58F75F}"/>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30BBDC71-21D5-7606-C7AA-4A13C4B98206}"/>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164149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20208-0798-B78C-D1A8-9C0B4838200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5CF7432-83BC-6EE6-F2E4-E51E43E986EB}"/>
              </a:ext>
            </a:extLst>
          </p:cNvPr>
          <p:cNvSpPr>
            <a:spLocks noGrp="1"/>
          </p:cNvSpPr>
          <p:nvPr>
            <p:ph type="ctrTitle"/>
          </p:nvPr>
        </p:nvSpPr>
        <p:spPr>
          <a:xfrm>
            <a:off x="0" y="557872"/>
            <a:ext cx="9492342" cy="469914"/>
          </a:xfrm>
        </p:spPr>
        <p:txBody>
          <a:bodyPr>
            <a:noAutofit/>
          </a:bodyPr>
          <a:lstStyle/>
          <a:p>
            <a:pPr marL="1488762" marR="0" algn="l">
              <a:lnSpc>
                <a:spcPct val="150000"/>
              </a:lnSpc>
              <a:spcBef>
                <a:spcPts val="0"/>
              </a:spcBef>
              <a:spcAft>
                <a:spcPts val="0"/>
              </a:spcAft>
            </a:pPr>
            <a:r>
              <a:rPr lang="fr-FR" sz="2000" dirty="0">
                <a:latin typeface="Montserrat ExtraBold" pitchFamily="2" charset="0"/>
                <a:cs typeface="PSAUAL+Montserrat-Regular"/>
              </a:rPr>
              <a:t>Différences</a:t>
            </a:r>
            <a:r>
              <a:rPr lang="fr-FR" sz="2000" spc="784" dirty="0">
                <a:latin typeface="Montserrat ExtraBold" pitchFamily="2" charset="0"/>
                <a:cs typeface="PSAUAL+Montserrat-Regular"/>
              </a:rPr>
              <a:t> </a:t>
            </a:r>
            <a:r>
              <a:rPr lang="fr-FR" sz="2000" dirty="0">
                <a:latin typeface="Montserrat ExtraBold" pitchFamily="2" charset="0"/>
                <a:cs typeface="PSAUAL+Montserrat-Regular"/>
              </a:rPr>
              <a:t>entre Power BI Desktop et Power BI Online</a:t>
            </a:r>
            <a:endParaRPr lang="fr-BJ" sz="2000" dirty="0">
              <a:latin typeface="Montserrat ExtraBold" pitchFamily="2" charset="0"/>
            </a:endParaRPr>
          </a:p>
        </p:txBody>
      </p:sp>
      <p:sp>
        <p:nvSpPr>
          <p:cNvPr id="3" name="Sous-titre 2">
            <a:extLst>
              <a:ext uri="{FF2B5EF4-FFF2-40B4-BE49-F238E27FC236}">
                <a16:creationId xmlns:a16="http://schemas.microsoft.com/office/drawing/2014/main" id="{4415C2A1-4518-3341-480B-93EFC46EAE92}"/>
              </a:ext>
            </a:extLst>
          </p:cNvPr>
          <p:cNvSpPr>
            <a:spLocks noGrp="1"/>
          </p:cNvSpPr>
          <p:nvPr>
            <p:ph type="subTitle" idx="1"/>
          </p:nvPr>
        </p:nvSpPr>
        <p:spPr>
          <a:xfrm>
            <a:off x="1189953" y="4694501"/>
            <a:ext cx="10207389" cy="1196498"/>
          </a:xfrm>
        </p:spPr>
        <p:txBody>
          <a:bodyPr>
            <a:noAutofit/>
          </a:bodyPr>
          <a:lstStyle/>
          <a:p>
            <a:pPr algn="l">
              <a:lnSpc>
                <a:spcPct val="150000"/>
              </a:lnSpc>
              <a:spcBef>
                <a:spcPts val="0"/>
              </a:spcBef>
            </a:pPr>
            <a:r>
              <a:rPr lang="fr-FR" sz="1800" i="1" dirty="0">
                <a:solidFill>
                  <a:srgbClr val="000000"/>
                </a:solidFill>
                <a:latin typeface="Montserrat Medium" pitchFamily="2" charset="0"/>
                <a:cs typeface="PSAUAL+Montserrat-Regular"/>
              </a:rPr>
              <a:t>Vous</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allez</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passer</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la</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majorité</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de</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votre</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temps</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dans</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l’application</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Power</a:t>
            </a:r>
            <a:r>
              <a:rPr lang="fr-FR" sz="1800" i="1" spc="338"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BI Desktop.</a:t>
            </a:r>
            <a:r>
              <a:rPr lang="fr-FR" sz="1800" i="1" spc="72"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Le</a:t>
            </a:r>
            <a:r>
              <a:rPr lang="fr-FR" sz="1800" i="1" spc="72"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développement</a:t>
            </a:r>
            <a:r>
              <a:rPr lang="fr-FR" sz="1800" i="1" spc="72"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d’un</a:t>
            </a:r>
            <a:r>
              <a:rPr lang="fr-FR" sz="1800" i="1" spc="72"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rapport</a:t>
            </a:r>
            <a:r>
              <a:rPr lang="fr-FR" sz="1800" i="1" spc="72"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prend</a:t>
            </a:r>
            <a:r>
              <a:rPr lang="fr-FR" sz="1800" i="1" spc="72"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du</a:t>
            </a:r>
            <a:r>
              <a:rPr lang="fr-FR" sz="1800" i="1" spc="72"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temps,</a:t>
            </a:r>
            <a:r>
              <a:rPr lang="fr-FR" sz="1800" i="1" spc="72"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contrairement</a:t>
            </a:r>
            <a:r>
              <a:rPr lang="fr-FR" sz="1800" i="1" spc="72" dirty="0">
                <a:solidFill>
                  <a:srgbClr val="000000"/>
                </a:solidFill>
                <a:latin typeface="Montserrat Medium" pitchFamily="2" charset="0"/>
                <a:cs typeface="PSAUAL+Montserrat-Regular"/>
              </a:rPr>
              <a:t> </a:t>
            </a:r>
            <a:r>
              <a:rPr lang="fr-FR" sz="1800" i="1" dirty="0">
                <a:solidFill>
                  <a:srgbClr val="000000"/>
                </a:solidFill>
                <a:latin typeface="Montserrat Medium" pitchFamily="2" charset="0"/>
                <a:cs typeface="PSAUAL+Montserrat-Regular"/>
              </a:rPr>
              <a:t>au partage qui se fait en quelques clics.</a:t>
            </a:r>
          </a:p>
        </p:txBody>
      </p:sp>
      <p:graphicFrame>
        <p:nvGraphicFramePr>
          <p:cNvPr id="4" name="Tableau 3">
            <a:extLst>
              <a:ext uri="{FF2B5EF4-FFF2-40B4-BE49-F238E27FC236}">
                <a16:creationId xmlns:a16="http://schemas.microsoft.com/office/drawing/2014/main" id="{816429D0-5FA6-BA57-36EF-831712E2D836}"/>
              </a:ext>
            </a:extLst>
          </p:cNvPr>
          <p:cNvGraphicFramePr>
            <a:graphicFrameLocks noGrp="1"/>
          </p:cNvGraphicFramePr>
          <p:nvPr>
            <p:extLst>
              <p:ext uri="{D42A27DB-BD31-4B8C-83A1-F6EECF244321}">
                <p14:modId xmlns:p14="http://schemas.microsoft.com/office/powerpoint/2010/main" val="885223642"/>
              </p:ext>
            </p:extLst>
          </p:nvPr>
        </p:nvGraphicFramePr>
        <p:xfrm>
          <a:off x="1277039" y="1422864"/>
          <a:ext cx="9140589" cy="3050731"/>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561643815"/>
                    </a:ext>
                  </a:extLst>
                </a:gridCol>
                <a:gridCol w="3143770">
                  <a:extLst>
                    <a:ext uri="{9D8B030D-6E8A-4147-A177-3AD203B41FA5}">
                      <a16:colId xmlns:a16="http://schemas.microsoft.com/office/drawing/2014/main" val="19208203"/>
                    </a:ext>
                  </a:extLst>
                </a:gridCol>
                <a:gridCol w="3287486">
                  <a:extLst>
                    <a:ext uri="{9D8B030D-6E8A-4147-A177-3AD203B41FA5}">
                      <a16:colId xmlns:a16="http://schemas.microsoft.com/office/drawing/2014/main" val="1702287839"/>
                    </a:ext>
                  </a:extLst>
                </a:gridCol>
              </a:tblGrid>
              <a:tr h="370840">
                <a:tc>
                  <a:txBody>
                    <a:bodyPr/>
                    <a:lstStyle/>
                    <a:p>
                      <a:endParaRPr lang="fr-BJ" dirty="0">
                        <a:latin typeface="Montserrat ExtraBold" pitchFamily="2" charset="0"/>
                      </a:endParaRPr>
                    </a:p>
                  </a:txBody>
                  <a:tcPr anchor="ctr"/>
                </a:tc>
                <a:tc>
                  <a:txBody>
                    <a:bodyPr/>
                    <a:lstStyle/>
                    <a:p>
                      <a:pPr marL="148635" marR="0" algn="ctr">
                        <a:lnSpc>
                          <a:spcPts val="1345"/>
                        </a:lnSpc>
                        <a:spcBef>
                          <a:spcPts val="0"/>
                        </a:spcBef>
                        <a:spcAft>
                          <a:spcPts val="0"/>
                        </a:spcAft>
                      </a:pPr>
                      <a:r>
                        <a:rPr lang="fr-FR" sz="1600" dirty="0">
                          <a:solidFill>
                            <a:srgbClr val="FFFEFE"/>
                          </a:solidFill>
                          <a:latin typeface="Montserrat ExtraBold" pitchFamily="2" charset="0"/>
                        </a:rPr>
                        <a:t>Power BI Desktop</a:t>
                      </a:r>
                      <a:endParaRPr lang="fr-FR" sz="1600" dirty="0">
                        <a:solidFill>
                          <a:srgbClr val="FFFEFE"/>
                        </a:solidFill>
                        <a:latin typeface="Montserrat ExtraBold" pitchFamily="2" charset="0"/>
                        <a:cs typeface="PSAUAL+Montserrat-Regular"/>
                      </a:endParaRPr>
                    </a:p>
                  </a:txBody>
                  <a:tcPr anchor="ctr">
                    <a:solidFill>
                      <a:srgbClr val="5A6C75"/>
                    </a:solidFill>
                  </a:tcPr>
                </a:tc>
                <a:tc>
                  <a:txBody>
                    <a:bodyPr/>
                    <a:lstStyle/>
                    <a:p>
                      <a:pPr marL="196763" marR="0">
                        <a:lnSpc>
                          <a:spcPts val="1345"/>
                        </a:lnSpc>
                        <a:spcBef>
                          <a:spcPts val="0"/>
                        </a:spcBef>
                        <a:spcAft>
                          <a:spcPts val="0"/>
                        </a:spcAft>
                      </a:pPr>
                      <a:r>
                        <a:rPr lang="fr-FR" sz="1600" dirty="0">
                          <a:solidFill>
                            <a:srgbClr val="FFFEFE"/>
                          </a:solidFill>
                          <a:latin typeface="Montserrat ExtraBold" pitchFamily="2" charset="0"/>
                        </a:rPr>
                        <a:t>Power BI Online</a:t>
                      </a:r>
                      <a:endParaRPr lang="fr-FR" sz="1600" dirty="0">
                        <a:solidFill>
                          <a:srgbClr val="FFFEFE"/>
                        </a:solidFill>
                        <a:latin typeface="Montserrat ExtraBold" pitchFamily="2" charset="0"/>
                        <a:cs typeface="PSAUAL+Montserrat-Regular"/>
                      </a:endParaRPr>
                    </a:p>
                  </a:txBody>
                  <a:tcPr anchor="ctr">
                    <a:solidFill>
                      <a:srgbClr val="5A6C75"/>
                    </a:solidFill>
                  </a:tcPr>
                </a:tc>
                <a:extLst>
                  <a:ext uri="{0D108BD9-81ED-4DB2-BD59-A6C34878D82A}">
                    <a16:rowId xmlns:a16="http://schemas.microsoft.com/office/drawing/2014/main" val="1689459304"/>
                  </a:ext>
                </a:extLst>
              </a:tr>
              <a:tr h="370840">
                <a:tc>
                  <a:txBody>
                    <a:bodyPr/>
                    <a:lstStyle/>
                    <a:p>
                      <a:pPr marL="0" marR="0" algn="r">
                        <a:lnSpc>
                          <a:spcPts val="1345"/>
                        </a:lnSpc>
                        <a:spcBef>
                          <a:spcPts val="0"/>
                        </a:spcBef>
                        <a:spcAft>
                          <a:spcPts val="0"/>
                        </a:spcAft>
                      </a:pPr>
                      <a:r>
                        <a:rPr lang="fr-FR" sz="1800" dirty="0">
                          <a:solidFill>
                            <a:srgbClr val="FFFEFE"/>
                          </a:solidFill>
                        </a:rPr>
                        <a:t>Déploiement :</a:t>
                      </a:r>
                      <a:endParaRPr lang="fr-FR" sz="1800" dirty="0">
                        <a:solidFill>
                          <a:srgbClr val="FFFEFE"/>
                        </a:solidFill>
                        <a:latin typeface="Montserrat Medium" pitchFamily="2" charset="0"/>
                        <a:cs typeface="PSAUAL+Montserrat-Regular"/>
                      </a:endParaRPr>
                    </a:p>
                  </a:txBody>
                  <a:tcPr anchor="ctr">
                    <a:solidFill>
                      <a:srgbClr val="5A6C75"/>
                    </a:solidFill>
                  </a:tcPr>
                </a:tc>
                <a:tc>
                  <a:txBody>
                    <a:bodyPr/>
                    <a:lstStyle/>
                    <a:p>
                      <a:pPr marL="0" marR="0" algn="l">
                        <a:lnSpc>
                          <a:spcPts val="1345"/>
                        </a:lnSpc>
                        <a:spcBef>
                          <a:spcPts val="1680"/>
                        </a:spcBef>
                        <a:spcAft>
                          <a:spcPts val="0"/>
                        </a:spcAft>
                      </a:pPr>
                      <a:r>
                        <a:rPr lang="fr-FR" sz="1600" dirty="0">
                          <a:solidFill>
                            <a:srgbClr val="000000"/>
                          </a:solidFill>
                          <a:latin typeface="Montserrat Medium" pitchFamily="2" charset="0"/>
                        </a:rPr>
                        <a:t>Application de bureau</a:t>
                      </a:r>
                      <a:endParaRPr lang="fr-FR" sz="1600" dirty="0">
                        <a:solidFill>
                          <a:srgbClr val="000000"/>
                        </a:solidFill>
                        <a:latin typeface="Montserrat Medium" pitchFamily="2" charset="0"/>
                        <a:cs typeface="PSAUAL+Montserrat-Regular"/>
                      </a:endParaRPr>
                    </a:p>
                  </a:txBody>
                  <a:tcPr anchor="ctr"/>
                </a:tc>
                <a:tc>
                  <a:txBody>
                    <a:bodyPr/>
                    <a:lstStyle/>
                    <a:p>
                      <a:pPr marL="203886" marR="0">
                        <a:lnSpc>
                          <a:spcPts val="1345"/>
                        </a:lnSpc>
                        <a:spcBef>
                          <a:spcPts val="1680"/>
                        </a:spcBef>
                        <a:spcAft>
                          <a:spcPts val="0"/>
                        </a:spcAft>
                      </a:pPr>
                      <a:r>
                        <a:rPr lang="fr-FR" sz="1600" dirty="0">
                          <a:solidFill>
                            <a:srgbClr val="000000"/>
                          </a:solidFill>
                          <a:latin typeface="Montserrat Medium" pitchFamily="2" charset="0"/>
                        </a:rPr>
                        <a:t>Plateforme web</a:t>
                      </a:r>
                      <a:endParaRPr lang="fr-FR" sz="1600" dirty="0">
                        <a:solidFill>
                          <a:srgbClr val="000000"/>
                        </a:solidFill>
                        <a:latin typeface="Montserrat Medium" pitchFamily="2" charset="0"/>
                        <a:cs typeface="PSAUAL+Montserrat-Regular"/>
                      </a:endParaRPr>
                    </a:p>
                  </a:txBody>
                  <a:tcPr anchor="ctr"/>
                </a:tc>
                <a:extLst>
                  <a:ext uri="{0D108BD9-81ED-4DB2-BD59-A6C34878D82A}">
                    <a16:rowId xmlns:a16="http://schemas.microsoft.com/office/drawing/2014/main" val="3230439692"/>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dirty="0">
                          <a:solidFill>
                            <a:srgbClr val="FFFEFE"/>
                          </a:solidFill>
                        </a:rPr>
                        <a:t>Fonction :</a:t>
                      </a:r>
                      <a:endParaRPr lang="fr-FR" sz="1800" dirty="0">
                        <a:solidFill>
                          <a:srgbClr val="FFFEFE"/>
                        </a:solidFill>
                        <a:latin typeface="Montserrat Medium" pitchFamily="2" charset="0"/>
                        <a:cs typeface="PSAUAL+Montserrat-Regular"/>
                      </a:endParaRPr>
                    </a:p>
                  </a:txBody>
                  <a:tcPr anchor="ctr">
                    <a:solidFill>
                      <a:srgbClr val="5A6C75"/>
                    </a:solidFill>
                  </a:tcPr>
                </a:tc>
                <a:tc>
                  <a:txBody>
                    <a:bodyPr/>
                    <a:lstStyle/>
                    <a:p>
                      <a:pPr marL="130897" marR="0" algn="l">
                        <a:lnSpc>
                          <a:spcPts val="1345"/>
                        </a:lnSpc>
                        <a:spcBef>
                          <a:spcPts val="1654"/>
                        </a:spcBef>
                        <a:spcAft>
                          <a:spcPts val="0"/>
                        </a:spcAft>
                      </a:pPr>
                      <a:r>
                        <a:rPr lang="fr-FR" sz="1600" dirty="0">
                          <a:solidFill>
                            <a:srgbClr val="000000"/>
                          </a:solidFill>
                          <a:latin typeface="Montserrat Medium" pitchFamily="2" charset="0"/>
                        </a:rPr>
                        <a:t>Créer des rapports</a:t>
                      </a:r>
                      <a:endParaRPr lang="fr-FR" sz="1600" dirty="0">
                        <a:solidFill>
                          <a:srgbClr val="000000"/>
                        </a:solidFill>
                        <a:latin typeface="Montserrat Medium" pitchFamily="2" charset="0"/>
                        <a:cs typeface="PSAUAL+Montserrat-Regular"/>
                      </a:endParaRPr>
                    </a:p>
                  </a:txBody>
                  <a:tcPr anchor="ctr"/>
                </a:tc>
                <a:tc>
                  <a:txBody>
                    <a:bodyPr/>
                    <a:lstStyle/>
                    <a:p>
                      <a:pPr marL="0" marR="0">
                        <a:lnSpc>
                          <a:spcPts val="1345"/>
                        </a:lnSpc>
                        <a:spcBef>
                          <a:spcPts val="1654"/>
                        </a:spcBef>
                        <a:spcAft>
                          <a:spcPts val="0"/>
                        </a:spcAft>
                      </a:pPr>
                      <a:r>
                        <a:rPr lang="fr-FR" sz="1600" dirty="0">
                          <a:solidFill>
                            <a:srgbClr val="000000"/>
                          </a:solidFill>
                          <a:latin typeface="Montserrat Medium" pitchFamily="2" charset="0"/>
                        </a:rPr>
                        <a:t>Partager des rapports</a:t>
                      </a:r>
                      <a:endParaRPr lang="fr-FR" sz="1600" dirty="0">
                        <a:solidFill>
                          <a:srgbClr val="000000"/>
                        </a:solidFill>
                        <a:latin typeface="Montserrat Medium" pitchFamily="2" charset="0"/>
                        <a:cs typeface="PSAUAL+Montserrat-Regular"/>
                      </a:endParaRPr>
                    </a:p>
                  </a:txBody>
                  <a:tcPr anchor="ctr"/>
                </a:tc>
                <a:extLst>
                  <a:ext uri="{0D108BD9-81ED-4DB2-BD59-A6C34878D82A}">
                    <a16:rowId xmlns:a16="http://schemas.microsoft.com/office/drawing/2014/main" val="882862714"/>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dirty="0">
                          <a:solidFill>
                            <a:srgbClr val="FFFEFE"/>
                          </a:solidFill>
                        </a:rPr>
                        <a:t>Partage :</a:t>
                      </a:r>
                      <a:endParaRPr lang="fr-FR" sz="1800" dirty="0">
                        <a:solidFill>
                          <a:srgbClr val="FFFEFE"/>
                        </a:solidFill>
                        <a:latin typeface="Montserrat Medium" pitchFamily="2" charset="0"/>
                        <a:cs typeface="PSAUAL+Montserrat-Regular"/>
                      </a:endParaRPr>
                    </a:p>
                  </a:txBody>
                  <a:tcPr anchor="ctr">
                    <a:solidFill>
                      <a:srgbClr val="5A6C7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000000"/>
                          </a:solidFill>
                          <a:latin typeface="Montserrat Medium" pitchFamily="2" charset="0"/>
                        </a:rPr>
                        <a:t>Non</a:t>
                      </a:r>
                      <a:endParaRPr lang="fr-FR" sz="1600" dirty="0">
                        <a:solidFill>
                          <a:srgbClr val="000000"/>
                        </a:solidFill>
                        <a:latin typeface="Montserrat Medium" pitchFamily="2" charset="0"/>
                        <a:cs typeface="PSAUAL+Montserrat-Regular"/>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000000"/>
                          </a:solidFill>
                          <a:latin typeface="Montserrat Medium" pitchFamily="2" charset="0"/>
                        </a:rPr>
                        <a:t>Oui</a:t>
                      </a:r>
                      <a:endParaRPr lang="fr-FR" sz="1600" dirty="0">
                        <a:solidFill>
                          <a:srgbClr val="000000"/>
                        </a:solidFill>
                        <a:latin typeface="Montserrat Medium" pitchFamily="2" charset="0"/>
                        <a:cs typeface="PSAUAL+Montserrat-Regular"/>
                      </a:endParaRPr>
                    </a:p>
                  </a:txBody>
                  <a:tcPr anchor="ctr"/>
                </a:tc>
                <a:extLst>
                  <a:ext uri="{0D108BD9-81ED-4DB2-BD59-A6C34878D82A}">
                    <a16:rowId xmlns:a16="http://schemas.microsoft.com/office/drawing/2014/main" val="3295265931"/>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dirty="0">
                          <a:solidFill>
                            <a:srgbClr val="FFFEFE"/>
                          </a:solidFill>
                        </a:rPr>
                        <a:t>Accès au rapport :</a:t>
                      </a:r>
                      <a:endParaRPr lang="fr-FR" sz="1800" dirty="0">
                        <a:solidFill>
                          <a:srgbClr val="FFFEFE"/>
                        </a:solidFill>
                        <a:latin typeface="Montserrat Medium" pitchFamily="2" charset="0"/>
                        <a:cs typeface="PSAUAL+Montserrat-Regular"/>
                      </a:endParaRPr>
                    </a:p>
                  </a:txBody>
                  <a:tcPr anchor="ctr">
                    <a:solidFill>
                      <a:srgbClr val="5A6C75"/>
                    </a:solidFill>
                  </a:tcPr>
                </a:tc>
                <a:tc>
                  <a:txBody>
                    <a:bodyPr/>
                    <a:lstStyle/>
                    <a:p>
                      <a:pPr marL="0" marR="0" algn="l">
                        <a:lnSpc>
                          <a:spcPts val="1345"/>
                        </a:lnSpc>
                        <a:spcBef>
                          <a:spcPts val="0"/>
                        </a:spcBef>
                        <a:spcAft>
                          <a:spcPts val="0"/>
                        </a:spcAft>
                      </a:pPr>
                      <a:r>
                        <a:rPr lang="fr-FR" sz="1600" dirty="0">
                          <a:solidFill>
                            <a:srgbClr val="000000"/>
                          </a:solidFill>
                          <a:latin typeface="Montserrat Medium" pitchFamily="2" charset="0"/>
                        </a:rPr>
                        <a:t>En local (fichier .</a:t>
                      </a:r>
                      <a:r>
                        <a:rPr lang="fr-FR" sz="1600" dirty="0" err="1">
                          <a:solidFill>
                            <a:srgbClr val="000000"/>
                          </a:solidFill>
                          <a:latin typeface="Montserrat Medium" pitchFamily="2" charset="0"/>
                        </a:rPr>
                        <a:t>pbix</a:t>
                      </a:r>
                      <a:r>
                        <a:rPr lang="fr-FR" sz="1600" dirty="0">
                          <a:solidFill>
                            <a:srgbClr val="000000"/>
                          </a:solidFill>
                          <a:latin typeface="Montserrat Medium" pitchFamily="2" charset="0"/>
                        </a:rPr>
                        <a:t>)</a:t>
                      </a:r>
                      <a:endParaRPr lang="fr-FR" sz="1600" dirty="0">
                        <a:solidFill>
                          <a:srgbClr val="000000"/>
                        </a:solidFill>
                        <a:latin typeface="Montserrat Medium" pitchFamily="2" charset="0"/>
                        <a:cs typeface="PSAUAL+Montserrat-Regular"/>
                      </a:endParaRPr>
                    </a:p>
                  </a:txBody>
                  <a:tcPr anchor="ctr"/>
                </a:tc>
                <a:tc>
                  <a:txBody>
                    <a:bodyPr/>
                    <a:lstStyle/>
                    <a:p>
                      <a:r>
                        <a:rPr lang="fr-FR" sz="1600" dirty="0">
                          <a:latin typeface="Montserrat Medium" pitchFamily="2" charset="0"/>
                        </a:rPr>
                        <a:t>En ligne</a:t>
                      </a:r>
                      <a:endParaRPr lang="fr-BJ" sz="1600" dirty="0">
                        <a:latin typeface="Montserrat Medium" pitchFamily="2" charset="0"/>
                      </a:endParaRPr>
                    </a:p>
                  </a:txBody>
                  <a:tcPr anchor="ctr"/>
                </a:tc>
                <a:extLst>
                  <a:ext uri="{0D108BD9-81ED-4DB2-BD59-A6C34878D82A}">
                    <a16:rowId xmlns:a16="http://schemas.microsoft.com/office/drawing/2014/main" val="2597868087"/>
                  </a:ext>
                </a:extLst>
              </a:tr>
              <a:tr h="370840">
                <a:tc>
                  <a:txBody>
                    <a:bodyPr/>
                    <a:lstStyle/>
                    <a:p>
                      <a:pPr marL="0" marR="0" algn="r">
                        <a:lnSpc>
                          <a:spcPts val="1345"/>
                        </a:lnSpc>
                        <a:spcBef>
                          <a:spcPts val="0"/>
                        </a:spcBef>
                        <a:spcAft>
                          <a:spcPts val="0"/>
                        </a:spcAft>
                      </a:pPr>
                      <a:r>
                        <a:rPr lang="fr-FR" sz="1800" dirty="0">
                          <a:solidFill>
                            <a:srgbClr val="FFFEFE"/>
                          </a:solidFill>
                        </a:rPr>
                        <a:t>Modélisation des</a:t>
                      </a:r>
                    </a:p>
                    <a:p>
                      <a:pPr marL="511717" marR="0" algn="r">
                        <a:lnSpc>
                          <a:spcPts val="1344"/>
                        </a:lnSpc>
                        <a:spcBef>
                          <a:spcPts val="50"/>
                        </a:spcBef>
                        <a:spcAft>
                          <a:spcPts val="0"/>
                        </a:spcAft>
                      </a:pPr>
                      <a:r>
                        <a:rPr lang="fr-FR" sz="1800" dirty="0">
                          <a:solidFill>
                            <a:srgbClr val="FFFEFE"/>
                          </a:solidFill>
                        </a:rPr>
                        <a:t>données :</a:t>
                      </a:r>
                      <a:endParaRPr lang="fr-FR" sz="1800" dirty="0">
                        <a:solidFill>
                          <a:srgbClr val="FFFEFE"/>
                        </a:solidFill>
                        <a:latin typeface="Montserrat Medium" pitchFamily="2" charset="0"/>
                        <a:cs typeface="PSAUAL+Montserrat-Regular"/>
                      </a:endParaRPr>
                    </a:p>
                  </a:txBody>
                  <a:tcPr anchor="ctr">
                    <a:solidFill>
                      <a:srgbClr val="5A6C7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000000"/>
                          </a:solidFill>
                          <a:latin typeface="Montserrat Medium" pitchFamily="2" charset="0"/>
                        </a:rPr>
                        <a:t>Oui</a:t>
                      </a:r>
                      <a:endParaRPr lang="fr-FR" sz="1600" dirty="0">
                        <a:solidFill>
                          <a:srgbClr val="000000"/>
                        </a:solidFill>
                        <a:latin typeface="Montserrat Medium" pitchFamily="2" charset="0"/>
                        <a:cs typeface="PSAUAL+Montserrat-Regular"/>
                      </a:endParaRPr>
                    </a:p>
                  </a:txBody>
                  <a:tcPr anchor="ctr"/>
                </a:tc>
                <a:tc>
                  <a:txBody>
                    <a:bodyPr/>
                    <a:lstStyle/>
                    <a:p>
                      <a:r>
                        <a:rPr lang="fr-FR" sz="1600" dirty="0">
                          <a:latin typeface="Montserrat Medium" pitchFamily="2" charset="0"/>
                        </a:rPr>
                        <a:t>Non</a:t>
                      </a:r>
                      <a:endParaRPr lang="fr-BJ" sz="1600" dirty="0">
                        <a:latin typeface="Montserrat Medium" pitchFamily="2" charset="0"/>
                      </a:endParaRPr>
                    </a:p>
                  </a:txBody>
                  <a:tcPr anchor="ctr"/>
                </a:tc>
                <a:extLst>
                  <a:ext uri="{0D108BD9-81ED-4DB2-BD59-A6C34878D82A}">
                    <a16:rowId xmlns:a16="http://schemas.microsoft.com/office/drawing/2014/main" val="3271259719"/>
                  </a:ext>
                </a:extLst>
              </a:tr>
              <a:tr h="370840">
                <a:tc>
                  <a:txBody>
                    <a:bodyPr/>
                    <a:lstStyle/>
                    <a:p>
                      <a:pPr algn="r"/>
                      <a:r>
                        <a:rPr lang="fr-FR" dirty="0">
                          <a:solidFill>
                            <a:schemeClr val="bg1"/>
                          </a:solidFill>
                        </a:rPr>
                        <a:t>Coût :</a:t>
                      </a:r>
                      <a:endParaRPr lang="fr-BJ" dirty="0">
                        <a:solidFill>
                          <a:schemeClr val="bg1"/>
                        </a:solidFill>
                        <a:latin typeface="Montserrat Medium" pitchFamily="2" charset="0"/>
                      </a:endParaRPr>
                    </a:p>
                  </a:txBody>
                  <a:tcPr anchor="ctr">
                    <a:solidFill>
                      <a:srgbClr val="5A6C7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000000"/>
                          </a:solidFill>
                          <a:latin typeface="Montserrat Medium" pitchFamily="2" charset="0"/>
                        </a:rPr>
                        <a:t>Gratuit</a:t>
                      </a:r>
                      <a:endParaRPr lang="fr-FR" sz="1600" dirty="0">
                        <a:solidFill>
                          <a:srgbClr val="000000"/>
                        </a:solidFill>
                        <a:latin typeface="Montserrat Medium" pitchFamily="2" charset="0"/>
                        <a:cs typeface="PSAUAL+Montserrat-Regular"/>
                      </a:endParaRPr>
                    </a:p>
                  </a:txBody>
                  <a:tcPr anchor="ctr"/>
                </a:tc>
                <a:tc>
                  <a:txBody>
                    <a:bodyPr/>
                    <a:lstStyle/>
                    <a:p>
                      <a:r>
                        <a:rPr lang="fr-FR" sz="1600" dirty="0">
                          <a:latin typeface="Montserrat Medium" pitchFamily="2" charset="0"/>
                        </a:rPr>
                        <a:t>Payant</a:t>
                      </a:r>
                      <a:endParaRPr lang="fr-BJ" sz="1600" dirty="0">
                        <a:latin typeface="Montserrat Medium" pitchFamily="2" charset="0"/>
                      </a:endParaRPr>
                    </a:p>
                  </a:txBody>
                  <a:tcPr anchor="ctr"/>
                </a:tc>
                <a:extLst>
                  <a:ext uri="{0D108BD9-81ED-4DB2-BD59-A6C34878D82A}">
                    <a16:rowId xmlns:a16="http://schemas.microsoft.com/office/drawing/2014/main" val="754374507"/>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800" dirty="0">
                          <a:solidFill>
                            <a:srgbClr val="FFFEFE"/>
                          </a:solidFill>
                        </a:rPr>
                        <a:t>Mise à jour des rapports :</a:t>
                      </a:r>
                      <a:endParaRPr lang="fr-FR" sz="1800" dirty="0">
                        <a:solidFill>
                          <a:srgbClr val="FFFEFE"/>
                        </a:solidFill>
                        <a:latin typeface="Montserrat Medium" pitchFamily="2" charset="0"/>
                        <a:cs typeface="PSAUAL+Montserrat-Regular"/>
                      </a:endParaRPr>
                    </a:p>
                  </a:txBody>
                  <a:tcPr anchor="ctr">
                    <a:solidFill>
                      <a:srgbClr val="5A6C7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000000"/>
                          </a:solidFill>
                          <a:latin typeface="Montserrat Medium" pitchFamily="2" charset="0"/>
                        </a:rPr>
                        <a:t>Manuelle</a:t>
                      </a:r>
                      <a:endParaRPr lang="fr-FR" sz="1600" dirty="0">
                        <a:solidFill>
                          <a:srgbClr val="000000"/>
                        </a:solidFill>
                        <a:latin typeface="Montserrat Medium" pitchFamily="2" charset="0"/>
                        <a:cs typeface="PSAUAL+Montserrat-Regular"/>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000000"/>
                          </a:solidFill>
                          <a:latin typeface="Montserrat Medium" pitchFamily="2" charset="0"/>
                        </a:rPr>
                        <a:t>Manuelle et automatique</a:t>
                      </a:r>
                      <a:endParaRPr lang="fr-FR" sz="1600" dirty="0">
                        <a:solidFill>
                          <a:srgbClr val="000000"/>
                        </a:solidFill>
                        <a:latin typeface="Montserrat Medium" pitchFamily="2" charset="0"/>
                        <a:cs typeface="PSAUAL+Montserrat-Regular"/>
                      </a:endParaRPr>
                    </a:p>
                  </a:txBody>
                  <a:tcPr anchor="ctr"/>
                </a:tc>
                <a:extLst>
                  <a:ext uri="{0D108BD9-81ED-4DB2-BD59-A6C34878D82A}">
                    <a16:rowId xmlns:a16="http://schemas.microsoft.com/office/drawing/2014/main" val="3800267242"/>
                  </a:ext>
                </a:extLst>
              </a:tr>
            </a:tbl>
          </a:graphicData>
        </a:graphic>
      </p:graphicFrame>
      <p:pic>
        <p:nvPicPr>
          <p:cNvPr id="5" name="Image 4">
            <a:extLst>
              <a:ext uri="{FF2B5EF4-FFF2-40B4-BE49-F238E27FC236}">
                <a16:creationId xmlns:a16="http://schemas.microsoft.com/office/drawing/2014/main" id="{0BBD8E61-F47D-DB03-E25E-26D2B8080E01}"/>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D8D0DF80-1F47-38C3-9995-74E656399A4F}"/>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02566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4E332-FC39-730D-E710-0BE313F1AF2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09EF1AA-94B4-85FF-432B-53B1507FA8F9}"/>
              </a:ext>
            </a:extLst>
          </p:cNvPr>
          <p:cNvSpPr>
            <a:spLocks noGrp="1"/>
          </p:cNvSpPr>
          <p:nvPr>
            <p:ph type="ctrTitle"/>
          </p:nvPr>
        </p:nvSpPr>
        <p:spPr>
          <a:xfrm>
            <a:off x="-205780" y="235772"/>
            <a:ext cx="6151085"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a:cs typeface="Montserrat"/>
              </a:rPr>
              <a:t>Power BI Desktop</a:t>
            </a:r>
          </a:p>
        </p:txBody>
      </p:sp>
      <p:sp>
        <p:nvSpPr>
          <p:cNvPr id="3" name="Sous-titre 2">
            <a:extLst>
              <a:ext uri="{FF2B5EF4-FFF2-40B4-BE49-F238E27FC236}">
                <a16:creationId xmlns:a16="http://schemas.microsoft.com/office/drawing/2014/main" id="{5848414D-7277-5C94-6805-752B370817F8}"/>
              </a:ext>
            </a:extLst>
          </p:cNvPr>
          <p:cNvSpPr>
            <a:spLocks noGrp="1"/>
          </p:cNvSpPr>
          <p:nvPr>
            <p:ph type="subTitle" idx="1"/>
          </p:nvPr>
        </p:nvSpPr>
        <p:spPr>
          <a:xfrm>
            <a:off x="887185" y="991544"/>
            <a:ext cx="10417630" cy="1348886"/>
          </a:xfrm>
        </p:spPr>
        <p:txBody>
          <a:bodyPr>
            <a:noAutofit/>
          </a:bodyPr>
          <a:lstStyle/>
          <a:p>
            <a:pPr algn="just">
              <a:lnSpc>
                <a:spcPct val="150000"/>
              </a:lnSpc>
              <a:spcBef>
                <a:spcPts val="0"/>
              </a:spcBef>
            </a:pPr>
            <a:r>
              <a:rPr lang="fr-FR" sz="1800" dirty="0">
                <a:latin typeface="Montserrat Medium" pitchFamily="2" charset="0"/>
                <a:cs typeface="Montserrat"/>
              </a:rPr>
              <a:t>Power</a:t>
            </a:r>
            <a:r>
              <a:rPr lang="fr-FR" sz="1800" spc="391" dirty="0">
                <a:latin typeface="Montserrat Medium" pitchFamily="2" charset="0"/>
                <a:cs typeface="Montserrat"/>
              </a:rPr>
              <a:t> </a:t>
            </a:r>
            <a:r>
              <a:rPr lang="fr-FR" sz="1800" dirty="0">
                <a:latin typeface="Montserrat Medium" pitchFamily="2" charset="0"/>
                <a:cs typeface="Montserrat"/>
              </a:rPr>
              <a:t>BI</a:t>
            </a:r>
            <a:r>
              <a:rPr lang="fr-FR" sz="1800" spc="391" dirty="0">
                <a:latin typeface="Montserrat Medium" pitchFamily="2" charset="0"/>
                <a:cs typeface="Montserrat"/>
              </a:rPr>
              <a:t> </a:t>
            </a:r>
            <a:r>
              <a:rPr lang="fr-FR" sz="1800" dirty="0">
                <a:latin typeface="Montserrat Medium" pitchFamily="2" charset="0"/>
                <a:cs typeface="Montserrat"/>
              </a:rPr>
              <a:t>Desktop</a:t>
            </a:r>
            <a:r>
              <a:rPr lang="fr-FR" sz="1800" spc="354" dirty="0">
                <a:latin typeface="Montserrat Medium" pitchFamily="2" charset="0"/>
                <a:cs typeface="Montserrat"/>
              </a:rPr>
              <a:t> </a:t>
            </a:r>
            <a:r>
              <a:rPr lang="fr-FR" sz="1800" dirty="0">
                <a:latin typeface="Montserrat Medium" pitchFamily="2" charset="0"/>
                <a:cs typeface="PSAUAL+Montserrat-Regular"/>
              </a:rPr>
              <a:t>est</a:t>
            </a:r>
            <a:r>
              <a:rPr lang="fr-FR" sz="1800" spc="378" dirty="0">
                <a:latin typeface="Montserrat Medium" pitchFamily="2" charset="0"/>
                <a:cs typeface="PSAUAL+Montserrat-Regular"/>
              </a:rPr>
              <a:t> </a:t>
            </a:r>
            <a:r>
              <a:rPr lang="fr-FR" sz="1800" dirty="0">
                <a:latin typeface="Montserrat Medium" pitchFamily="2" charset="0"/>
                <a:cs typeface="PSAUAL+Montserrat-Regular"/>
              </a:rPr>
              <a:t>votre</a:t>
            </a:r>
            <a:r>
              <a:rPr lang="fr-FR" sz="1800" spc="378" dirty="0">
                <a:latin typeface="Montserrat Medium" pitchFamily="2" charset="0"/>
                <a:cs typeface="PSAUAL+Montserrat-Regular"/>
              </a:rPr>
              <a:t> </a:t>
            </a:r>
            <a:r>
              <a:rPr lang="fr-FR" sz="1800" dirty="0">
                <a:latin typeface="Montserrat Medium" pitchFamily="2" charset="0"/>
                <a:cs typeface="PSAUAL+Montserrat-Regular"/>
              </a:rPr>
              <a:t>application</a:t>
            </a:r>
            <a:r>
              <a:rPr lang="fr-FR" sz="1800" spc="378" dirty="0">
                <a:latin typeface="Montserrat Medium" pitchFamily="2" charset="0"/>
                <a:cs typeface="PSAUAL+Montserrat-Regular"/>
              </a:rPr>
              <a:t> </a:t>
            </a:r>
            <a:r>
              <a:rPr lang="fr-FR" sz="1800" dirty="0">
                <a:latin typeface="Montserrat Medium" pitchFamily="2" charset="0"/>
                <a:cs typeface="PSAUAL+Montserrat-Regular"/>
              </a:rPr>
              <a:t>de</a:t>
            </a:r>
            <a:r>
              <a:rPr lang="fr-FR" sz="1800" spc="378" dirty="0">
                <a:latin typeface="Montserrat Medium" pitchFamily="2" charset="0"/>
                <a:cs typeface="PSAUAL+Montserrat-Regular"/>
              </a:rPr>
              <a:t> </a:t>
            </a:r>
            <a:r>
              <a:rPr lang="fr-FR" sz="1800" dirty="0">
                <a:latin typeface="Montserrat Medium" pitchFamily="2" charset="0"/>
                <a:cs typeface="PSAUAL+Montserrat-Regular"/>
              </a:rPr>
              <a:t>bureau,</a:t>
            </a:r>
            <a:r>
              <a:rPr lang="fr-FR" sz="1800" spc="378" dirty="0">
                <a:latin typeface="Montserrat Medium" pitchFamily="2" charset="0"/>
                <a:cs typeface="PSAUAL+Montserrat-Regular"/>
              </a:rPr>
              <a:t> </a:t>
            </a:r>
            <a:r>
              <a:rPr lang="fr-FR" sz="1800" dirty="0">
                <a:latin typeface="Montserrat Medium" pitchFamily="2" charset="0"/>
                <a:cs typeface="PSAUAL+Montserrat-Regular"/>
              </a:rPr>
              <a:t>celle</a:t>
            </a:r>
            <a:r>
              <a:rPr lang="fr-FR" sz="1800" spc="378" dirty="0">
                <a:latin typeface="Montserrat Medium" pitchFamily="2" charset="0"/>
                <a:cs typeface="PSAUAL+Montserrat-Regular"/>
              </a:rPr>
              <a:t> </a:t>
            </a:r>
            <a:r>
              <a:rPr lang="fr-FR" sz="1800" dirty="0">
                <a:latin typeface="Montserrat Medium" pitchFamily="2" charset="0"/>
                <a:cs typeface="PSAUAL+Montserrat-Regular"/>
              </a:rPr>
              <a:t>que</a:t>
            </a:r>
            <a:r>
              <a:rPr lang="fr-FR" sz="1800" spc="378" dirty="0">
                <a:latin typeface="Montserrat Medium" pitchFamily="2" charset="0"/>
                <a:cs typeface="PSAUAL+Montserrat-Regular"/>
              </a:rPr>
              <a:t> </a:t>
            </a:r>
            <a:r>
              <a:rPr lang="fr-FR" sz="1800" dirty="0">
                <a:latin typeface="Montserrat Medium" pitchFamily="2" charset="0"/>
                <a:cs typeface="PSAUAL+Montserrat-Regular"/>
              </a:rPr>
              <a:t>vous</a:t>
            </a:r>
            <a:r>
              <a:rPr lang="fr-FR" sz="1800" spc="378" dirty="0">
                <a:latin typeface="Montserrat Medium" pitchFamily="2" charset="0"/>
                <a:cs typeface="PSAUAL+Montserrat-Regular"/>
              </a:rPr>
              <a:t> </a:t>
            </a:r>
            <a:r>
              <a:rPr lang="fr-FR" sz="1800" dirty="0">
                <a:latin typeface="Montserrat Medium" pitchFamily="2" charset="0"/>
                <a:cs typeface="PSAUAL+Montserrat-Regular"/>
              </a:rPr>
              <a:t>avez téléchargé.</a:t>
            </a:r>
            <a:r>
              <a:rPr lang="fr-FR" sz="1800" spc="142" dirty="0">
                <a:latin typeface="Montserrat Medium" pitchFamily="2" charset="0"/>
                <a:cs typeface="PSAUAL+Montserrat-Regular"/>
              </a:rPr>
              <a:t> </a:t>
            </a:r>
            <a:r>
              <a:rPr lang="fr-FR" sz="1800" dirty="0">
                <a:latin typeface="Montserrat Medium" pitchFamily="2" charset="0"/>
                <a:cs typeface="PSAUAL+Montserrat-Regular"/>
              </a:rPr>
              <a:t>Pour</a:t>
            </a:r>
            <a:r>
              <a:rPr lang="fr-FR" sz="1800" spc="142" dirty="0">
                <a:latin typeface="Montserrat Medium" pitchFamily="2" charset="0"/>
                <a:cs typeface="PSAUAL+Montserrat-Regular"/>
              </a:rPr>
              <a:t> </a:t>
            </a:r>
            <a:r>
              <a:rPr lang="fr-FR" sz="1800" dirty="0">
                <a:latin typeface="Montserrat Medium" pitchFamily="2" charset="0"/>
                <a:cs typeface="PSAUAL+Montserrat-Regular"/>
              </a:rPr>
              <a:t>rappel,</a:t>
            </a:r>
            <a:r>
              <a:rPr lang="fr-FR" sz="1800" spc="142" dirty="0">
                <a:latin typeface="Montserrat Medium" pitchFamily="2" charset="0"/>
                <a:cs typeface="PSAUAL+Montserrat-Regular"/>
              </a:rPr>
              <a:t> </a:t>
            </a:r>
            <a:r>
              <a:rPr lang="fr-FR" sz="1800" dirty="0">
                <a:latin typeface="Montserrat Medium" pitchFamily="2" charset="0"/>
                <a:cs typeface="PSAUAL+Montserrat-Regular"/>
              </a:rPr>
              <a:t>cette</a:t>
            </a:r>
            <a:r>
              <a:rPr lang="fr-FR" sz="1800" spc="142" dirty="0">
                <a:latin typeface="Montserrat Medium" pitchFamily="2" charset="0"/>
                <a:cs typeface="PSAUAL+Montserrat-Regular"/>
              </a:rPr>
              <a:t> </a:t>
            </a:r>
            <a:r>
              <a:rPr lang="fr-FR" sz="1800" dirty="0">
                <a:latin typeface="Montserrat Medium" pitchFamily="2" charset="0"/>
                <a:cs typeface="PSAUAL+Montserrat-Regular"/>
              </a:rPr>
              <a:t>application</a:t>
            </a:r>
            <a:r>
              <a:rPr lang="fr-FR" sz="1800" spc="142" dirty="0">
                <a:latin typeface="Montserrat Medium" pitchFamily="2" charset="0"/>
                <a:cs typeface="PSAUAL+Montserrat-Regular"/>
              </a:rPr>
              <a:t> </a:t>
            </a:r>
            <a:r>
              <a:rPr lang="fr-FR" sz="1800" dirty="0">
                <a:latin typeface="Montserrat Medium" pitchFamily="2" charset="0"/>
                <a:cs typeface="PSAUAL+Montserrat-Regular"/>
              </a:rPr>
              <a:t>est</a:t>
            </a:r>
            <a:r>
              <a:rPr lang="fr-FR" sz="1800" spc="141" dirty="0">
                <a:latin typeface="Montserrat Medium" pitchFamily="2" charset="0"/>
                <a:cs typeface="PSAUAL+Montserrat-Regular"/>
              </a:rPr>
              <a:t> </a:t>
            </a:r>
            <a:r>
              <a:rPr lang="fr-FR" sz="1800" dirty="0">
                <a:latin typeface="Montserrat Medium" pitchFamily="2" charset="0"/>
                <a:cs typeface="Montserrat"/>
              </a:rPr>
              <a:t>gratuite</a:t>
            </a:r>
            <a:r>
              <a:rPr lang="fr-FR" sz="1800" spc="116" dirty="0">
                <a:latin typeface="Montserrat Medium" pitchFamily="2" charset="0"/>
                <a:cs typeface="Montserrat"/>
              </a:rPr>
              <a:t> </a:t>
            </a:r>
            <a:r>
              <a:rPr lang="fr-FR" sz="1800" dirty="0">
                <a:latin typeface="Montserrat Medium" pitchFamily="2" charset="0"/>
                <a:cs typeface="PSAUAL+Montserrat-Regular"/>
              </a:rPr>
              <a:t>et</a:t>
            </a:r>
            <a:r>
              <a:rPr lang="fr-FR" sz="1800" spc="142" dirty="0">
                <a:latin typeface="Montserrat Medium" pitchFamily="2" charset="0"/>
                <a:cs typeface="PSAUAL+Montserrat-Regular"/>
              </a:rPr>
              <a:t> </a:t>
            </a:r>
            <a:r>
              <a:rPr lang="fr-FR" sz="1800" dirty="0">
                <a:latin typeface="Montserrat Medium" pitchFamily="2" charset="0"/>
                <a:cs typeface="PSAUAL+Montserrat-Regular"/>
              </a:rPr>
              <a:t>vous</a:t>
            </a:r>
            <a:r>
              <a:rPr lang="fr-FR" sz="1800" spc="142" dirty="0">
                <a:latin typeface="Montserrat Medium" pitchFamily="2" charset="0"/>
                <a:cs typeface="PSAUAL+Montserrat-Regular"/>
              </a:rPr>
              <a:t> </a:t>
            </a:r>
            <a:r>
              <a:rPr lang="fr-FR" sz="1800" dirty="0">
                <a:latin typeface="Montserrat Medium" pitchFamily="2" charset="0"/>
                <a:cs typeface="PSAUAL+Montserrat-Regular"/>
              </a:rPr>
              <a:t>permettra</a:t>
            </a:r>
            <a:r>
              <a:rPr lang="fr-FR" sz="1800" spc="142" dirty="0">
                <a:latin typeface="Montserrat Medium" pitchFamily="2" charset="0"/>
                <a:cs typeface="PSAUAL+Montserrat-Regular"/>
              </a:rPr>
              <a:t> </a:t>
            </a:r>
            <a:r>
              <a:rPr lang="fr-FR" sz="1800" dirty="0">
                <a:latin typeface="Montserrat Medium" pitchFamily="2" charset="0"/>
                <a:cs typeface="PSAUAL+Montserrat-Regular"/>
              </a:rPr>
              <a:t>de </a:t>
            </a:r>
            <a:r>
              <a:rPr lang="fr-FR" sz="1800" dirty="0">
                <a:latin typeface="Montserrat Medium" pitchFamily="2" charset="0"/>
                <a:cs typeface="Montserrat"/>
              </a:rPr>
              <a:t>développer</a:t>
            </a:r>
            <a:r>
              <a:rPr lang="fr-FR" sz="1800" spc="564" dirty="0">
                <a:latin typeface="Montserrat Medium" pitchFamily="2" charset="0"/>
                <a:cs typeface="Montserrat"/>
              </a:rPr>
              <a:t> </a:t>
            </a:r>
            <a:r>
              <a:rPr lang="fr-FR" sz="1800" dirty="0">
                <a:latin typeface="Montserrat Medium" pitchFamily="2" charset="0"/>
                <a:cs typeface="Montserrat"/>
              </a:rPr>
              <a:t>vos</a:t>
            </a:r>
            <a:r>
              <a:rPr lang="fr-FR" sz="1800" spc="564" dirty="0">
                <a:latin typeface="Montserrat Medium" pitchFamily="2" charset="0"/>
                <a:cs typeface="Montserrat"/>
              </a:rPr>
              <a:t> </a:t>
            </a:r>
            <a:r>
              <a:rPr lang="fr-FR" sz="1800" dirty="0">
                <a:latin typeface="Montserrat Medium" pitchFamily="2" charset="0"/>
                <a:cs typeface="Montserrat"/>
              </a:rPr>
              <a:t>rapports</a:t>
            </a:r>
            <a:r>
              <a:rPr lang="fr-FR" sz="1800" dirty="0">
                <a:latin typeface="Montserrat Medium" pitchFamily="2" charset="0"/>
                <a:cs typeface="PSAUAL+Montserrat-Regular"/>
              </a:rPr>
              <a:t>.</a:t>
            </a:r>
            <a:r>
              <a:rPr lang="fr-FR" sz="1800" spc="552" dirty="0">
                <a:latin typeface="Montserrat Medium" pitchFamily="2" charset="0"/>
                <a:cs typeface="PSAUAL+Montserrat-Regular"/>
              </a:rPr>
              <a:t> </a:t>
            </a:r>
            <a:r>
              <a:rPr lang="fr-FR" sz="1800" dirty="0">
                <a:latin typeface="Montserrat Medium" pitchFamily="2" charset="0"/>
                <a:cs typeface="PSAUAL+Montserrat-Regular"/>
              </a:rPr>
              <a:t>Voici</a:t>
            </a:r>
            <a:r>
              <a:rPr lang="fr-FR" sz="1800" spc="551" dirty="0">
                <a:latin typeface="Montserrat Medium" pitchFamily="2" charset="0"/>
                <a:cs typeface="PSAUAL+Montserrat-Regular"/>
              </a:rPr>
              <a:t> </a:t>
            </a:r>
            <a:r>
              <a:rPr lang="fr-FR" sz="1800" dirty="0">
                <a:latin typeface="Montserrat Medium" pitchFamily="2" charset="0"/>
                <a:cs typeface="PSAUAL+Montserrat-Regular"/>
              </a:rPr>
              <a:t>ce</a:t>
            </a:r>
            <a:r>
              <a:rPr lang="fr-FR" sz="1800" spc="551" dirty="0">
                <a:latin typeface="Montserrat Medium" pitchFamily="2" charset="0"/>
                <a:cs typeface="PSAUAL+Montserrat-Regular"/>
              </a:rPr>
              <a:t> </a:t>
            </a:r>
            <a:r>
              <a:rPr lang="fr-FR" sz="1800" dirty="0">
                <a:latin typeface="Montserrat Medium" pitchFamily="2" charset="0"/>
                <a:cs typeface="PSAUAL+Montserrat-Regular"/>
              </a:rPr>
              <a:t>que</a:t>
            </a:r>
            <a:r>
              <a:rPr lang="fr-FR" sz="1800" spc="551" dirty="0">
                <a:latin typeface="Montserrat Medium" pitchFamily="2" charset="0"/>
                <a:cs typeface="PSAUAL+Montserrat-Regular"/>
              </a:rPr>
              <a:t> </a:t>
            </a:r>
            <a:r>
              <a:rPr lang="fr-FR" sz="1800" dirty="0">
                <a:latin typeface="Montserrat Medium" pitchFamily="2" charset="0"/>
                <a:cs typeface="PSAUAL+Montserrat-Regular"/>
              </a:rPr>
              <a:t>vous</a:t>
            </a:r>
            <a:r>
              <a:rPr lang="fr-FR" sz="1800" spc="551" dirty="0">
                <a:latin typeface="Montserrat Medium" pitchFamily="2" charset="0"/>
                <a:cs typeface="PSAUAL+Montserrat-Regular"/>
              </a:rPr>
              <a:t> </a:t>
            </a:r>
            <a:r>
              <a:rPr lang="fr-FR" sz="1800" dirty="0">
                <a:latin typeface="Montserrat Medium" pitchFamily="2" charset="0"/>
                <a:cs typeface="PSAUAL+Montserrat-Regular"/>
              </a:rPr>
              <a:t>obtenez</a:t>
            </a:r>
            <a:r>
              <a:rPr lang="fr-FR" sz="1800" spc="551" dirty="0">
                <a:latin typeface="Montserrat Medium" pitchFamily="2" charset="0"/>
                <a:cs typeface="PSAUAL+Montserrat-Regular"/>
              </a:rPr>
              <a:t> </a:t>
            </a:r>
            <a:r>
              <a:rPr lang="fr-FR" sz="1800" dirty="0">
                <a:latin typeface="Montserrat Medium" pitchFamily="2" charset="0"/>
                <a:cs typeface="PSAUAL+Montserrat-Regular"/>
              </a:rPr>
              <a:t>à</a:t>
            </a:r>
            <a:r>
              <a:rPr lang="fr-FR" sz="1800" spc="551" dirty="0">
                <a:latin typeface="Montserrat Medium" pitchFamily="2" charset="0"/>
                <a:cs typeface="PSAUAL+Montserrat-Regular"/>
              </a:rPr>
              <a:t> </a:t>
            </a:r>
            <a:r>
              <a:rPr lang="fr-FR" sz="1800" dirty="0">
                <a:latin typeface="Montserrat Medium" pitchFamily="2" charset="0"/>
                <a:cs typeface="PSAUAL+Montserrat-Regular"/>
              </a:rPr>
              <a:t>l’ouverture</a:t>
            </a:r>
            <a:r>
              <a:rPr lang="fr-FR" sz="1800" spc="551" dirty="0">
                <a:latin typeface="Montserrat Medium" pitchFamily="2" charset="0"/>
                <a:cs typeface="PSAUAL+Montserrat-Regular"/>
              </a:rPr>
              <a:t> </a:t>
            </a:r>
            <a:r>
              <a:rPr lang="fr-FR" sz="1800" dirty="0">
                <a:latin typeface="Montserrat Medium" pitchFamily="2" charset="0"/>
                <a:cs typeface="PSAUAL+Montserrat-Regular"/>
              </a:rPr>
              <a:t>de l’application :</a:t>
            </a:r>
          </a:p>
        </p:txBody>
      </p:sp>
      <p:sp>
        <p:nvSpPr>
          <p:cNvPr id="4" name="object 3">
            <a:extLst>
              <a:ext uri="{FF2B5EF4-FFF2-40B4-BE49-F238E27FC236}">
                <a16:creationId xmlns:a16="http://schemas.microsoft.com/office/drawing/2014/main" id="{2BC7D528-5990-2C52-F9D9-6438E88AF8A3}"/>
              </a:ext>
            </a:extLst>
          </p:cNvPr>
          <p:cNvSpPr/>
          <p:nvPr/>
        </p:nvSpPr>
        <p:spPr>
          <a:xfrm>
            <a:off x="1023257" y="2439997"/>
            <a:ext cx="6313170" cy="3426459"/>
          </a:xfrm>
          <a:prstGeom prst="rect">
            <a:avLst/>
          </a:prstGeom>
          <a:blipFill>
            <a:blip r:embed="rId2" cstate="print"/>
            <a:stretch>
              <a:fillRect/>
            </a:stretch>
          </a:blipFill>
        </p:spPr>
        <p:txBody>
          <a:bodyPr wrap="square" lIns="0" tIns="0" rIns="0" bIns="0" rtlCol="0">
            <a:spAutoFit/>
          </a:bodyPr>
          <a:lstStyle/>
          <a:p>
            <a:endParaRPr/>
          </a:p>
        </p:txBody>
      </p:sp>
      <p:sp>
        <p:nvSpPr>
          <p:cNvPr id="6" name="ZoneTexte 5">
            <a:extLst>
              <a:ext uri="{FF2B5EF4-FFF2-40B4-BE49-F238E27FC236}">
                <a16:creationId xmlns:a16="http://schemas.microsoft.com/office/drawing/2014/main" id="{219B6AF9-C021-0AEE-2FEF-115ACBFB9154}"/>
              </a:ext>
            </a:extLst>
          </p:cNvPr>
          <p:cNvSpPr txBox="1"/>
          <p:nvPr/>
        </p:nvSpPr>
        <p:spPr>
          <a:xfrm>
            <a:off x="7628164" y="2651243"/>
            <a:ext cx="3676651" cy="292772"/>
          </a:xfrm>
          <a:prstGeom prst="rect">
            <a:avLst/>
          </a:prstGeom>
          <a:noFill/>
        </p:spPr>
        <p:txBody>
          <a:bodyPr wrap="square">
            <a:spAutoFit/>
          </a:bodyPr>
          <a:lstStyle/>
          <a:p>
            <a:pPr marL="0" marR="0">
              <a:lnSpc>
                <a:spcPts val="1462"/>
              </a:lnSpc>
              <a:spcBef>
                <a:spcPts val="0"/>
              </a:spcBef>
              <a:spcAft>
                <a:spcPts val="0"/>
              </a:spcAft>
            </a:pPr>
            <a:r>
              <a:rPr lang="fr-FR" sz="1800" b="1" dirty="0">
                <a:latin typeface="Montserrat Medium" pitchFamily="2" charset="0"/>
                <a:cs typeface="Montserrat"/>
              </a:rPr>
              <a:t>Deux choix</a:t>
            </a:r>
            <a:r>
              <a:rPr lang="fr-FR" sz="1800" b="1" spc="-25" dirty="0">
                <a:latin typeface="Montserrat Medium" pitchFamily="2" charset="0"/>
                <a:cs typeface="Montserrat"/>
              </a:rPr>
              <a:t> </a:t>
            </a:r>
            <a:r>
              <a:rPr lang="fr-FR" sz="1800" dirty="0">
                <a:solidFill>
                  <a:srgbClr val="000000"/>
                </a:solidFill>
                <a:latin typeface="Montserrat Medium" pitchFamily="2" charset="0"/>
                <a:cs typeface="PSAUAL+Montserrat-Regular"/>
              </a:rPr>
              <a:t>s’offrent à vous :</a:t>
            </a:r>
          </a:p>
        </p:txBody>
      </p:sp>
      <p:sp>
        <p:nvSpPr>
          <p:cNvPr id="8" name="ZoneTexte 7">
            <a:extLst>
              <a:ext uri="{FF2B5EF4-FFF2-40B4-BE49-F238E27FC236}">
                <a16:creationId xmlns:a16="http://schemas.microsoft.com/office/drawing/2014/main" id="{F20AA6E0-CF07-B6B3-DFC9-A4381000E276}"/>
              </a:ext>
            </a:extLst>
          </p:cNvPr>
          <p:cNvSpPr txBox="1"/>
          <p:nvPr/>
        </p:nvSpPr>
        <p:spPr>
          <a:xfrm>
            <a:off x="7628164" y="3109158"/>
            <a:ext cx="4063093" cy="1044068"/>
          </a:xfrm>
          <a:prstGeom prst="rect">
            <a:avLst/>
          </a:prstGeom>
          <a:noFill/>
        </p:spPr>
        <p:txBody>
          <a:bodyPr wrap="square">
            <a:spAutoFit/>
          </a:bodyPr>
          <a:lstStyle/>
          <a:p>
            <a:pPr marL="0" marR="0">
              <a:lnSpc>
                <a:spcPts val="1462"/>
              </a:lnSpc>
              <a:spcBef>
                <a:spcPts val="0"/>
              </a:spcBef>
              <a:spcAft>
                <a:spcPts val="0"/>
              </a:spcAft>
            </a:pPr>
            <a:r>
              <a:rPr lang="fr-FR" sz="1200" dirty="0">
                <a:solidFill>
                  <a:srgbClr val="000000"/>
                </a:solidFill>
                <a:latin typeface="Montserrat Medium" pitchFamily="2" charset="0"/>
                <a:cs typeface="PSAUAL+Montserrat-Regular"/>
              </a:rPr>
              <a:t>Ouvrez un fichier .</a:t>
            </a:r>
            <a:r>
              <a:rPr lang="fr-FR" sz="1200" dirty="0" err="1">
                <a:solidFill>
                  <a:srgbClr val="000000"/>
                </a:solidFill>
                <a:latin typeface="Montserrat Medium" pitchFamily="2" charset="0"/>
                <a:cs typeface="PSAUAL+Montserrat-Regular"/>
              </a:rPr>
              <a:t>pbix</a:t>
            </a:r>
            <a:r>
              <a:rPr lang="fr-FR" sz="1200" dirty="0">
                <a:solidFill>
                  <a:srgbClr val="000000"/>
                </a:solidFill>
                <a:latin typeface="Montserrat Medium" pitchFamily="2" charset="0"/>
                <a:cs typeface="PSAUAL+Montserrat-Regular"/>
              </a:rPr>
              <a:t> que vous avez enregistré.</a:t>
            </a:r>
          </a:p>
          <a:p>
            <a:pPr marL="0" marR="0">
              <a:lnSpc>
                <a:spcPts val="1462"/>
              </a:lnSpc>
              <a:spcBef>
                <a:spcPts val="3023"/>
              </a:spcBef>
              <a:spcAft>
                <a:spcPts val="0"/>
              </a:spcAft>
            </a:pPr>
            <a:r>
              <a:rPr lang="fr-FR" sz="1200" dirty="0">
                <a:solidFill>
                  <a:srgbClr val="000000"/>
                </a:solidFill>
                <a:latin typeface="Montserrat Medium" pitchFamily="2" charset="0"/>
                <a:cs typeface="PSAUAL+Montserrat-Regular"/>
              </a:rPr>
              <a:t>Commencez un nouveau rapport en cliquant sur « Rapport vierge ».</a:t>
            </a:r>
          </a:p>
        </p:txBody>
      </p:sp>
      <p:sp>
        <p:nvSpPr>
          <p:cNvPr id="9" name="object 1">
            <a:extLst>
              <a:ext uri="{FF2B5EF4-FFF2-40B4-BE49-F238E27FC236}">
                <a16:creationId xmlns:a16="http://schemas.microsoft.com/office/drawing/2014/main" id="{CFDEB467-0DFA-ABEA-9E7B-1B9881968235}"/>
              </a:ext>
            </a:extLst>
          </p:cNvPr>
          <p:cNvSpPr/>
          <p:nvPr/>
        </p:nvSpPr>
        <p:spPr>
          <a:xfrm>
            <a:off x="7397832" y="3744479"/>
            <a:ext cx="284402" cy="284375"/>
          </a:xfrm>
          <a:prstGeom prst="rect">
            <a:avLst/>
          </a:prstGeom>
          <a:blipFill>
            <a:blip r:embed="rId3" cstate="print"/>
            <a:stretch>
              <a:fillRect/>
            </a:stretch>
          </a:blipFill>
        </p:spPr>
        <p:txBody>
          <a:bodyPr wrap="square" lIns="0" tIns="0" rIns="0" bIns="0" rtlCol="0">
            <a:spAutoFit/>
          </a:bodyPr>
          <a:lstStyle/>
          <a:p>
            <a:endParaRPr/>
          </a:p>
        </p:txBody>
      </p:sp>
      <p:sp>
        <p:nvSpPr>
          <p:cNvPr id="10" name="object 2">
            <a:extLst>
              <a:ext uri="{FF2B5EF4-FFF2-40B4-BE49-F238E27FC236}">
                <a16:creationId xmlns:a16="http://schemas.microsoft.com/office/drawing/2014/main" id="{3DBDACA8-E1AE-55E4-6F60-E9C56FC44E13}"/>
              </a:ext>
            </a:extLst>
          </p:cNvPr>
          <p:cNvSpPr/>
          <p:nvPr/>
        </p:nvSpPr>
        <p:spPr>
          <a:xfrm>
            <a:off x="7376060" y="3137511"/>
            <a:ext cx="284402" cy="284374"/>
          </a:xfrm>
          <a:prstGeom prst="rect">
            <a:avLst/>
          </a:prstGeom>
          <a:blipFill>
            <a:blip r:embed="rId4"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E69029A7-5E36-5670-E4B3-081E20C3DED1}"/>
              </a:ext>
            </a:extLst>
          </p:cNvPr>
          <p:cNvPicPr>
            <a:picLocks noChangeAspect="1"/>
          </p:cNvPicPr>
          <p:nvPr/>
        </p:nvPicPr>
        <p:blipFill>
          <a:blip r:embed="rId5"/>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34FE8E37-5D94-7670-05B0-B9650099924B}"/>
              </a:ext>
            </a:extLst>
          </p:cNvPr>
          <p:cNvPicPr>
            <a:picLocks noChangeAspect="1"/>
          </p:cNvPicPr>
          <p:nvPr/>
        </p:nvPicPr>
        <p:blipFill>
          <a:blip r:embed="rId6"/>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085386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1D728-6EB6-C9F3-F242-95A4C9AF838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D0AF1B9-947F-BCB3-9F73-CB6F43F58183}"/>
              </a:ext>
            </a:extLst>
          </p:cNvPr>
          <p:cNvSpPr>
            <a:spLocks noGrp="1"/>
          </p:cNvSpPr>
          <p:nvPr>
            <p:ph type="ctrTitle"/>
          </p:nvPr>
        </p:nvSpPr>
        <p:spPr>
          <a:xfrm>
            <a:off x="-210373" y="224886"/>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A0A16AE8-E119-0EB3-5B62-5BB6F07C1C7C}"/>
              </a:ext>
            </a:extLst>
          </p:cNvPr>
          <p:cNvSpPr>
            <a:spLocks noGrp="1"/>
          </p:cNvSpPr>
          <p:nvPr>
            <p:ph type="subTitle" idx="1"/>
          </p:nvPr>
        </p:nvSpPr>
        <p:spPr>
          <a:xfrm>
            <a:off x="1211726" y="1165716"/>
            <a:ext cx="10120303" cy="1316228"/>
          </a:xfrm>
        </p:spPr>
        <p:txBody>
          <a:bodyPr>
            <a:noAutofit/>
          </a:bodyPr>
          <a:lstStyle/>
          <a:p>
            <a:pPr algn="l">
              <a:lnSpc>
                <a:spcPct val="150000"/>
              </a:lnSpc>
              <a:spcBef>
                <a:spcPts val="0"/>
              </a:spcBef>
            </a:pPr>
            <a:r>
              <a:rPr lang="fr-FR" sz="1800" dirty="0">
                <a:latin typeface="Montserrat Medium" pitchFamily="2" charset="0"/>
                <a:cs typeface="PSAUAL+Montserrat-Regular"/>
              </a:rPr>
              <a:t>L’interface</a:t>
            </a:r>
            <a:r>
              <a:rPr lang="fr-FR" sz="1800" spc="-28" dirty="0">
                <a:latin typeface="Montserrat Medium" pitchFamily="2" charset="0"/>
                <a:cs typeface="PSAUAL+Montserrat-Regular"/>
              </a:rPr>
              <a:t> </a:t>
            </a:r>
            <a:r>
              <a:rPr lang="fr-FR" sz="1800" dirty="0">
                <a:latin typeface="Montserrat Medium" pitchFamily="2" charset="0"/>
                <a:cs typeface="PSAUAL+Montserrat-Regular"/>
              </a:rPr>
              <a:t>de</a:t>
            </a:r>
            <a:r>
              <a:rPr lang="fr-FR" sz="1800" spc="-28" dirty="0">
                <a:latin typeface="Montserrat Medium" pitchFamily="2" charset="0"/>
                <a:cs typeface="PSAUAL+Montserrat-Regular"/>
              </a:rPr>
              <a:t> </a:t>
            </a:r>
            <a:r>
              <a:rPr lang="fr-FR" sz="1800" dirty="0">
                <a:latin typeface="Montserrat Medium" pitchFamily="2" charset="0"/>
                <a:cs typeface="PSAUAL+Montserrat-Regular"/>
              </a:rPr>
              <a:t>Power</a:t>
            </a:r>
            <a:r>
              <a:rPr lang="fr-FR" sz="1800" spc="-28" dirty="0">
                <a:latin typeface="Montserrat Medium" pitchFamily="2" charset="0"/>
                <a:cs typeface="PSAUAL+Montserrat-Regular"/>
              </a:rPr>
              <a:t> </a:t>
            </a:r>
            <a:r>
              <a:rPr lang="fr-FR" sz="1800" dirty="0">
                <a:latin typeface="Montserrat Medium" pitchFamily="2" charset="0"/>
                <a:cs typeface="PSAUAL+Montserrat-Regular"/>
              </a:rPr>
              <a:t>BI</a:t>
            </a:r>
            <a:r>
              <a:rPr lang="fr-FR" sz="1800" spc="-28" dirty="0">
                <a:latin typeface="Montserrat Medium" pitchFamily="2" charset="0"/>
                <a:cs typeface="PSAUAL+Montserrat-Regular"/>
              </a:rPr>
              <a:t> </a:t>
            </a:r>
            <a:r>
              <a:rPr lang="fr-FR" sz="1800" dirty="0">
                <a:latin typeface="Montserrat Medium" pitchFamily="2" charset="0"/>
                <a:cs typeface="PSAUAL+Montserrat-Regular"/>
              </a:rPr>
              <a:t>Desktop</a:t>
            </a:r>
            <a:r>
              <a:rPr lang="fr-FR" sz="1800" spc="-28" dirty="0">
                <a:latin typeface="Montserrat Medium" pitchFamily="2" charset="0"/>
                <a:cs typeface="PSAUAL+Montserrat-Regular"/>
              </a:rPr>
              <a:t> </a:t>
            </a:r>
            <a:r>
              <a:rPr lang="fr-FR" sz="1800" dirty="0">
                <a:latin typeface="Montserrat Medium" pitchFamily="2" charset="0"/>
                <a:cs typeface="PSAUAL+Montserrat-Regular"/>
              </a:rPr>
              <a:t>est</a:t>
            </a:r>
            <a:r>
              <a:rPr lang="fr-FR" sz="1800" spc="-30" dirty="0">
                <a:latin typeface="Montserrat Medium" pitchFamily="2" charset="0"/>
                <a:cs typeface="PSAUAL+Montserrat-Regular"/>
              </a:rPr>
              <a:t> </a:t>
            </a:r>
            <a:r>
              <a:rPr lang="fr-FR" sz="1800" dirty="0">
                <a:latin typeface="Montserrat Medium" pitchFamily="2" charset="0"/>
                <a:cs typeface="PSAUAL+Montserrat-Regular"/>
              </a:rPr>
              <a:t>riche</a:t>
            </a:r>
            <a:r>
              <a:rPr lang="fr-FR" sz="1800" spc="-28" dirty="0">
                <a:latin typeface="Montserrat Medium" pitchFamily="2" charset="0"/>
                <a:cs typeface="PSAUAL+Montserrat-Regular"/>
              </a:rPr>
              <a:t> </a:t>
            </a:r>
            <a:r>
              <a:rPr lang="fr-FR" sz="1800" dirty="0">
                <a:latin typeface="Montserrat Medium" pitchFamily="2" charset="0"/>
                <a:cs typeface="PSAUAL+Montserrat-Regular"/>
              </a:rPr>
              <a:t>et</a:t>
            </a:r>
            <a:r>
              <a:rPr lang="fr-FR" sz="1800" spc="-29" dirty="0">
                <a:latin typeface="Montserrat Medium" pitchFamily="2" charset="0"/>
                <a:cs typeface="PSAUAL+Montserrat-Regular"/>
              </a:rPr>
              <a:t> </a:t>
            </a:r>
            <a:r>
              <a:rPr lang="fr-FR" sz="1800" dirty="0">
                <a:latin typeface="Montserrat Medium" pitchFamily="2" charset="0"/>
                <a:cs typeface="PSAUAL+Montserrat-Regular"/>
              </a:rPr>
              <a:t>complète.</a:t>
            </a:r>
            <a:r>
              <a:rPr lang="fr-FR" sz="1800" spc="-28" dirty="0">
                <a:latin typeface="Montserrat Medium" pitchFamily="2" charset="0"/>
                <a:cs typeface="PSAUAL+Montserrat-Regular"/>
              </a:rPr>
              <a:t> </a:t>
            </a:r>
            <a:r>
              <a:rPr lang="fr-FR" sz="1800" dirty="0">
                <a:latin typeface="Montserrat Medium" pitchFamily="2" charset="0"/>
                <a:cs typeface="PSAUAL+Montserrat-Regular"/>
              </a:rPr>
              <a:t>L’objectif</a:t>
            </a:r>
            <a:r>
              <a:rPr lang="fr-FR" sz="1800" spc="-29" dirty="0">
                <a:latin typeface="Montserrat Medium" pitchFamily="2" charset="0"/>
                <a:cs typeface="PSAUAL+Montserrat-Regular"/>
              </a:rPr>
              <a:t> </a:t>
            </a:r>
            <a:r>
              <a:rPr lang="fr-FR" sz="1800" dirty="0">
                <a:latin typeface="Montserrat Medium" pitchFamily="2" charset="0"/>
                <a:cs typeface="PSAUAL+Montserrat-Regular"/>
              </a:rPr>
              <a:t>ici</a:t>
            </a:r>
            <a:r>
              <a:rPr lang="fr-FR" sz="1800" spc="-28" dirty="0">
                <a:latin typeface="Montserrat Medium" pitchFamily="2" charset="0"/>
                <a:cs typeface="PSAUAL+Montserrat-Regular"/>
              </a:rPr>
              <a:t> </a:t>
            </a:r>
            <a:r>
              <a:rPr lang="fr-FR" sz="1800" dirty="0">
                <a:latin typeface="Montserrat Medium" pitchFamily="2" charset="0"/>
                <a:cs typeface="PSAUAL+Montserrat-Regular"/>
              </a:rPr>
              <a:t>est</a:t>
            </a:r>
            <a:r>
              <a:rPr lang="fr-FR" sz="1800" spc="-28" dirty="0">
                <a:latin typeface="Montserrat Medium" pitchFamily="2" charset="0"/>
                <a:cs typeface="PSAUAL+Montserrat-Regular"/>
              </a:rPr>
              <a:t> </a:t>
            </a:r>
            <a:r>
              <a:rPr lang="fr-FR" sz="1800" dirty="0">
                <a:latin typeface="Montserrat Medium" pitchFamily="2" charset="0"/>
                <a:cs typeface="PSAUAL+Montserrat-Regular"/>
              </a:rPr>
              <a:t>de</a:t>
            </a:r>
            <a:r>
              <a:rPr lang="fr-FR" sz="1800" spc="-28" dirty="0">
                <a:latin typeface="Montserrat Medium" pitchFamily="2" charset="0"/>
                <a:cs typeface="PSAUAL+Montserrat-Regular"/>
              </a:rPr>
              <a:t> </a:t>
            </a:r>
            <a:r>
              <a:rPr lang="fr-FR" sz="1800" dirty="0">
                <a:latin typeface="Montserrat Medium" pitchFamily="2" charset="0"/>
                <a:cs typeface="PSAUAL+Montserrat-Regular"/>
              </a:rPr>
              <a:t>vous faire</a:t>
            </a:r>
            <a:r>
              <a:rPr lang="fr-FR" sz="1800" spc="296" dirty="0">
                <a:latin typeface="Montserrat Medium" pitchFamily="2" charset="0"/>
                <a:cs typeface="PSAUAL+Montserrat-Regular"/>
              </a:rPr>
              <a:t> </a:t>
            </a:r>
            <a:r>
              <a:rPr lang="fr-FR" sz="1800" dirty="0">
                <a:latin typeface="Montserrat Medium" pitchFamily="2" charset="0"/>
                <a:cs typeface="PSAUAL+Montserrat-Regular"/>
              </a:rPr>
              <a:t>découvrir</a:t>
            </a:r>
            <a:r>
              <a:rPr lang="fr-FR" sz="1800" spc="296" dirty="0">
                <a:latin typeface="Montserrat Medium" pitchFamily="2" charset="0"/>
                <a:cs typeface="PSAUAL+Montserrat-Regular"/>
              </a:rPr>
              <a:t> </a:t>
            </a:r>
            <a:r>
              <a:rPr lang="fr-FR" sz="1800" dirty="0">
                <a:latin typeface="Montserrat Medium" pitchFamily="2" charset="0"/>
                <a:cs typeface="PSAUAL+Montserrat-Regular"/>
              </a:rPr>
              <a:t>les</a:t>
            </a:r>
            <a:r>
              <a:rPr lang="fr-FR" sz="1800" spc="296" dirty="0">
                <a:latin typeface="Montserrat Medium" pitchFamily="2" charset="0"/>
                <a:cs typeface="PSAUAL+Montserrat-Regular"/>
              </a:rPr>
              <a:t> </a:t>
            </a:r>
            <a:r>
              <a:rPr lang="fr-FR" sz="1800" dirty="0">
                <a:latin typeface="Montserrat Medium" pitchFamily="2" charset="0"/>
                <a:cs typeface="PSAUAL+Montserrat-Regular"/>
              </a:rPr>
              <a:t>fonctionnalités</a:t>
            </a:r>
            <a:r>
              <a:rPr lang="fr-FR" sz="1800" spc="296" dirty="0">
                <a:latin typeface="Montserrat Medium" pitchFamily="2" charset="0"/>
                <a:cs typeface="PSAUAL+Montserrat-Regular"/>
              </a:rPr>
              <a:t> </a:t>
            </a:r>
            <a:r>
              <a:rPr lang="fr-FR" sz="1800" dirty="0">
                <a:latin typeface="Montserrat Medium" pitchFamily="2" charset="0"/>
                <a:cs typeface="PSAUAL+Montserrat-Regular"/>
              </a:rPr>
              <a:t>les</a:t>
            </a:r>
            <a:r>
              <a:rPr lang="fr-FR" sz="1800" spc="296" dirty="0">
                <a:latin typeface="Montserrat Medium" pitchFamily="2" charset="0"/>
                <a:cs typeface="PSAUAL+Montserrat-Regular"/>
              </a:rPr>
              <a:t> </a:t>
            </a:r>
            <a:r>
              <a:rPr lang="fr-FR" sz="1800" dirty="0">
                <a:latin typeface="Montserrat Medium" pitchFamily="2" charset="0"/>
                <a:cs typeface="PSAUAL+Montserrat-Regular"/>
              </a:rPr>
              <a:t>plus</a:t>
            </a:r>
            <a:r>
              <a:rPr lang="fr-FR" sz="1800" spc="296" dirty="0">
                <a:latin typeface="Montserrat Medium" pitchFamily="2" charset="0"/>
                <a:cs typeface="PSAUAL+Montserrat-Regular"/>
              </a:rPr>
              <a:t> </a:t>
            </a:r>
            <a:r>
              <a:rPr lang="fr-FR" sz="1800" dirty="0">
                <a:latin typeface="Montserrat Medium" pitchFamily="2" charset="0"/>
                <a:cs typeface="PSAUAL+Montserrat-Regular"/>
              </a:rPr>
              <a:t>utiles</a:t>
            </a:r>
            <a:r>
              <a:rPr lang="fr-FR" sz="1800" spc="296" dirty="0">
                <a:latin typeface="Montserrat Medium" pitchFamily="2" charset="0"/>
                <a:cs typeface="PSAUAL+Montserrat-Regular"/>
              </a:rPr>
              <a:t> </a:t>
            </a:r>
            <a:r>
              <a:rPr lang="fr-FR" sz="1800" dirty="0">
                <a:latin typeface="Montserrat Medium" pitchFamily="2" charset="0"/>
                <a:cs typeface="PSAUAL+Montserrat-Regular"/>
              </a:rPr>
              <a:t>et</a:t>
            </a:r>
            <a:r>
              <a:rPr lang="fr-FR" sz="1800" spc="296" dirty="0">
                <a:latin typeface="Montserrat Medium" pitchFamily="2" charset="0"/>
                <a:cs typeface="PSAUAL+Montserrat-Regular"/>
              </a:rPr>
              <a:t> </a:t>
            </a:r>
            <a:r>
              <a:rPr lang="fr-FR" sz="1800" dirty="0">
                <a:latin typeface="Montserrat Medium" pitchFamily="2" charset="0"/>
                <a:cs typeface="PSAUAL+Montserrat-Regular"/>
              </a:rPr>
              <a:t>fréquemment</a:t>
            </a:r>
            <a:r>
              <a:rPr lang="fr-FR" sz="1800" spc="296" dirty="0">
                <a:latin typeface="Montserrat Medium" pitchFamily="2" charset="0"/>
                <a:cs typeface="PSAUAL+Montserrat-Regular"/>
              </a:rPr>
              <a:t> </a:t>
            </a:r>
            <a:r>
              <a:rPr lang="fr-FR" sz="1800" dirty="0">
                <a:latin typeface="Montserrat Medium" pitchFamily="2" charset="0"/>
                <a:cs typeface="PSAUAL+Montserrat-Regular"/>
              </a:rPr>
              <a:t>utilisées, celles</a:t>
            </a:r>
            <a:r>
              <a:rPr lang="fr-FR" sz="1800" spc="158" dirty="0">
                <a:latin typeface="Montserrat Medium" pitchFamily="2" charset="0"/>
                <a:cs typeface="PSAUAL+Montserrat-Regular"/>
              </a:rPr>
              <a:t> </a:t>
            </a:r>
            <a:r>
              <a:rPr lang="fr-FR" sz="1800" dirty="0">
                <a:latin typeface="Montserrat Medium" pitchFamily="2" charset="0"/>
                <a:cs typeface="PSAUAL+Montserrat-Regular"/>
              </a:rPr>
              <a:t>qui</a:t>
            </a:r>
            <a:r>
              <a:rPr lang="fr-FR" sz="1800" spc="158" dirty="0">
                <a:latin typeface="Montserrat Medium" pitchFamily="2" charset="0"/>
                <a:cs typeface="PSAUAL+Montserrat-Regular"/>
              </a:rPr>
              <a:t> </a:t>
            </a:r>
            <a:r>
              <a:rPr lang="fr-FR" sz="1800" dirty="0">
                <a:latin typeface="Montserrat Medium" pitchFamily="2" charset="0"/>
                <a:cs typeface="PSAUAL+Montserrat-Regular"/>
              </a:rPr>
              <a:t>vous</a:t>
            </a:r>
            <a:r>
              <a:rPr lang="fr-FR" sz="1800" spc="158" dirty="0">
                <a:latin typeface="Montserrat Medium" pitchFamily="2" charset="0"/>
                <a:cs typeface="PSAUAL+Montserrat-Regular"/>
              </a:rPr>
              <a:t> </a:t>
            </a:r>
            <a:r>
              <a:rPr lang="fr-FR" sz="1800" dirty="0">
                <a:latin typeface="Montserrat Medium" pitchFamily="2" charset="0"/>
                <a:cs typeface="PSAUAL+Montserrat-Regular"/>
              </a:rPr>
              <a:t>permettront</a:t>
            </a:r>
            <a:r>
              <a:rPr lang="fr-FR" sz="1800" spc="158" dirty="0">
                <a:latin typeface="Montserrat Medium" pitchFamily="2" charset="0"/>
                <a:cs typeface="PSAUAL+Montserrat-Regular"/>
              </a:rPr>
              <a:t> </a:t>
            </a:r>
            <a:r>
              <a:rPr lang="fr-FR" sz="1800" dirty="0">
                <a:latin typeface="Montserrat Medium" pitchFamily="2" charset="0"/>
                <a:cs typeface="PSAUAL+Montserrat-Regular"/>
              </a:rPr>
              <a:t>de</a:t>
            </a:r>
            <a:r>
              <a:rPr lang="fr-FR" sz="1800" spc="158" dirty="0">
                <a:latin typeface="Montserrat Medium" pitchFamily="2" charset="0"/>
                <a:cs typeface="PSAUAL+Montserrat-Regular"/>
              </a:rPr>
              <a:t> </a:t>
            </a:r>
            <a:r>
              <a:rPr lang="fr-FR" sz="1800" dirty="0">
                <a:latin typeface="Montserrat Medium" pitchFamily="2" charset="0"/>
                <a:cs typeface="PSAUAL+Montserrat-Regular"/>
              </a:rPr>
              <a:t>créer</a:t>
            </a:r>
            <a:r>
              <a:rPr lang="fr-FR" sz="1800" spc="158" dirty="0">
                <a:latin typeface="Montserrat Medium" pitchFamily="2" charset="0"/>
                <a:cs typeface="PSAUAL+Montserrat-Regular"/>
              </a:rPr>
              <a:t> </a:t>
            </a:r>
            <a:r>
              <a:rPr lang="fr-FR" sz="1800" dirty="0">
                <a:latin typeface="Montserrat Medium" pitchFamily="2" charset="0"/>
                <a:cs typeface="PSAUAL+Montserrat-Regular"/>
              </a:rPr>
              <a:t>votre</a:t>
            </a:r>
            <a:r>
              <a:rPr lang="fr-FR" sz="1800" spc="158" dirty="0">
                <a:latin typeface="Montserrat Medium" pitchFamily="2" charset="0"/>
                <a:cs typeface="PSAUAL+Montserrat-Regular"/>
              </a:rPr>
              <a:t> </a:t>
            </a:r>
            <a:r>
              <a:rPr lang="fr-FR" sz="1800" dirty="0">
                <a:latin typeface="Montserrat Medium" pitchFamily="2" charset="0"/>
                <a:cs typeface="PSAUAL+Montserrat-Regular"/>
              </a:rPr>
              <a:t>premier</a:t>
            </a:r>
            <a:r>
              <a:rPr lang="fr-FR" sz="1800" spc="158" dirty="0">
                <a:latin typeface="Montserrat Medium" pitchFamily="2" charset="0"/>
                <a:cs typeface="PSAUAL+Montserrat-Regular"/>
              </a:rPr>
              <a:t> </a:t>
            </a:r>
            <a:r>
              <a:rPr lang="fr-FR" sz="1800" dirty="0">
                <a:latin typeface="Montserrat Medium" pitchFamily="2" charset="0"/>
                <a:cs typeface="PSAUAL+Montserrat-Regular"/>
              </a:rPr>
              <a:t>rapport.</a:t>
            </a:r>
          </a:p>
        </p:txBody>
      </p:sp>
      <p:sp>
        <p:nvSpPr>
          <p:cNvPr id="4" name="object 1">
            <a:extLst>
              <a:ext uri="{FF2B5EF4-FFF2-40B4-BE49-F238E27FC236}">
                <a16:creationId xmlns:a16="http://schemas.microsoft.com/office/drawing/2014/main" id="{F4AFB0DB-0932-9634-323D-3ADE8C948786}"/>
              </a:ext>
            </a:extLst>
          </p:cNvPr>
          <p:cNvSpPr/>
          <p:nvPr/>
        </p:nvSpPr>
        <p:spPr>
          <a:xfrm>
            <a:off x="1298812" y="2601711"/>
            <a:ext cx="6136131" cy="3690231"/>
          </a:xfrm>
          <a:prstGeom prst="rect">
            <a:avLst/>
          </a:prstGeom>
          <a:blipFill>
            <a:blip r:embed="rId2" cstate="print"/>
            <a:stretch>
              <a:fillRect/>
            </a:stretch>
          </a:blipFill>
        </p:spPr>
        <p:txBody>
          <a:bodyPr wrap="square" lIns="0" tIns="0" rIns="0" bIns="0" rtlCol="0">
            <a:spAutoFit/>
          </a:bodyPr>
          <a:lstStyle/>
          <a:p>
            <a:endParaRPr dirty="0"/>
          </a:p>
        </p:txBody>
      </p:sp>
      <p:sp>
        <p:nvSpPr>
          <p:cNvPr id="8" name="ZoneTexte 7">
            <a:extLst>
              <a:ext uri="{FF2B5EF4-FFF2-40B4-BE49-F238E27FC236}">
                <a16:creationId xmlns:a16="http://schemas.microsoft.com/office/drawing/2014/main" id="{C25D10D6-D4D9-DA24-6C55-38911263BFF0}"/>
              </a:ext>
            </a:extLst>
          </p:cNvPr>
          <p:cNvSpPr txBox="1"/>
          <p:nvPr/>
        </p:nvSpPr>
        <p:spPr>
          <a:xfrm>
            <a:off x="7726135" y="2978044"/>
            <a:ext cx="4259037" cy="2122953"/>
          </a:xfrm>
          <a:prstGeom prst="rect">
            <a:avLst/>
          </a:prstGeom>
          <a:noFill/>
        </p:spPr>
        <p:txBody>
          <a:bodyPr wrap="square">
            <a:spAutoFit/>
          </a:bodyPr>
          <a:lstStyle/>
          <a:p>
            <a:pPr algn="l">
              <a:lnSpc>
                <a:spcPct val="150000"/>
              </a:lnSpc>
              <a:spcBef>
                <a:spcPts val="0"/>
              </a:spcBef>
            </a:pPr>
            <a:r>
              <a:rPr lang="fr-FR" sz="1800" dirty="0">
                <a:latin typeface="Montserrat Medium" pitchFamily="2" charset="0"/>
                <a:cs typeface="PSAUAL+Montserrat-Regular"/>
              </a:rPr>
              <a:t>Avant</a:t>
            </a:r>
            <a:r>
              <a:rPr lang="fr-FR" sz="1800" spc="427" dirty="0">
                <a:latin typeface="Montserrat Medium" pitchFamily="2" charset="0"/>
                <a:cs typeface="PSAUAL+Montserrat-Regular"/>
              </a:rPr>
              <a:t> </a:t>
            </a:r>
            <a:r>
              <a:rPr lang="fr-FR" sz="1800" dirty="0">
                <a:latin typeface="Montserrat Medium" pitchFamily="2" charset="0"/>
                <a:cs typeface="PSAUAL+Montserrat-Regular"/>
              </a:rPr>
              <a:t>toute</a:t>
            </a:r>
            <a:r>
              <a:rPr lang="fr-FR" sz="1800" spc="427" dirty="0">
                <a:latin typeface="Montserrat Medium" pitchFamily="2" charset="0"/>
                <a:cs typeface="PSAUAL+Montserrat-Regular"/>
              </a:rPr>
              <a:t> </a:t>
            </a:r>
            <a:r>
              <a:rPr lang="fr-FR" sz="1800" dirty="0">
                <a:latin typeface="Montserrat Medium" pitchFamily="2" charset="0"/>
                <a:cs typeface="PSAUAL+Montserrat-Regular"/>
              </a:rPr>
              <a:t>chose,</a:t>
            </a:r>
            <a:r>
              <a:rPr lang="fr-FR" sz="1800" spc="427" dirty="0">
                <a:latin typeface="Montserrat Medium" pitchFamily="2" charset="0"/>
                <a:cs typeface="PSAUAL+Montserrat-Regular"/>
              </a:rPr>
              <a:t> </a:t>
            </a:r>
            <a:r>
              <a:rPr lang="fr-FR" sz="1800" dirty="0">
                <a:latin typeface="Montserrat Medium" pitchFamily="2" charset="0"/>
                <a:cs typeface="PSAUAL+Montserrat-Regular"/>
              </a:rPr>
              <a:t>vous</a:t>
            </a:r>
            <a:r>
              <a:rPr lang="fr-FR" sz="1800" spc="427" dirty="0">
                <a:latin typeface="Montserrat Medium" pitchFamily="2" charset="0"/>
                <a:cs typeface="PSAUAL+Montserrat-Regular"/>
              </a:rPr>
              <a:t> </a:t>
            </a:r>
            <a:r>
              <a:rPr lang="fr-FR" sz="1800" dirty="0">
                <a:latin typeface="Montserrat Medium" pitchFamily="2" charset="0"/>
                <a:cs typeface="PSAUAL+Montserrat-Regular"/>
              </a:rPr>
              <a:t>allez</a:t>
            </a:r>
            <a:r>
              <a:rPr lang="fr-FR" sz="1800" spc="427" dirty="0">
                <a:latin typeface="Montserrat Medium" pitchFamily="2" charset="0"/>
                <a:cs typeface="PSAUAL+Montserrat-Regular"/>
              </a:rPr>
              <a:t> </a:t>
            </a:r>
            <a:r>
              <a:rPr lang="fr-FR" sz="1800" dirty="0">
                <a:latin typeface="Montserrat Medium" pitchFamily="2" charset="0"/>
                <a:cs typeface="PSAUAL+Montserrat-Regular"/>
              </a:rPr>
              <a:t>devoir</a:t>
            </a:r>
            <a:r>
              <a:rPr lang="fr-FR" sz="1800" spc="427" dirty="0">
                <a:latin typeface="Montserrat Medium" pitchFamily="2" charset="0"/>
                <a:cs typeface="PSAUAL+Montserrat-Regular"/>
              </a:rPr>
              <a:t> </a:t>
            </a:r>
            <a:r>
              <a:rPr lang="fr-FR" sz="1800" dirty="0">
                <a:latin typeface="Montserrat Medium" pitchFamily="2" charset="0"/>
                <a:cs typeface="PSAUAL+Montserrat-Regular"/>
              </a:rPr>
              <a:t>vous</a:t>
            </a:r>
            <a:r>
              <a:rPr lang="fr-FR" sz="1800" spc="433" dirty="0">
                <a:latin typeface="Montserrat Medium" pitchFamily="2" charset="0"/>
                <a:cs typeface="PSAUAL+Montserrat-Regular"/>
              </a:rPr>
              <a:t> </a:t>
            </a:r>
            <a:r>
              <a:rPr lang="fr-FR" sz="1800" b="1" dirty="0">
                <a:latin typeface="Montserrat Medium" pitchFamily="2" charset="0"/>
                <a:cs typeface="Montserrat"/>
              </a:rPr>
              <a:t>connecter</a:t>
            </a:r>
            <a:r>
              <a:rPr lang="fr-FR" sz="1800" b="1" spc="440" dirty="0">
                <a:latin typeface="Montserrat Medium" pitchFamily="2" charset="0"/>
                <a:cs typeface="Montserrat"/>
              </a:rPr>
              <a:t> </a:t>
            </a:r>
            <a:r>
              <a:rPr lang="fr-FR" sz="1800" b="1" dirty="0">
                <a:latin typeface="Montserrat Medium" pitchFamily="2" charset="0"/>
                <a:cs typeface="Montserrat"/>
              </a:rPr>
              <a:t>à</a:t>
            </a:r>
            <a:r>
              <a:rPr lang="fr-FR" sz="1800" b="1" spc="440" dirty="0">
                <a:latin typeface="Montserrat Medium" pitchFamily="2" charset="0"/>
                <a:cs typeface="Montserrat"/>
              </a:rPr>
              <a:t> </a:t>
            </a:r>
            <a:r>
              <a:rPr lang="fr-FR" sz="1800" b="1" dirty="0">
                <a:latin typeface="Montserrat Medium" pitchFamily="2" charset="0"/>
                <a:cs typeface="Montserrat"/>
              </a:rPr>
              <a:t>des</a:t>
            </a:r>
            <a:r>
              <a:rPr lang="fr-FR" sz="1800" b="1" spc="440" dirty="0">
                <a:latin typeface="Montserrat Medium" pitchFamily="2" charset="0"/>
                <a:cs typeface="Montserrat"/>
              </a:rPr>
              <a:t> </a:t>
            </a:r>
            <a:r>
              <a:rPr lang="fr-FR" sz="1800" b="1" dirty="0">
                <a:latin typeface="Montserrat Medium" pitchFamily="2" charset="0"/>
                <a:cs typeface="Montserrat"/>
              </a:rPr>
              <a:t>sources</a:t>
            </a:r>
            <a:r>
              <a:rPr lang="fr-FR" sz="1800" b="1" spc="440" dirty="0">
                <a:latin typeface="Montserrat Medium" pitchFamily="2" charset="0"/>
                <a:cs typeface="Montserrat"/>
              </a:rPr>
              <a:t> </a:t>
            </a:r>
            <a:r>
              <a:rPr lang="fr-FR" sz="1800" b="1" dirty="0">
                <a:latin typeface="Montserrat Medium" pitchFamily="2" charset="0"/>
                <a:cs typeface="Montserrat"/>
              </a:rPr>
              <a:t>de données.</a:t>
            </a:r>
            <a:endParaRPr lang="fr-FR" sz="1800" b="1" spc="-25" dirty="0">
              <a:latin typeface="Montserrat Medium" pitchFamily="2" charset="0"/>
              <a:cs typeface="Montserrat"/>
            </a:endParaRPr>
          </a:p>
          <a:p>
            <a:pPr algn="l">
              <a:lnSpc>
                <a:spcPct val="150000"/>
              </a:lnSpc>
              <a:spcBef>
                <a:spcPts val="0"/>
              </a:spcBef>
            </a:pPr>
            <a:r>
              <a:rPr lang="fr-FR" sz="1800" dirty="0">
                <a:latin typeface="Montserrat Medium" pitchFamily="2" charset="0"/>
                <a:cs typeface="PSAUAL+Montserrat-Regular"/>
              </a:rPr>
              <a:t>Pour réaliser cela, vous allez utiliser ces fonctionnalités :</a:t>
            </a:r>
          </a:p>
        </p:txBody>
      </p:sp>
      <p:pic>
        <p:nvPicPr>
          <p:cNvPr id="5" name="Image 4">
            <a:extLst>
              <a:ext uri="{FF2B5EF4-FFF2-40B4-BE49-F238E27FC236}">
                <a16:creationId xmlns:a16="http://schemas.microsoft.com/office/drawing/2014/main" id="{752D10E4-C338-3E73-89F8-FE9876FF0260}"/>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1B9215F0-2656-C8FD-DAA7-038D48DEC5BC}"/>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761582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22462-B6CE-9F8C-ED5F-D3B35C3F14F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870AB3B-E6F2-031A-283F-0F6D30BA8197}"/>
              </a:ext>
            </a:extLst>
          </p:cNvPr>
          <p:cNvSpPr>
            <a:spLocks noGrp="1"/>
          </p:cNvSpPr>
          <p:nvPr>
            <p:ph type="ctrTitle"/>
          </p:nvPr>
        </p:nvSpPr>
        <p:spPr>
          <a:xfrm>
            <a:off x="-210373" y="224886"/>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4D2CCA43-B0A0-CB3F-3AB0-621A042CAD63}"/>
              </a:ext>
            </a:extLst>
          </p:cNvPr>
          <p:cNvSpPr>
            <a:spLocks noGrp="1"/>
          </p:cNvSpPr>
          <p:nvPr>
            <p:ph type="subTitle" idx="1"/>
          </p:nvPr>
        </p:nvSpPr>
        <p:spPr>
          <a:xfrm>
            <a:off x="1211726" y="1284876"/>
            <a:ext cx="10120303" cy="837255"/>
          </a:xfrm>
        </p:spPr>
        <p:txBody>
          <a:bodyPr>
            <a:noAutofit/>
          </a:bodyPr>
          <a:lstStyle/>
          <a:p>
            <a:pPr algn="l">
              <a:lnSpc>
                <a:spcPct val="150000"/>
              </a:lnSpc>
              <a:spcBef>
                <a:spcPts val="0"/>
              </a:spcBef>
            </a:pPr>
            <a:r>
              <a:rPr lang="fr-FR" sz="1800" dirty="0">
                <a:solidFill>
                  <a:srgbClr val="000000"/>
                </a:solidFill>
                <a:latin typeface="Montserrat Medium" pitchFamily="2" charset="0"/>
                <a:cs typeface="PSAUAL+Montserrat-Regular"/>
              </a:rPr>
              <a:t>Une</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fois</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que</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vous</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vous</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êtes</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connecté</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à</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vos</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données,</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vous</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allez</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pouvoir</a:t>
            </a:r>
            <a:r>
              <a:rPr lang="fr-FR" sz="1800" spc="162"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les </a:t>
            </a:r>
            <a:r>
              <a:rPr lang="fr-FR" sz="1800" b="1" dirty="0">
                <a:latin typeface="Montserrat Medium" pitchFamily="2" charset="0"/>
                <a:cs typeface="Montserrat"/>
              </a:rPr>
              <a:t>visualiser</a:t>
            </a:r>
            <a:r>
              <a:rPr lang="fr-FR" sz="1800" b="1" spc="-25" dirty="0">
                <a:solidFill>
                  <a:srgbClr val="E0A616"/>
                </a:solidFill>
                <a:latin typeface="Montserrat Medium" pitchFamily="2" charset="0"/>
                <a:cs typeface="Montserrat"/>
              </a:rPr>
              <a:t> </a:t>
            </a:r>
            <a:r>
              <a:rPr lang="fr-FR" sz="1800" dirty="0">
                <a:solidFill>
                  <a:srgbClr val="000000"/>
                </a:solidFill>
                <a:latin typeface="Montserrat Medium" pitchFamily="2" charset="0"/>
                <a:cs typeface="PSAUAL+Montserrat-Regular"/>
              </a:rPr>
              <a:t>en cliquant sur le bouton « </a:t>
            </a:r>
            <a:r>
              <a:rPr lang="fr-FR" sz="1800" b="1" dirty="0">
                <a:solidFill>
                  <a:srgbClr val="000000"/>
                </a:solidFill>
                <a:latin typeface="Montserrat Medium" pitchFamily="2" charset="0"/>
                <a:cs typeface="PSAUAL+Montserrat-Regular"/>
              </a:rPr>
              <a:t>Affichages Table </a:t>
            </a:r>
            <a:r>
              <a:rPr lang="fr-FR" sz="1800" dirty="0">
                <a:solidFill>
                  <a:srgbClr val="000000"/>
                </a:solidFill>
                <a:latin typeface="Montserrat Medium" pitchFamily="2" charset="0"/>
                <a:cs typeface="PSAUAL+Montserrat-Regular"/>
              </a:rPr>
              <a:t>» :</a:t>
            </a:r>
          </a:p>
        </p:txBody>
      </p:sp>
      <p:sp>
        <p:nvSpPr>
          <p:cNvPr id="5" name="object 4">
            <a:extLst>
              <a:ext uri="{FF2B5EF4-FFF2-40B4-BE49-F238E27FC236}">
                <a16:creationId xmlns:a16="http://schemas.microsoft.com/office/drawing/2014/main" id="{EEE7D4F7-6E1D-9D5B-A93C-EF4A366548F1}"/>
              </a:ext>
            </a:extLst>
          </p:cNvPr>
          <p:cNvSpPr/>
          <p:nvPr/>
        </p:nvSpPr>
        <p:spPr>
          <a:xfrm>
            <a:off x="1211725" y="2426375"/>
            <a:ext cx="8520103" cy="4072396"/>
          </a:xfrm>
          <a:prstGeom prst="rect">
            <a:avLst/>
          </a:prstGeom>
          <a:blipFill>
            <a:blip r:embed="rId2"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76F54BE3-F819-5F7B-1F51-EC54405395FF}"/>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3BDF852D-383F-D36E-E3C2-B013887CAE4D}"/>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6544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7C668-E4A3-D229-E27A-45C98FBA817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62106D4-0DCD-2877-8078-C08B4353AA1E}"/>
              </a:ext>
            </a:extLst>
          </p:cNvPr>
          <p:cNvSpPr>
            <a:spLocks noGrp="1"/>
          </p:cNvSpPr>
          <p:nvPr>
            <p:ph type="ctrTitle"/>
          </p:nvPr>
        </p:nvSpPr>
        <p:spPr>
          <a:xfrm>
            <a:off x="-374573" y="670938"/>
            <a:ext cx="7061813" cy="755746"/>
          </a:xfrm>
        </p:spPr>
        <p:txBody>
          <a:bodyPr>
            <a:noAutofit/>
          </a:bodyPr>
          <a:lstStyle/>
          <a:p>
            <a:pPr marL="1488762" marR="0" algn="just">
              <a:lnSpc>
                <a:spcPct val="150000"/>
              </a:lnSpc>
              <a:spcBef>
                <a:spcPts val="0"/>
              </a:spcBef>
              <a:spcAft>
                <a:spcPts val="0"/>
              </a:spcAft>
            </a:pPr>
            <a:r>
              <a:rPr lang="fr-FR" sz="3200" dirty="0">
                <a:latin typeface="Montserrat ExtraBold" pitchFamily="2" charset="0"/>
                <a:cs typeface="Montserrat"/>
              </a:rPr>
              <a:t>Objectif de la formation</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1E418896-19A4-5962-0FA7-97EAA87105C3}"/>
              </a:ext>
            </a:extLst>
          </p:cNvPr>
          <p:cNvSpPr>
            <a:spLocks noGrp="1"/>
          </p:cNvSpPr>
          <p:nvPr>
            <p:ph type="subTitle" idx="1"/>
          </p:nvPr>
        </p:nvSpPr>
        <p:spPr>
          <a:xfrm>
            <a:off x="1200839" y="1699114"/>
            <a:ext cx="10036366" cy="3423729"/>
          </a:xfrm>
        </p:spPr>
        <p:txBody>
          <a:bodyPr>
            <a:noAutofit/>
          </a:bodyPr>
          <a:lstStyle/>
          <a:p>
            <a:pPr algn="just">
              <a:lnSpc>
                <a:spcPct val="150000"/>
              </a:lnSpc>
              <a:spcBef>
                <a:spcPts val="0"/>
              </a:spcBef>
            </a:pPr>
            <a:r>
              <a:rPr lang="fr-FR" sz="1800" dirty="0">
                <a:latin typeface="Montserrat Medium" pitchFamily="2" charset="0"/>
              </a:rPr>
              <a:t>L’objectif de cette formation Power BI est de vous donner toutes les clés pour devenir autonome dans l’analyse et la visualisation de vos données. Vous apprendrez à transformer vos bases de données en tableaux de bord interactifs et dynamiques, tout en maîtrisant les fonctionnalités essentielles du logiciel. Chaque étape du programme est pensée pour renforcer votre efficacité et vous faire gagner du temps dans vos projets. À la fin de la formation, vous saurez créer, automatiser et interpréter vos rapports avec aisance. En clair, vous repartirez capable d’utiliser Power BI comme un véritable levier de performance et d’aide à la décision.</a:t>
            </a:r>
            <a:endParaRPr lang="fr-FR" sz="1800" dirty="0">
              <a:solidFill>
                <a:srgbClr val="000000"/>
              </a:solidFill>
              <a:latin typeface="Montserrat Medium" pitchFamily="2" charset="0"/>
              <a:cs typeface="JAHNIB+Montserrat-Regular"/>
            </a:endParaRPr>
          </a:p>
        </p:txBody>
      </p:sp>
      <p:sp>
        <p:nvSpPr>
          <p:cNvPr id="5" name="Rectangle 1">
            <a:extLst>
              <a:ext uri="{FF2B5EF4-FFF2-40B4-BE49-F238E27FC236}">
                <a16:creationId xmlns:a16="http://schemas.microsoft.com/office/drawing/2014/main" id="{45938BE0-DBAB-B8BA-2796-1FF4043DA30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J"/>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 name="Encre 6">
                <a:extLst>
                  <a:ext uri="{FF2B5EF4-FFF2-40B4-BE49-F238E27FC236}">
                    <a16:creationId xmlns:a16="http://schemas.microsoft.com/office/drawing/2014/main" id="{3BAB0D97-2255-0FD2-3FC8-661844E1A38F}"/>
                  </a:ext>
                </a:extLst>
              </p14:cNvPr>
              <p14:cNvContentPartPr/>
              <p14:nvPr/>
            </p14:nvContentPartPr>
            <p14:xfrm>
              <a:off x="264314" y="2015913"/>
              <a:ext cx="360" cy="360"/>
            </p14:xfrm>
          </p:contentPart>
        </mc:Choice>
        <mc:Fallback xmlns="">
          <p:pic>
            <p:nvPicPr>
              <p:cNvPr id="7" name="Encre 6">
                <a:extLst>
                  <a:ext uri="{FF2B5EF4-FFF2-40B4-BE49-F238E27FC236}">
                    <a16:creationId xmlns:a16="http://schemas.microsoft.com/office/drawing/2014/main" id="{3BAB0D97-2255-0FD2-3FC8-661844E1A38F}"/>
                  </a:ext>
                </a:extLst>
              </p:cNvPr>
              <p:cNvPicPr/>
              <p:nvPr/>
            </p:nvPicPr>
            <p:blipFill>
              <a:blip r:embed="rId4"/>
              <a:stretch>
                <a:fillRect/>
              </a:stretch>
            </p:blipFill>
            <p:spPr>
              <a:xfrm>
                <a:off x="255314" y="1962273"/>
                <a:ext cx="18000" cy="108000"/>
              </a:xfrm>
              <a:prstGeom prst="rect">
                <a:avLst/>
              </a:prstGeom>
            </p:spPr>
          </p:pic>
        </mc:Fallback>
      </mc:AlternateContent>
      <p:pic>
        <p:nvPicPr>
          <p:cNvPr id="19" name="Image 18">
            <a:extLst>
              <a:ext uri="{FF2B5EF4-FFF2-40B4-BE49-F238E27FC236}">
                <a16:creationId xmlns:a16="http://schemas.microsoft.com/office/drawing/2014/main" id="{F27C64B9-9AC6-7F5E-BE81-50E1C4B506C6}"/>
              </a:ext>
            </a:extLst>
          </p:cNvPr>
          <p:cNvPicPr>
            <a:picLocks noChangeAspect="1"/>
          </p:cNvPicPr>
          <p:nvPr/>
        </p:nvPicPr>
        <p:blipFill>
          <a:blip r:embed="rId5"/>
          <a:stretch>
            <a:fillRect/>
          </a:stretch>
        </p:blipFill>
        <p:spPr>
          <a:xfrm flipV="1">
            <a:off x="1035" y="-31323"/>
            <a:ext cx="471971" cy="4416035"/>
          </a:xfrm>
          <a:prstGeom prst="rect">
            <a:avLst/>
          </a:prstGeom>
        </p:spPr>
      </p:pic>
      <p:pic>
        <p:nvPicPr>
          <p:cNvPr id="20" name="Image 19">
            <a:extLst>
              <a:ext uri="{FF2B5EF4-FFF2-40B4-BE49-F238E27FC236}">
                <a16:creationId xmlns:a16="http://schemas.microsoft.com/office/drawing/2014/main" id="{41B641E5-1D25-4356-9D2C-BFD2E2D166F8}"/>
              </a:ext>
            </a:extLst>
          </p:cNvPr>
          <p:cNvPicPr>
            <a:picLocks noChangeAspect="1"/>
          </p:cNvPicPr>
          <p:nvPr/>
        </p:nvPicPr>
        <p:blipFill>
          <a:blip r:embed="rId6"/>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095784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F59CA-6344-0866-DA13-79F9F4932FC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3260B23-B625-61A0-93D9-78A9EC70849B}"/>
              </a:ext>
            </a:extLst>
          </p:cNvPr>
          <p:cNvSpPr>
            <a:spLocks noGrp="1"/>
          </p:cNvSpPr>
          <p:nvPr>
            <p:ph type="ctrTitle"/>
          </p:nvPr>
        </p:nvSpPr>
        <p:spPr>
          <a:xfrm>
            <a:off x="-210373" y="224886"/>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000FB320-5543-05B2-35F3-BF7F83C98BB7}"/>
              </a:ext>
            </a:extLst>
          </p:cNvPr>
          <p:cNvSpPr>
            <a:spLocks noGrp="1"/>
          </p:cNvSpPr>
          <p:nvPr>
            <p:ph type="subTitle" idx="1"/>
          </p:nvPr>
        </p:nvSpPr>
        <p:spPr>
          <a:xfrm>
            <a:off x="1211726" y="1284876"/>
            <a:ext cx="10120303" cy="837255"/>
          </a:xfrm>
        </p:spPr>
        <p:txBody>
          <a:bodyPr>
            <a:noAutofit/>
          </a:bodyPr>
          <a:lstStyle/>
          <a:p>
            <a:pPr algn="l">
              <a:lnSpc>
                <a:spcPct val="150000"/>
              </a:lnSpc>
              <a:spcBef>
                <a:spcPts val="0"/>
              </a:spcBef>
            </a:pPr>
            <a:r>
              <a:rPr lang="fr-FR" sz="1800" dirty="0">
                <a:latin typeface="Montserrat Medium" pitchFamily="2" charset="0"/>
                <a:cs typeface="PSAUAL+Montserrat-Regular"/>
              </a:rPr>
              <a:t>Vous</a:t>
            </a:r>
            <a:r>
              <a:rPr lang="fr-FR" sz="1800" spc="569" dirty="0">
                <a:latin typeface="Montserrat Medium" pitchFamily="2" charset="0"/>
                <a:cs typeface="PSAUAL+Montserrat-Regular"/>
              </a:rPr>
              <a:t> </a:t>
            </a:r>
            <a:r>
              <a:rPr lang="fr-FR" sz="1800" dirty="0">
                <a:latin typeface="Montserrat Medium" pitchFamily="2" charset="0"/>
                <a:cs typeface="PSAUAL+Montserrat-Regular"/>
              </a:rPr>
              <a:t>vous</a:t>
            </a:r>
            <a:r>
              <a:rPr lang="fr-FR" sz="1800" spc="569" dirty="0">
                <a:latin typeface="Montserrat Medium" pitchFamily="2" charset="0"/>
                <a:cs typeface="PSAUAL+Montserrat-Regular"/>
              </a:rPr>
              <a:t> </a:t>
            </a:r>
            <a:r>
              <a:rPr lang="fr-FR" sz="1800" dirty="0">
                <a:latin typeface="Montserrat Medium" pitchFamily="2" charset="0"/>
                <a:cs typeface="PSAUAL+Montserrat-Regular"/>
              </a:rPr>
              <a:t>trouvez</a:t>
            </a:r>
            <a:r>
              <a:rPr lang="fr-FR" sz="1800" spc="569" dirty="0">
                <a:latin typeface="Montserrat Medium" pitchFamily="2" charset="0"/>
                <a:cs typeface="PSAUAL+Montserrat-Regular"/>
              </a:rPr>
              <a:t> </a:t>
            </a:r>
            <a:r>
              <a:rPr lang="fr-FR" sz="1800" dirty="0">
                <a:latin typeface="Montserrat Medium" pitchFamily="2" charset="0"/>
                <a:cs typeface="PSAUAL+Montserrat-Regular"/>
              </a:rPr>
              <a:t>désormais</a:t>
            </a:r>
            <a:r>
              <a:rPr lang="fr-FR" sz="1800" spc="569" dirty="0">
                <a:latin typeface="Montserrat Medium" pitchFamily="2" charset="0"/>
                <a:cs typeface="PSAUAL+Montserrat-Regular"/>
              </a:rPr>
              <a:t> </a:t>
            </a:r>
            <a:r>
              <a:rPr lang="fr-FR" sz="1800" dirty="0">
                <a:latin typeface="Montserrat Medium" pitchFamily="2" charset="0"/>
                <a:cs typeface="PSAUAL+Montserrat-Regular"/>
              </a:rPr>
              <a:t>dans</a:t>
            </a:r>
            <a:r>
              <a:rPr lang="fr-FR" sz="1800" spc="571" dirty="0">
                <a:latin typeface="Montserrat Medium" pitchFamily="2" charset="0"/>
                <a:cs typeface="PSAUAL+Montserrat-Regular"/>
              </a:rPr>
              <a:t> </a:t>
            </a:r>
            <a:r>
              <a:rPr lang="fr-FR" sz="1800" b="1" dirty="0">
                <a:latin typeface="Montserrat Medium" pitchFamily="2" charset="0"/>
                <a:cs typeface="Montserrat"/>
              </a:rPr>
              <a:t>l’affiche</a:t>
            </a:r>
            <a:r>
              <a:rPr lang="fr-FR" sz="1800" b="1" spc="582" dirty="0">
                <a:latin typeface="Montserrat Medium" pitchFamily="2" charset="0"/>
                <a:cs typeface="Montserrat"/>
              </a:rPr>
              <a:t> </a:t>
            </a:r>
            <a:r>
              <a:rPr lang="fr-FR" sz="1800" b="1" dirty="0">
                <a:latin typeface="Montserrat Medium" pitchFamily="2" charset="0"/>
                <a:cs typeface="Montserrat"/>
              </a:rPr>
              <a:t>table</a:t>
            </a:r>
            <a:r>
              <a:rPr lang="fr-FR" sz="1800" dirty="0">
                <a:latin typeface="Montserrat Medium" pitchFamily="2" charset="0"/>
                <a:cs typeface="PSAUAL+Montserrat-Regular"/>
              </a:rPr>
              <a:t>.</a:t>
            </a:r>
            <a:r>
              <a:rPr lang="fr-FR" sz="1800" spc="569" dirty="0">
                <a:latin typeface="Montserrat Medium" pitchFamily="2" charset="0"/>
                <a:cs typeface="PSAUAL+Montserrat-Regular"/>
              </a:rPr>
              <a:t> </a:t>
            </a:r>
            <a:r>
              <a:rPr lang="fr-FR" sz="1800" dirty="0">
                <a:latin typeface="Montserrat Medium" pitchFamily="2" charset="0"/>
                <a:cs typeface="PSAUAL+Montserrat-Regular"/>
              </a:rPr>
              <a:t>Naviguez</a:t>
            </a:r>
            <a:r>
              <a:rPr lang="fr-FR" sz="1800" spc="569" dirty="0">
                <a:latin typeface="Montserrat Medium" pitchFamily="2" charset="0"/>
                <a:cs typeface="PSAUAL+Montserrat-Regular"/>
              </a:rPr>
              <a:t> </a:t>
            </a:r>
            <a:r>
              <a:rPr lang="fr-FR" sz="1800" dirty="0">
                <a:latin typeface="Montserrat Medium" pitchFamily="2" charset="0"/>
                <a:cs typeface="PSAUAL+Montserrat-Regular"/>
              </a:rPr>
              <a:t>entre</a:t>
            </a:r>
            <a:r>
              <a:rPr lang="fr-FR" sz="1800" spc="569" dirty="0">
                <a:latin typeface="Montserrat Medium" pitchFamily="2" charset="0"/>
                <a:cs typeface="PSAUAL+Montserrat-Regular"/>
              </a:rPr>
              <a:t> </a:t>
            </a:r>
            <a:r>
              <a:rPr lang="fr-FR" sz="1800" dirty="0">
                <a:latin typeface="Montserrat Medium" pitchFamily="2" charset="0"/>
                <a:cs typeface="PSAUAL+Montserrat-Regular"/>
              </a:rPr>
              <a:t>vos différentes requêtes qui se trouvent juste ici :</a:t>
            </a:r>
          </a:p>
        </p:txBody>
      </p:sp>
      <p:sp>
        <p:nvSpPr>
          <p:cNvPr id="6" name="object 3">
            <a:extLst>
              <a:ext uri="{FF2B5EF4-FFF2-40B4-BE49-F238E27FC236}">
                <a16:creationId xmlns:a16="http://schemas.microsoft.com/office/drawing/2014/main" id="{808331F9-F040-F4D9-B0B7-EFB38A6EEFDE}"/>
              </a:ext>
            </a:extLst>
          </p:cNvPr>
          <p:cNvSpPr/>
          <p:nvPr/>
        </p:nvSpPr>
        <p:spPr>
          <a:xfrm>
            <a:off x="1211726" y="2144638"/>
            <a:ext cx="8313274" cy="3755417"/>
          </a:xfrm>
          <a:prstGeom prst="rect">
            <a:avLst/>
          </a:prstGeom>
          <a:blipFill>
            <a:blip r:embed="rId2" cstate="print"/>
            <a:stretch>
              <a:fillRect/>
            </a:stretch>
          </a:blipFill>
        </p:spPr>
        <p:txBody>
          <a:bodyPr wrap="square" lIns="0" tIns="0" rIns="0" bIns="0" rtlCol="0">
            <a:spAutoFit/>
          </a:bodyPr>
          <a:lstStyle/>
          <a:p>
            <a:endParaRPr/>
          </a:p>
        </p:txBody>
      </p:sp>
      <p:sp>
        <p:nvSpPr>
          <p:cNvPr id="9" name="ZoneTexte 8">
            <a:extLst>
              <a:ext uri="{FF2B5EF4-FFF2-40B4-BE49-F238E27FC236}">
                <a16:creationId xmlns:a16="http://schemas.microsoft.com/office/drawing/2014/main" id="{C5B57668-F8F9-44E8-663B-A392BA516A7D}"/>
              </a:ext>
            </a:extLst>
          </p:cNvPr>
          <p:cNvSpPr txBox="1"/>
          <p:nvPr/>
        </p:nvSpPr>
        <p:spPr>
          <a:xfrm>
            <a:off x="710982" y="5986783"/>
            <a:ext cx="9488931" cy="646331"/>
          </a:xfrm>
          <a:prstGeom prst="rect">
            <a:avLst/>
          </a:prstGeom>
          <a:noFill/>
        </p:spPr>
        <p:txBody>
          <a:bodyPr wrap="square">
            <a:spAutoFit/>
          </a:bodyPr>
          <a:lstStyle/>
          <a:p>
            <a:pPr marL="449578" marR="0">
              <a:spcBef>
                <a:spcPts val="0"/>
              </a:spcBef>
              <a:spcAft>
                <a:spcPts val="0"/>
              </a:spcAft>
            </a:pPr>
            <a:r>
              <a:rPr lang="fr-FR" sz="1800" dirty="0">
                <a:latin typeface="Montserrat Medium" pitchFamily="2" charset="0"/>
                <a:cs typeface="PSAUAL+Montserrat-Regular"/>
              </a:rPr>
              <a:t>Attention, il est </a:t>
            </a:r>
            <a:r>
              <a:rPr lang="fr-FR" sz="1800" b="1" dirty="0">
                <a:latin typeface="Montserrat Medium" pitchFamily="2" charset="0"/>
                <a:cs typeface="Montserrat"/>
              </a:rPr>
              <a:t>impossible de saisir des données dans Power BI</a:t>
            </a:r>
            <a:r>
              <a:rPr lang="fr-FR" sz="1800" dirty="0">
                <a:latin typeface="Montserrat Medium" pitchFamily="2" charset="0"/>
                <a:cs typeface="PSAUAL+Montserrat-Regular"/>
              </a:rPr>
              <a:t>. Nous pouvons uniquement lire des données.</a:t>
            </a:r>
          </a:p>
        </p:txBody>
      </p:sp>
      <p:sp>
        <p:nvSpPr>
          <p:cNvPr id="10" name="object 2">
            <a:extLst>
              <a:ext uri="{FF2B5EF4-FFF2-40B4-BE49-F238E27FC236}">
                <a16:creationId xmlns:a16="http://schemas.microsoft.com/office/drawing/2014/main" id="{0F6C0C62-7006-7CCA-E2A7-70883A2D55B9}"/>
              </a:ext>
            </a:extLst>
          </p:cNvPr>
          <p:cNvSpPr/>
          <p:nvPr/>
        </p:nvSpPr>
        <p:spPr>
          <a:xfrm>
            <a:off x="1001892" y="6074006"/>
            <a:ext cx="165103" cy="143576"/>
          </a:xfrm>
          <a:prstGeom prst="rect">
            <a:avLst/>
          </a:prstGeom>
          <a:blipFill>
            <a:blip r:embed="rId3"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13C4755E-AE20-ED48-67E6-B4AF60C67760}"/>
              </a:ext>
            </a:extLst>
          </p:cNvPr>
          <p:cNvPicPr>
            <a:picLocks noChangeAspect="1"/>
          </p:cNvPicPr>
          <p:nvPr/>
        </p:nvPicPr>
        <p:blipFill>
          <a:blip r:embed="rId4"/>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361BEB4C-CCD1-EEFA-9723-7351011C260D}"/>
              </a:ext>
            </a:extLst>
          </p:cNvPr>
          <p:cNvPicPr>
            <a:picLocks noChangeAspect="1"/>
          </p:cNvPicPr>
          <p:nvPr/>
        </p:nvPicPr>
        <p:blipFill>
          <a:blip r:embed="rId5"/>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945791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B8E0F-05CE-726C-302F-3CD5F883D0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78BE634-776B-A2D8-DD56-C5B22F3FF5D1}"/>
              </a:ext>
            </a:extLst>
          </p:cNvPr>
          <p:cNvSpPr>
            <a:spLocks noGrp="1"/>
          </p:cNvSpPr>
          <p:nvPr>
            <p:ph type="ctrTitle"/>
          </p:nvPr>
        </p:nvSpPr>
        <p:spPr>
          <a:xfrm>
            <a:off x="-624030" y="126915"/>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C03AF42C-8984-1D57-C1B4-70A063C84372}"/>
              </a:ext>
            </a:extLst>
          </p:cNvPr>
          <p:cNvSpPr>
            <a:spLocks noGrp="1"/>
          </p:cNvSpPr>
          <p:nvPr>
            <p:ph type="subTitle" idx="1"/>
          </p:nvPr>
        </p:nvSpPr>
        <p:spPr>
          <a:xfrm>
            <a:off x="827314" y="969188"/>
            <a:ext cx="10504715" cy="1730469"/>
          </a:xfrm>
        </p:spPr>
        <p:txBody>
          <a:bodyPr>
            <a:noAutofit/>
          </a:bodyPr>
          <a:lstStyle/>
          <a:p>
            <a:pPr algn="just">
              <a:lnSpc>
                <a:spcPct val="150000"/>
              </a:lnSpc>
              <a:spcBef>
                <a:spcPts val="0"/>
              </a:spcBef>
            </a:pPr>
            <a:r>
              <a:rPr lang="fr-FR" sz="1800" dirty="0">
                <a:latin typeface="Montserrat Medium" pitchFamily="2" charset="0"/>
                <a:cs typeface="PSAUAL+Montserrat-Regular"/>
              </a:rPr>
              <a:t>Dans</a:t>
            </a:r>
            <a:r>
              <a:rPr lang="fr-FR" sz="1800" spc="326" dirty="0">
                <a:latin typeface="Montserrat Medium" pitchFamily="2" charset="0"/>
                <a:cs typeface="PSAUAL+Montserrat-Regular"/>
              </a:rPr>
              <a:t> </a:t>
            </a:r>
            <a:r>
              <a:rPr lang="fr-FR" sz="1800" dirty="0">
                <a:latin typeface="Montserrat Medium" pitchFamily="2" charset="0"/>
                <a:cs typeface="PSAUAL+Montserrat-Regular"/>
              </a:rPr>
              <a:t>l’affichage</a:t>
            </a:r>
            <a:r>
              <a:rPr lang="fr-FR" sz="1800" spc="326" dirty="0">
                <a:latin typeface="Montserrat Medium" pitchFamily="2" charset="0"/>
                <a:cs typeface="PSAUAL+Montserrat-Regular"/>
              </a:rPr>
              <a:t> </a:t>
            </a:r>
            <a:r>
              <a:rPr lang="fr-FR" sz="1800" dirty="0">
                <a:latin typeface="Montserrat Medium" pitchFamily="2" charset="0"/>
                <a:cs typeface="PSAUAL+Montserrat-Regular"/>
              </a:rPr>
              <a:t>table,</a:t>
            </a:r>
            <a:r>
              <a:rPr lang="fr-FR" sz="1800" spc="326" dirty="0">
                <a:latin typeface="Montserrat Medium" pitchFamily="2" charset="0"/>
                <a:cs typeface="PSAUAL+Montserrat-Regular"/>
              </a:rPr>
              <a:t> </a:t>
            </a:r>
            <a:r>
              <a:rPr lang="fr-FR" sz="1800" dirty="0">
                <a:latin typeface="Montserrat Medium" pitchFamily="2" charset="0"/>
                <a:cs typeface="PSAUAL+Montserrat-Regular"/>
              </a:rPr>
              <a:t>vous</a:t>
            </a:r>
            <a:r>
              <a:rPr lang="fr-FR" sz="1800" spc="326" dirty="0">
                <a:latin typeface="Montserrat Medium" pitchFamily="2" charset="0"/>
                <a:cs typeface="PSAUAL+Montserrat-Regular"/>
              </a:rPr>
              <a:t> </a:t>
            </a:r>
            <a:r>
              <a:rPr lang="fr-FR" sz="1800" dirty="0">
                <a:latin typeface="Montserrat Medium" pitchFamily="2" charset="0"/>
                <a:cs typeface="PSAUAL+Montserrat-Regular"/>
              </a:rPr>
              <a:t>avez</a:t>
            </a:r>
            <a:r>
              <a:rPr lang="fr-FR" sz="1800" spc="326" dirty="0">
                <a:latin typeface="Montserrat Medium" pitchFamily="2" charset="0"/>
                <a:cs typeface="PSAUAL+Montserrat-Regular"/>
              </a:rPr>
              <a:t> </a:t>
            </a:r>
            <a:r>
              <a:rPr lang="fr-FR" sz="1800" dirty="0">
                <a:latin typeface="Montserrat Medium" pitchFamily="2" charset="0"/>
                <a:cs typeface="PSAUAL+Montserrat-Regular"/>
              </a:rPr>
              <a:t>la</a:t>
            </a:r>
            <a:r>
              <a:rPr lang="fr-FR" sz="1800" spc="326" dirty="0">
                <a:latin typeface="Montserrat Medium" pitchFamily="2" charset="0"/>
                <a:cs typeface="PSAUAL+Montserrat-Regular"/>
              </a:rPr>
              <a:t> </a:t>
            </a:r>
            <a:r>
              <a:rPr lang="fr-FR" sz="1800" dirty="0">
                <a:latin typeface="Montserrat Medium" pitchFamily="2" charset="0"/>
                <a:cs typeface="PSAUAL+Montserrat-Regular"/>
              </a:rPr>
              <a:t>possibilité</a:t>
            </a:r>
            <a:r>
              <a:rPr lang="fr-FR" sz="1800" spc="326" dirty="0">
                <a:latin typeface="Montserrat Medium" pitchFamily="2" charset="0"/>
                <a:cs typeface="PSAUAL+Montserrat-Regular"/>
              </a:rPr>
              <a:t> </a:t>
            </a:r>
            <a:r>
              <a:rPr lang="fr-FR" sz="1800" b="1" dirty="0">
                <a:latin typeface="Montserrat Medium" pitchFamily="2" charset="0"/>
                <a:cs typeface="Montserrat"/>
              </a:rPr>
              <a:t>d’enrichir</a:t>
            </a:r>
            <a:r>
              <a:rPr lang="fr-FR" sz="1800" b="1" spc="338" dirty="0">
                <a:latin typeface="Montserrat Medium" pitchFamily="2" charset="0"/>
                <a:cs typeface="Montserrat"/>
              </a:rPr>
              <a:t> </a:t>
            </a:r>
            <a:r>
              <a:rPr lang="fr-FR" sz="1800" b="1" dirty="0">
                <a:latin typeface="Montserrat Medium" pitchFamily="2" charset="0"/>
                <a:cs typeface="Montserrat"/>
              </a:rPr>
              <a:t>vos</a:t>
            </a:r>
            <a:r>
              <a:rPr lang="fr-FR" sz="1800" b="1" spc="338" dirty="0">
                <a:latin typeface="Montserrat Medium" pitchFamily="2" charset="0"/>
                <a:cs typeface="Montserrat"/>
              </a:rPr>
              <a:t> </a:t>
            </a:r>
            <a:r>
              <a:rPr lang="fr-FR" sz="1800" b="1" dirty="0">
                <a:latin typeface="Montserrat Medium" pitchFamily="2" charset="0"/>
                <a:cs typeface="Montserrat"/>
              </a:rPr>
              <a:t>données</a:t>
            </a:r>
            <a:r>
              <a:rPr lang="fr-FR" sz="1800" b="1" spc="302" dirty="0">
                <a:latin typeface="Montserrat Medium" pitchFamily="2" charset="0"/>
                <a:cs typeface="Montserrat"/>
              </a:rPr>
              <a:t> </a:t>
            </a:r>
            <a:r>
              <a:rPr lang="fr-FR" sz="1800" dirty="0">
                <a:latin typeface="Montserrat Medium" pitchFamily="2" charset="0"/>
                <a:cs typeface="PSAUAL+Montserrat-Regular"/>
              </a:rPr>
              <a:t>en créant</a:t>
            </a:r>
            <a:r>
              <a:rPr lang="fr-FR" sz="1800" spc="247" dirty="0">
                <a:latin typeface="Montserrat Medium" pitchFamily="2" charset="0"/>
                <a:cs typeface="PSAUAL+Montserrat-Regular"/>
              </a:rPr>
              <a:t> </a:t>
            </a:r>
            <a:r>
              <a:rPr lang="fr-FR" sz="1800" dirty="0">
                <a:latin typeface="Montserrat Medium" pitchFamily="2" charset="0"/>
                <a:cs typeface="PSAUAL+Montserrat-Regular"/>
              </a:rPr>
              <a:t>des</a:t>
            </a:r>
            <a:r>
              <a:rPr lang="fr-FR" sz="1800" spc="247" dirty="0">
                <a:latin typeface="Montserrat Medium" pitchFamily="2" charset="0"/>
                <a:cs typeface="PSAUAL+Montserrat-Regular"/>
              </a:rPr>
              <a:t> </a:t>
            </a:r>
            <a:r>
              <a:rPr lang="fr-FR" sz="1800" dirty="0">
                <a:latin typeface="Montserrat Medium" pitchFamily="2" charset="0"/>
                <a:cs typeface="PSAUAL+Montserrat-Regular"/>
              </a:rPr>
              <a:t>mesures</a:t>
            </a:r>
            <a:r>
              <a:rPr lang="fr-FR" sz="1800" spc="247" dirty="0">
                <a:latin typeface="Montserrat Medium" pitchFamily="2" charset="0"/>
                <a:cs typeface="PSAUAL+Montserrat-Regular"/>
              </a:rPr>
              <a:t> </a:t>
            </a:r>
            <a:r>
              <a:rPr lang="fr-FR" sz="1800" dirty="0">
                <a:latin typeface="Montserrat Medium" pitchFamily="2" charset="0"/>
                <a:cs typeface="PSAUAL+Montserrat-Regular"/>
              </a:rPr>
              <a:t>ou</a:t>
            </a:r>
            <a:r>
              <a:rPr lang="fr-FR" sz="1800" spc="247" dirty="0">
                <a:latin typeface="Montserrat Medium" pitchFamily="2" charset="0"/>
                <a:cs typeface="PSAUAL+Montserrat-Regular"/>
              </a:rPr>
              <a:t> </a:t>
            </a:r>
            <a:r>
              <a:rPr lang="fr-FR" sz="1800" dirty="0">
                <a:latin typeface="Montserrat Medium" pitchFamily="2" charset="0"/>
                <a:cs typeface="PSAUAL+Montserrat-Regular"/>
              </a:rPr>
              <a:t>des</a:t>
            </a:r>
            <a:r>
              <a:rPr lang="fr-FR" sz="1800" spc="247" dirty="0">
                <a:latin typeface="Montserrat Medium" pitchFamily="2" charset="0"/>
                <a:cs typeface="PSAUAL+Montserrat-Regular"/>
              </a:rPr>
              <a:t> </a:t>
            </a:r>
            <a:r>
              <a:rPr lang="fr-FR" sz="1800" dirty="0">
                <a:latin typeface="Montserrat Medium" pitchFamily="2" charset="0"/>
                <a:cs typeface="PSAUAL+Montserrat-Regular"/>
              </a:rPr>
              <a:t>nouvelles</a:t>
            </a:r>
            <a:r>
              <a:rPr lang="fr-FR" sz="1800" spc="247" dirty="0">
                <a:latin typeface="Montserrat Medium" pitchFamily="2" charset="0"/>
                <a:cs typeface="PSAUAL+Montserrat-Regular"/>
              </a:rPr>
              <a:t> </a:t>
            </a:r>
            <a:r>
              <a:rPr lang="fr-FR" sz="1800" dirty="0">
                <a:latin typeface="Montserrat Medium" pitchFamily="2" charset="0"/>
                <a:cs typeface="PSAUAL+Montserrat-Regular"/>
              </a:rPr>
              <a:t>colonnes.</a:t>
            </a:r>
            <a:r>
              <a:rPr lang="fr-FR" sz="1800" spc="247" dirty="0">
                <a:latin typeface="Montserrat Medium" pitchFamily="2" charset="0"/>
                <a:cs typeface="PSAUAL+Montserrat-Regular"/>
              </a:rPr>
              <a:t> </a:t>
            </a:r>
            <a:r>
              <a:rPr lang="fr-FR" sz="1800" dirty="0">
                <a:latin typeface="Montserrat Medium" pitchFamily="2" charset="0"/>
                <a:cs typeface="PSAUAL+Montserrat-Regular"/>
              </a:rPr>
              <a:t>Cela</a:t>
            </a:r>
            <a:r>
              <a:rPr lang="fr-FR" sz="1800" spc="247" dirty="0">
                <a:latin typeface="Montserrat Medium" pitchFamily="2" charset="0"/>
                <a:cs typeface="PSAUAL+Montserrat-Regular"/>
              </a:rPr>
              <a:t> </a:t>
            </a:r>
            <a:r>
              <a:rPr lang="fr-FR" sz="1800" dirty="0">
                <a:latin typeface="Montserrat Medium" pitchFamily="2" charset="0"/>
                <a:cs typeface="PSAUAL+Montserrat-Regular"/>
              </a:rPr>
              <a:t>nécessite</a:t>
            </a:r>
            <a:r>
              <a:rPr lang="fr-FR" sz="1800" spc="247" dirty="0">
                <a:latin typeface="Montserrat Medium" pitchFamily="2" charset="0"/>
                <a:cs typeface="PSAUAL+Montserrat-Regular"/>
              </a:rPr>
              <a:t> </a:t>
            </a:r>
            <a:r>
              <a:rPr lang="fr-FR" sz="1800" dirty="0">
                <a:latin typeface="Montserrat Medium" pitchFamily="2" charset="0"/>
                <a:cs typeface="PSAUAL+Montserrat-Regular"/>
              </a:rPr>
              <a:t>d’écrire</a:t>
            </a:r>
            <a:r>
              <a:rPr lang="fr-FR" sz="1800" spc="247" dirty="0">
                <a:latin typeface="Montserrat Medium" pitchFamily="2" charset="0"/>
                <a:cs typeface="PSAUAL+Montserrat-Regular"/>
              </a:rPr>
              <a:t> </a:t>
            </a:r>
            <a:r>
              <a:rPr lang="fr-FR" sz="1800" dirty="0">
                <a:latin typeface="Montserrat Medium" pitchFamily="2" charset="0"/>
                <a:cs typeface="PSAUAL+Montserrat-Regular"/>
              </a:rPr>
              <a:t>des formules</a:t>
            </a:r>
            <a:r>
              <a:rPr lang="fr-FR" sz="1800" spc="-12" dirty="0">
                <a:latin typeface="Montserrat Medium" pitchFamily="2" charset="0"/>
                <a:cs typeface="PSAUAL+Montserrat-Regular"/>
              </a:rPr>
              <a:t> </a:t>
            </a:r>
            <a:r>
              <a:rPr lang="fr-FR" sz="1800" dirty="0">
                <a:latin typeface="Montserrat Medium" pitchFamily="2" charset="0"/>
                <a:cs typeface="PSAUAL+Montserrat-Regular"/>
              </a:rPr>
              <a:t>au</a:t>
            </a:r>
            <a:r>
              <a:rPr lang="fr-FR" sz="1800" spc="-12" dirty="0">
                <a:latin typeface="Montserrat Medium" pitchFamily="2" charset="0"/>
                <a:cs typeface="PSAUAL+Montserrat-Regular"/>
              </a:rPr>
              <a:t> </a:t>
            </a:r>
            <a:r>
              <a:rPr lang="fr-FR" sz="1800" b="1" dirty="0">
                <a:latin typeface="Montserrat Medium" pitchFamily="2" charset="0"/>
                <a:cs typeface="Montserrat"/>
              </a:rPr>
              <a:t>langage</a:t>
            </a:r>
            <a:r>
              <a:rPr lang="fr-FR" sz="1800" b="1" spc="-12" dirty="0">
                <a:latin typeface="Montserrat Medium" pitchFamily="2" charset="0"/>
                <a:cs typeface="Montserrat"/>
              </a:rPr>
              <a:t> </a:t>
            </a:r>
            <a:r>
              <a:rPr lang="fr-FR" sz="1800" b="1" dirty="0">
                <a:latin typeface="Montserrat Medium" pitchFamily="2" charset="0"/>
                <a:cs typeface="Montserrat"/>
              </a:rPr>
              <a:t>DAX</a:t>
            </a:r>
            <a:r>
              <a:rPr lang="fr-FR" sz="1800" dirty="0">
                <a:latin typeface="Montserrat Medium" pitchFamily="2" charset="0"/>
                <a:cs typeface="PSAUAL+Montserrat-Regular"/>
              </a:rPr>
              <a:t>.</a:t>
            </a:r>
            <a:r>
              <a:rPr lang="fr-FR" sz="1800" spc="-12" dirty="0">
                <a:latin typeface="Montserrat Medium" pitchFamily="2" charset="0"/>
                <a:cs typeface="PSAUAL+Montserrat-Regular"/>
              </a:rPr>
              <a:t> </a:t>
            </a:r>
          </a:p>
          <a:p>
            <a:pPr algn="just">
              <a:lnSpc>
                <a:spcPct val="150000"/>
              </a:lnSpc>
              <a:spcBef>
                <a:spcPts val="0"/>
              </a:spcBef>
            </a:pPr>
            <a:r>
              <a:rPr lang="fr-FR" sz="1800" dirty="0">
                <a:solidFill>
                  <a:srgbClr val="000000"/>
                </a:solidFill>
                <a:latin typeface="Montserrat Medium" pitchFamily="2" charset="0"/>
                <a:cs typeface="PSAUAL+Montserrat-Regular"/>
              </a:rPr>
              <a:t>Les fonctionnalités se trouvent juste ici :</a:t>
            </a:r>
          </a:p>
        </p:txBody>
      </p:sp>
      <p:sp>
        <p:nvSpPr>
          <p:cNvPr id="4" name="object 2">
            <a:extLst>
              <a:ext uri="{FF2B5EF4-FFF2-40B4-BE49-F238E27FC236}">
                <a16:creationId xmlns:a16="http://schemas.microsoft.com/office/drawing/2014/main" id="{094B884F-11FD-6F07-155D-27ADBE7C87FF}"/>
              </a:ext>
            </a:extLst>
          </p:cNvPr>
          <p:cNvSpPr/>
          <p:nvPr/>
        </p:nvSpPr>
        <p:spPr>
          <a:xfrm>
            <a:off x="861058" y="2704516"/>
            <a:ext cx="7901942" cy="3848683"/>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87B71466-4605-13A9-9AF2-51ADF42DDD23}"/>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1A76874E-91A7-C1C0-D42C-080E62B8156E}"/>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80692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5C8F4-6829-04DB-DE98-A0EC8E41825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EEDCBA0-C662-4573-6D2E-04AA8AC3B567}"/>
              </a:ext>
            </a:extLst>
          </p:cNvPr>
          <p:cNvSpPr>
            <a:spLocks noGrp="1"/>
          </p:cNvSpPr>
          <p:nvPr>
            <p:ph type="ctrTitle"/>
          </p:nvPr>
        </p:nvSpPr>
        <p:spPr>
          <a:xfrm>
            <a:off x="-293914" y="605886"/>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B90D53FD-ED62-5C1B-EABE-475994B22401}"/>
              </a:ext>
            </a:extLst>
          </p:cNvPr>
          <p:cNvSpPr>
            <a:spLocks noGrp="1"/>
          </p:cNvSpPr>
          <p:nvPr>
            <p:ph type="subTitle" idx="1"/>
          </p:nvPr>
        </p:nvSpPr>
        <p:spPr>
          <a:xfrm>
            <a:off x="1159327" y="1616258"/>
            <a:ext cx="10504715" cy="478612"/>
          </a:xfrm>
        </p:spPr>
        <p:txBody>
          <a:bodyPr>
            <a:noAutofit/>
          </a:bodyPr>
          <a:lstStyle/>
          <a:p>
            <a:pPr algn="l">
              <a:lnSpc>
                <a:spcPts val="1462"/>
              </a:lnSpc>
              <a:spcBef>
                <a:spcPts val="0"/>
              </a:spcBef>
            </a:pPr>
            <a:r>
              <a:rPr lang="fr-FR" sz="1800" dirty="0">
                <a:solidFill>
                  <a:srgbClr val="000000"/>
                </a:solidFill>
                <a:latin typeface="Montserrat Medium" pitchFamily="2" charset="0"/>
                <a:cs typeface="PSAUAL+Montserrat-Regular"/>
              </a:rPr>
              <a:t>Revenons maintenant sur l’affichage du rapport en cliquant sur ce bouton :</a:t>
            </a:r>
          </a:p>
        </p:txBody>
      </p:sp>
      <p:sp>
        <p:nvSpPr>
          <p:cNvPr id="7" name="object 1">
            <a:extLst>
              <a:ext uri="{FF2B5EF4-FFF2-40B4-BE49-F238E27FC236}">
                <a16:creationId xmlns:a16="http://schemas.microsoft.com/office/drawing/2014/main" id="{1BEFAC5D-5CC2-EB63-8CF6-F6429FB25055}"/>
              </a:ext>
            </a:extLst>
          </p:cNvPr>
          <p:cNvSpPr/>
          <p:nvPr/>
        </p:nvSpPr>
        <p:spPr>
          <a:xfrm>
            <a:off x="1159326" y="2044463"/>
            <a:ext cx="7766959" cy="4410766"/>
          </a:xfrm>
          <a:prstGeom prst="rect">
            <a:avLst/>
          </a:prstGeom>
          <a:blipFill>
            <a:blip r:embed="rId2"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2831D058-96B0-FCCA-A29E-944212E12564}"/>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053170DC-B552-6BA5-FE57-91FE5BC21EE0}"/>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430129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CE00C-0EF1-43B6-6B8E-2A63C3D41DD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FF0AA23-DEAA-CF45-1361-1D3C9EA90C98}"/>
              </a:ext>
            </a:extLst>
          </p:cNvPr>
          <p:cNvSpPr>
            <a:spLocks noGrp="1"/>
          </p:cNvSpPr>
          <p:nvPr>
            <p:ph type="ctrTitle"/>
          </p:nvPr>
        </p:nvSpPr>
        <p:spPr>
          <a:xfrm>
            <a:off x="-359229" y="344629"/>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06519307-ABA1-DB0A-8476-CA40ED72F507}"/>
              </a:ext>
            </a:extLst>
          </p:cNvPr>
          <p:cNvSpPr>
            <a:spLocks noGrp="1"/>
          </p:cNvSpPr>
          <p:nvPr>
            <p:ph type="subTitle" idx="1"/>
          </p:nvPr>
        </p:nvSpPr>
        <p:spPr>
          <a:xfrm>
            <a:off x="1083127" y="1191714"/>
            <a:ext cx="10504715" cy="1399086"/>
          </a:xfrm>
        </p:spPr>
        <p:txBody>
          <a:bodyPr>
            <a:noAutofit/>
          </a:bodyPr>
          <a:lstStyle/>
          <a:p>
            <a:pPr algn="l">
              <a:lnSpc>
                <a:spcPct val="150000"/>
              </a:lnSpc>
              <a:spcBef>
                <a:spcPts val="0"/>
              </a:spcBef>
            </a:pPr>
            <a:r>
              <a:rPr lang="fr-FR" sz="1800" dirty="0">
                <a:latin typeface="Montserrat Medium" pitchFamily="2" charset="0"/>
                <a:cs typeface="PSAUAL+Montserrat-Regular"/>
              </a:rPr>
              <a:t>Vous</a:t>
            </a:r>
            <a:r>
              <a:rPr lang="fr-FR" sz="1800" spc="62" dirty="0">
                <a:latin typeface="Montserrat Medium" pitchFamily="2" charset="0"/>
                <a:cs typeface="PSAUAL+Montserrat-Regular"/>
              </a:rPr>
              <a:t> </a:t>
            </a:r>
            <a:r>
              <a:rPr lang="fr-FR" sz="1800" dirty="0">
                <a:latin typeface="Montserrat Medium" pitchFamily="2" charset="0"/>
                <a:cs typeface="PSAUAL+Montserrat-Regular"/>
              </a:rPr>
              <a:t>retrouvez</a:t>
            </a:r>
            <a:r>
              <a:rPr lang="fr-FR" sz="1800" spc="62" dirty="0">
                <a:latin typeface="Montserrat Medium" pitchFamily="2" charset="0"/>
                <a:cs typeface="PSAUAL+Montserrat-Regular"/>
              </a:rPr>
              <a:t> </a:t>
            </a:r>
            <a:r>
              <a:rPr lang="fr-FR" sz="1800" dirty="0">
                <a:latin typeface="Montserrat Medium" pitchFamily="2" charset="0"/>
                <a:cs typeface="PSAUAL+Montserrat-Regular"/>
              </a:rPr>
              <a:t>en</a:t>
            </a:r>
            <a:r>
              <a:rPr lang="fr-FR" sz="1800" spc="62" dirty="0">
                <a:latin typeface="Montserrat Medium" pitchFamily="2" charset="0"/>
                <a:cs typeface="PSAUAL+Montserrat-Regular"/>
              </a:rPr>
              <a:t> </a:t>
            </a:r>
            <a:r>
              <a:rPr lang="fr-FR" sz="1800" dirty="0">
                <a:latin typeface="Montserrat Medium" pitchFamily="2" charset="0"/>
                <a:cs typeface="PSAUAL+Montserrat-Regular"/>
              </a:rPr>
              <a:t>plein</a:t>
            </a:r>
            <a:r>
              <a:rPr lang="fr-FR" sz="1800" spc="62" dirty="0">
                <a:latin typeface="Montserrat Medium" pitchFamily="2" charset="0"/>
                <a:cs typeface="PSAUAL+Montserrat-Regular"/>
              </a:rPr>
              <a:t> </a:t>
            </a:r>
            <a:r>
              <a:rPr lang="fr-FR" sz="1800" dirty="0">
                <a:latin typeface="Montserrat Medium" pitchFamily="2" charset="0"/>
                <a:cs typeface="PSAUAL+Montserrat-Regular"/>
              </a:rPr>
              <a:t>milieu</a:t>
            </a:r>
            <a:r>
              <a:rPr lang="fr-FR" sz="1800" spc="62" dirty="0">
                <a:latin typeface="Montserrat Medium" pitchFamily="2" charset="0"/>
                <a:cs typeface="PSAUAL+Montserrat-Regular"/>
              </a:rPr>
              <a:t> </a:t>
            </a:r>
            <a:r>
              <a:rPr lang="fr-FR" sz="1800" dirty="0">
                <a:latin typeface="Montserrat Medium" pitchFamily="2" charset="0"/>
                <a:cs typeface="PSAUAL+Montserrat-Regular"/>
              </a:rPr>
              <a:t>de</a:t>
            </a:r>
            <a:r>
              <a:rPr lang="fr-FR" sz="1800" spc="62" dirty="0">
                <a:latin typeface="Montserrat Medium" pitchFamily="2" charset="0"/>
                <a:cs typeface="PSAUAL+Montserrat-Regular"/>
              </a:rPr>
              <a:t> </a:t>
            </a:r>
            <a:r>
              <a:rPr lang="fr-FR" sz="1800" dirty="0">
                <a:latin typeface="Montserrat Medium" pitchFamily="2" charset="0"/>
                <a:cs typeface="PSAUAL+Montserrat-Regular"/>
              </a:rPr>
              <a:t>votre</a:t>
            </a:r>
            <a:r>
              <a:rPr lang="fr-FR" sz="1800" spc="62" dirty="0">
                <a:latin typeface="Montserrat Medium" pitchFamily="2" charset="0"/>
                <a:cs typeface="PSAUAL+Montserrat-Regular"/>
              </a:rPr>
              <a:t> </a:t>
            </a:r>
            <a:r>
              <a:rPr lang="fr-FR" sz="1800" dirty="0">
                <a:latin typeface="Montserrat Medium" pitchFamily="2" charset="0"/>
                <a:cs typeface="PSAUAL+Montserrat-Regular"/>
              </a:rPr>
              <a:t>écran,</a:t>
            </a:r>
            <a:r>
              <a:rPr lang="fr-FR" sz="1800" spc="62" dirty="0">
                <a:latin typeface="Montserrat Medium" pitchFamily="2" charset="0"/>
                <a:cs typeface="PSAUAL+Montserrat-Regular"/>
              </a:rPr>
              <a:t> </a:t>
            </a:r>
            <a:r>
              <a:rPr lang="fr-FR" sz="1800" dirty="0">
                <a:latin typeface="Montserrat Medium" pitchFamily="2" charset="0"/>
                <a:cs typeface="PSAUAL+Montserrat-Regular"/>
              </a:rPr>
              <a:t>un</a:t>
            </a:r>
            <a:r>
              <a:rPr lang="fr-FR" sz="1800" spc="62" dirty="0">
                <a:latin typeface="Montserrat Medium" pitchFamily="2" charset="0"/>
                <a:cs typeface="PSAUAL+Montserrat-Regular"/>
              </a:rPr>
              <a:t> </a:t>
            </a:r>
            <a:r>
              <a:rPr lang="fr-FR" sz="1800" dirty="0">
                <a:latin typeface="Montserrat Medium" pitchFamily="2" charset="0"/>
                <a:cs typeface="PSAUAL+Montserrat-Regular"/>
              </a:rPr>
              <a:t>encadré</a:t>
            </a:r>
            <a:r>
              <a:rPr lang="fr-FR" sz="1800" spc="62" dirty="0">
                <a:latin typeface="Montserrat Medium" pitchFamily="2" charset="0"/>
                <a:cs typeface="PSAUAL+Montserrat-Regular"/>
              </a:rPr>
              <a:t> </a:t>
            </a:r>
            <a:r>
              <a:rPr lang="fr-FR" sz="1800" dirty="0">
                <a:latin typeface="Montserrat Medium" pitchFamily="2" charset="0"/>
                <a:cs typeface="PSAUAL+Montserrat-Regular"/>
              </a:rPr>
              <a:t>en</a:t>
            </a:r>
            <a:r>
              <a:rPr lang="fr-FR" sz="1800" spc="62" dirty="0">
                <a:latin typeface="Montserrat Medium" pitchFamily="2" charset="0"/>
                <a:cs typeface="PSAUAL+Montserrat-Regular"/>
              </a:rPr>
              <a:t> </a:t>
            </a:r>
            <a:r>
              <a:rPr lang="fr-FR" sz="1800" dirty="0">
                <a:latin typeface="Montserrat Medium" pitchFamily="2" charset="0"/>
                <a:cs typeface="PSAUAL+Montserrat-Regular"/>
              </a:rPr>
              <a:t>pointillés.</a:t>
            </a:r>
            <a:r>
              <a:rPr lang="fr-FR" sz="1800" spc="62" dirty="0">
                <a:latin typeface="Montserrat Medium" pitchFamily="2" charset="0"/>
                <a:cs typeface="PSAUAL+Montserrat-Regular"/>
              </a:rPr>
              <a:t> </a:t>
            </a:r>
            <a:r>
              <a:rPr lang="fr-FR" sz="1800" dirty="0">
                <a:latin typeface="Montserrat Medium" pitchFamily="2" charset="0"/>
                <a:cs typeface="PSAUAL+Montserrat-Regular"/>
              </a:rPr>
              <a:t>Nous appelons</a:t>
            </a:r>
            <a:r>
              <a:rPr lang="fr-FR" sz="1800" spc="12" dirty="0">
                <a:latin typeface="Montserrat Medium" pitchFamily="2" charset="0"/>
                <a:cs typeface="PSAUAL+Montserrat-Regular"/>
              </a:rPr>
              <a:t> </a:t>
            </a:r>
            <a:r>
              <a:rPr lang="fr-FR" sz="1800" dirty="0">
                <a:latin typeface="Montserrat Medium" pitchFamily="2" charset="0"/>
                <a:cs typeface="PSAUAL+Montserrat-Regular"/>
              </a:rPr>
              <a:t>cela</a:t>
            </a:r>
            <a:r>
              <a:rPr lang="fr-FR" sz="1800" spc="13" dirty="0">
                <a:latin typeface="Montserrat Medium" pitchFamily="2" charset="0"/>
                <a:cs typeface="PSAUAL+Montserrat-Regular"/>
              </a:rPr>
              <a:t> </a:t>
            </a:r>
            <a:r>
              <a:rPr lang="fr-FR" sz="1800" b="1" dirty="0">
                <a:latin typeface="Montserrat Medium" pitchFamily="2" charset="0"/>
                <a:cs typeface="Montserrat"/>
              </a:rPr>
              <a:t>un</a:t>
            </a:r>
            <a:r>
              <a:rPr lang="fr-FR" sz="1800" b="1" spc="13" dirty="0">
                <a:latin typeface="Montserrat Medium" pitchFamily="2" charset="0"/>
                <a:cs typeface="Montserrat"/>
              </a:rPr>
              <a:t> </a:t>
            </a:r>
            <a:r>
              <a:rPr lang="fr-FR" sz="1800" b="1" dirty="0">
                <a:latin typeface="Montserrat Medium" pitchFamily="2" charset="0"/>
                <a:cs typeface="Montserrat"/>
              </a:rPr>
              <a:t>Canvas</a:t>
            </a:r>
            <a:r>
              <a:rPr lang="fr-FR" sz="1800" dirty="0">
                <a:latin typeface="Montserrat Medium" pitchFamily="2" charset="0"/>
                <a:cs typeface="PSAUAL+Montserrat-Regular"/>
              </a:rPr>
              <a:t>.</a:t>
            </a:r>
            <a:r>
              <a:rPr lang="fr-FR" sz="1800" spc="12" dirty="0">
                <a:latin typeface="Montserrat Medium" pitchFamily="2" charset="0"/>
                <a:cs typeface="PSAUAL+Montserrat-Regular"/>
              </a:rPr>
              <a:t> </a:t>
            </a:r>
            <a:r>
              <a:rPr lang="fr-FR" sz="1800" dirty="0">
                <a:latin typeface="Montserrat Medium" pitchFamily="2" charset="0"/>
                <a:cs typeface="PSAUAL+Montserrat-Regular"/>
              </a:rPr>
              <a:t>C’est</a:t>
            </a:r>
            <a:r>
              <a:rPr lang="fr-FR" sz="1800" spc="12" dirty="0">
                <a:latin typeface="Montserrat Medium" pitchFamily="2" charset="0"/>
                <a:cs typeface="PSAUAL+Montserrat-Regular"/>
              </a:rPr>
              <a:t> </a:t>
            </a:r>
            <a:r>
              <a:rPr lang="fr-FR" sz="1800" dirty="0">
                <a:latin typeface="Montserrat Medium" pitchFamily="2" charset="0"/>
                <a:cs typeface="PSAUAL+Montserrat-Regular"/>
              </a:rPr>
              <a:t>dans</a:t>
            </a:r>
            <a:r>
              <a:rPr lang="fr-FR" sz="1800" spc="12" dirty="0">
                <a:latin typeface="Montserrat Medium" pitchFamily="2" charset="0"/>
                <a:cs typeface="PSAUAL+Montserrat-Regular"/>
              </a:rPr>
              <a:t> </a:t>
            </a:r>
            <a:r>
              <a:rPr lang="fr-FR" sz="1800" dirty="0">
                <a:latin typeface="Montserrat Medium" pitchFamily="2" charset="0"/>
                <a:cs typeface="PSAUAL+Montserrat-Regular"/>
              </a:rPr>
              <a:t>cette</a:t>
            </a:r>
            <a:r>
              <a:rPr lang="fr-FR" sz="1800" spc="12" dirty="0">
                <a:latin typeface="Montserrat Medium" pitchFamily="2" charset="0"/>
                <a:cs typeface="PSAUAL+Montserrat-Regular"/>
              </a:rPr>
              <a:t> </a:t>
            </a:r>
            <a:r>
              <a:rPr lang="fr-FR" sz="1800" dirty="0">
                <a:latin typeface="Montserrat Medium" pitchFamily="2" charset="0"/>
                <a:cs typeface="PSAUAL+Montserrat-Regular"/>
              </a:rPr>
              <a:t>zone</a:t>
            </a:r>
            <a:r>
              <a:rPr lang="fr-FR" sz="1800" spc="12" dirty="0">
                <a:latin typeface="Montserrat Medium" pitchFamily="2" charset="0"/>
                <a:cs typeface="PSAUAL+Montserrat-Regular"/>
              </a:rPr>
              <a:t> </a:t>
            </a:r>
            <a:r>
              <a:rPr lang="fr-FR" sz="1800" dirty="0">
                <a:latin typeface="Montserrat Medium" pitchFamily="2" charset="0"/>
                <a:cs typeface="PSAUAL+Montserrat-Regular"/>
              </a:rPr>
              <a:t>que</a:t>
            </a:r>
            <a:r>
              <a:rPr lang="fr-FR" sz="1800" spc="12" dirty="0">
                <a:latin typeface="Montserrat Medium" pitchFamily="2" charset="0"/>
                <a:cs typeface="PSAUAL+Montserrat-Regular"/>
              </a:rPr>
              <a:t> </a:t>
            </a:r>
            <a:r>
              <a:rPr lang="fr-FR" sz="1800" dirty="0">
                <a:latin typeface="Montserrat Medium" pitchFamily="2" charset="0"/>
                <a:cs typeface="PSAUAL+Montserrat-Regular"/>
              </a:rPr>
              <a:t>vous</a:t>
            </a:r>
            <a:r>
              <a:rPr lang="fr-FR" sz="1800" spc="12" dirty="0">
                <a:latin typeface="Montserrat Medium" pitchFamily="2" charset="0"/>
                <a:cs typeface="PSAUAL+Montserrat-Regular"/>
              </a:rPr>
              <a:t> </a:t>
            </a:r>
            <a:r>
              <a:rPr lang="fr-FR" sz="1800" dirty="0">
                <a:latin typeface="Montserrat Medium" pitchFamily="2" charset="0"/>
                <a:cs typeface="PSAUAL+Montserrat-Regular"/>
              </a:rPr>
              <a:t>allez</a:t>
            </a:r>
            <a:r>
              <a:rPr lang="fr-FR" sz="1800" spc="12" dirty="0">
                <a:latin typeface="Montserrat Medium" pitchFamily="2" charset="0"/>
                <a:cs typeface="PSAUAL+Montserrat-Regular"/>
              </a:rPr>
              <a:t> </a:t>
            </a:r>
            <a:r>
              <a:rPr lang="fr-FR" sz="1800" dirty="0">
                <a:latin typeface="Montserrat Medium" pitchFamily="2" charset="0"/>
                <a:cs typeface="PSAUAL+Montserrat-Regular"/>
              </a:rPr>
              <a:t>insérer</a:t>
            </a:r>
            <a:r>
              <a:rPr lang="fr-FR" sz="1800" spc="12" dirty="0">
                <a:latin typeface="Montserrat Medium" pitchFamily="2" charset="0"/>
                <a:cs typeface="PSAUAL+Montserrat-Regular"/>
              </a:rPr>
              <a:t> </a:t>
            </a:r>
            <a:r>
              <a:rPr lang="fr-FR" sz="1800" dirty="0">
                <a:latin typeface="Montserrat Medium" pitchFamily="2" charset="0"/>
                <a:cs typeface="PSAUAL+Montserrat-Regular"/>
              </a:rPr>
              <a:t>tous</a:t>
            </a:r>
            <a:r>
              <a:rPr lang="fr-FR" sz="1800" spc="12" dirty="0">
                <a:latin typeface="Montserrat Medium" pitchFamily="2" charset="0"/>
                <a:cs typeface="PSAUAL+Montserrat-Regular"/>
              </a:rPr>
              <a:t> </a:t>
            </a:r>
            <a:r>
              <a:rPr lang="fr-FR" sz="1800" dirty="0">
                <a:latin typeface="Montserrat Medium" pitchFamily="2" charset="0"/>
                <a:cs typeface="PSAUAL+Montserrat-Regular"/>
              </a:rPr>
              <a:t>les éléments qui constitueront votre rapport.</a:t>
            </a:r>
          </a:p>
        </p:txBody>
      </p:sp>
      <p:pic>
        <p:nvPicPr>
          <p:cNvPr id="5" name="Image 4">
            <a:extLst>
              <a:ext uri="{FF2B5EF4-FFF2-40B4-BE49-F238E27FC236}">
                <a16:creationId xmlns:a16="http://schemas.microsoft.com/office/drawing/2014/main" id="{257FF0B7-8882-56B7-1643-E5E37DA8EEA3}"/>
              </a:ext>
            </a:extLst>
          </p:cNvPr>
          <p:cNvPicPr>
            <a:picLocks noChangeAspect="1"/>
          </p:cNvPicPr>
          <p:nvPr/>
        </p:nvPicPr>
        <p:blipFill>
          <a:blip r:embed="rId2"/>
          <a:stretch>
            <a:fillRect/>
          </a:stretch>
        </p:blipFill>
        <p:spPr>
          <a:xfrm>
            <a:off x="1083127" y="2590800"/>
            <a:ext cx="7291619" cy="3739292"/>
          </a:xfrm>
          <a:prstGeom prst="rect">
            <a:avLst/>
          </a:prstGeom>
        </p:spPr>
      </p:pic>
      <p:pic>
        <p:nvPicPr>
          <p:cNvPr id="4" name="Image 3">
            <a:extLst>
              <a:ext uri="{FF2B5EF4-FFF2-40B4-BE49-F238E27FC236}">
                <a16:creationId xmlns:a16="http://schemas.microsoft.com/office/drawing/2014/main" id="{0B4FB624-0F8F-51BC-2328-F9BE8770326A}"/>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C6F74458-8B93-9586-63CB-700FF11C1858}"/>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510289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98953-F523-F8A4-E92B-8E9D2DE37E0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DAB72D-2EFE-5E12-040D-4089E92A8DA2}"/>
              </a:ext>
            </a:extLst>
          </p:cNvPr>
          <p:cNvSpPr>
            <a:spLocks noGrp="1"/>
          </p:cNvSpPr>
          <p:nvPr>
            <p:ph type="ctrTitle"/>
          </p:nvPr>
        </p:nvSpPr>
        <p:spPr>
          <a:xfrm>
            <a:off x="-359229" y="344629"/>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229DDAAB-9A35-33D8-2F57-D36D1CB1DE2D}"/>
              </a:ext>
            </a:extLst>
          </p:cNvPr>
          <p:cNvSpPr>
            <a:spLocks noGrp="1"/>
          </p:cNvSpPr>
          <p:nvPr>
            <p:ph type="subTitle" idx="1"/>
          </p:nvPr>
        </p:nvSpPr>
        <p:spPr>
          <a:xfrm>
            <a:off x="1083127" y="1137284"/>
            <a:ext cx="10504715" cy="1181372"/>
          </a:xfrm>
        </p:spPr>
        <p:txBody>
          <a:bodyPr>
            <a:noAutofit/>
          </a:bodyPr>
          <a:lstStyle/>
          <a:p>
            <a:pPr algn="l">
              <a:lnSpc>
                <a:spcPct val="150000"/>
              </a:lnSpc>
              <a:spcBef>
                <a:spcPts val="0"/>
              </a:spcBef>
            </a:pPr>
            <a:r>
              <a:rPr lang="fr-FR" sz="1800" dirty="0">
                <a:latin typeface="Montserrat Medium" pitchFamily="2" charset="0"/>
                <a:cs typeface="PSAUAL+Montserrat-Regular"/>
              </a:rPr>
              <a:t>Bien</a:t>
            </a:r>
            <a:r>
              <a:rPr lang="fr-FR" sz="1800" spc="281" dirty="0">
                <a:latin typeface="Montserrat Medium" pitchFamily="2" charset="0"/>
                <a:cs typeface="PSAUAL+Montserrat-Regular"/>
              </a:rPr>
              <a:t> </a:t>
            </a:r>
            <a:r>
              <a:rPr lang="fr-FR" sz="1800" dirty="0">
                <a:latin typeface="Montserrat Medium" pitchFamily="2" charset="0"/>
                <a:cs typeface="PSAUAL+Montserrat-Regular"/>
              </a:rPr>
              <a:t>sûr,</a:t>
            </a:r>
            <a:r>
              <a:rPr lang="fr-FR" sz="1800" spc="281" dirty="0">
                <a:latin typeface="Montserrat Medium" pitchFamily="2" charset="0"/>
                <a:cs typeface="PSAUAL+Montserrat-Regular"/>
              </a:rPr>
              <a:t> </a:t>
            </a:r>
            <a:r>
              <a:rPr lang="fr-FR" sz="1800" dirty="0">
                <a:latin typeface="Montserrat Medium" pitchFamily="2" charset="0"/>
                <a:cs typeface="PSAUAL+Montserrat-Regular"/>
              </a:rPr>
              <a:t>votre</a:t>
            </a:r>
            <a:r>
              <a:rPr lang="fr-FR" sz="1800" spc="281" dirty="0">
                <a:latin typeface="Montserrat Medium" pitchFamily="2" charset="0"/>
                <a:cs typeface="PSAUAL+Montserrat-Regular"/>
              </a:rPr>
              <a:t> </a:t>
            </a:r>
            <a:r>
              <a:rPr lang="fr-FR" sz="1800" dirty="0">
                <a:latin typeface="Montserrat Medium" pitchFamily="2" charset="0"/>
                <a:cs typeface="PSAUAL+Montserrat-Regular"/>
              </a:rPr>
              <a:t>rapport</a:t>
            </a:r>
            <a:r>
              <a:rPr lang="fr-FR" sz="1800" spc="281" dirty="0">
                <a:latin typeface="Montserrat Medium" pitchFamily="2" charset="0"/>
                <a:cs typeface="PSAUAL+Montserrat-Regular"/>
              </a:rPr>
              <a:t> </a:t>
            </a:r>
            <a:r>
              <a:rPr lang="fr-FR" sz="1800" dirty="0">
                <a:latin typeface="Montserrat Medium" pitchFamily="2" charset="0"/>
                <a:cs typeface="PSAUAL+Montserrat-Regular"/>
              </a:rPr>
              <a:t>pourra</a:t>
            </a:r>
            <a:r>
              <a:rPr lang="fr-FR" sz="1800" spc="281" dirty="0">
                <a:latin typeface="Montserrat Medium" pitchFamily="2" charset="0"/>
                <a:cs typeface="PSAUAL+Montserrat-Regular"/>
              </a:rPr>
              <a:t> </a:t>
            </a:r>
            <a:r>
              <a:rPr lang="fr-FR" sz="1800" dirty="0">
                <a:latin typeface="Montserrat Medium" pitchFamily="2" charset="0"/>
                <a:cs typeface="PSAUAL+Montserrat-Regular"/>
              </a:rPr>
              <a:t>comporter</a:t>
            </a:r>
            <a:r>
              <a:rPr lang="fr-FR" sz="1800" spc="282" dirty="0">
                <a:latin typeface="Montserrat Medium" pitchFamily="2" charset="0"/>
                <a:cs typeface="PSAUAL+Montserrat-Regular"/>
              </a:rPr>
              <a:t> </a:t>
            </a:r>
            <a:r>
              <a:rPr lang="fr-FR" sz="1800" b="1" dirty="0">
                <a:latin typeface="Montserrat Medium" pitchFamily="2" charset="0"/>
                <a:cs typeface="Montserrat"/>
              </a:rPr>
              <a:t>plusieurs</a:t>
            </a:r>
            <a:r>
              <a:rPr lang="fr-FR" sz="1800" b="1" spc="293" dirty="0">
                <a:latin typeface="Montserrat Medium" pitchFamily="2" charset="0"/>
                <a:cs typeface="Montserrat"/>
              </a:rPr>
              <a:t> </a:t>
            </a:r>
            <a:r>
              <a:rPr lang="fr-FR" sz="1800" b="1" dirty="0">
                <a:latin typeface="Montserrat Medium" pitchFamily="2" charset="0"/>
                <a:cs typeface="Montserrat"/>
              </a:rPr>
              <a:t>pages</a:t>
            </a:r>
            <a:r>
              <a:rPr lang="fr-FR" sz="1800" dirty="0">
                <a:latin typeface="Montserrat Medium" pitchFamily="2" charset="0"/>
                <a:cs typeface="PSAUAL+Montserrat-Regular"/>
              </a:rPr>
              <a:t>.</a:t>
            </a:r>
            <a:r>
              <a:rPr lang="fr-FR" sz="1800" spc="281" dirty="0">
                <a:latin typeface="Montserrat Medium" pitchFamily="2" charset="0"/>
                <a:cs typeface="PSAUAL+Montserrat-Regular"/>
              </a:rPr>
              <a:t> </a:t>
            </a:r>
            <a:r>
              <a:rPr lang="fr-FR" sz="1800" dirty="0">
                <a:latin typeface="Montserrat Medium" pitchFamily="2" charset="0"/>
                <a:cs typeface="PSAUAL+Montserrat-Regular"/>
              </a:rPr>
              <a:t>C’est</a:t>
            </a:r>
            <a:r>
              <a:rPr lang="fr-FR" sz="1800" spc="281" dirty="0">
                <a:latin typeface="Montserrat Medium" pitchFamily="2" charset="0"/>
                <a:cs typeface="PSAUAL+Montserrat-Regular"/>
              </a:rPr>
              <a:t> </a:t>
            </a:r>
            <a:r>
              <a:rPr lang="fr-FR" sz="1800" dirty="0">
                <a:latin typeface="Montserrat Medium" pitchFamily="2" charset="0"/>
                <a:cs typeface="PSAUAL+Montserrat-Regular"/>
              </a:rPr>
              <a:t>le</a:t>
            </a:r>
            <a:r>
              <a:rPr lang="fr-FR" sz="1800" spc="281" dirty="0">
                <a:latin typeface="Montserrat Medium" pitchFamily="2" charset="0"/>
                <a:cs typeface="PSAUAL+Montserrat-Regular"/>
              </a:rPr>
              <a:t> </a:t>
            </a:r>
            <a:r>
              <a:rPr lang="fr-FR" sz="1800" dirty="0">
                <a:latin typeface="Montserrat Medium" pitchFamily="2" charset="0"/>
                <a:cs typeface="PSAUAL+Montserrat-Regular"/>
              </a:rPr>
              <a:t>même fonctionnement</a:t>
            </a:r>
            <a:r>
              <a:rPr lang="fr-FR" sz="1800" spc="-55" dirty="0">
                <a:latin typeface="Montserrat Medium" pitchFamily="2" charset="0"/>
                <a:cs typeface="PSAUAL+Montserrat-Regular"/>
              </a:rPr>
              <a:t> </a:t>
            </a:r>
            <a:r>
              <a:rPr lang="fr-FR" sz="1800" dirty="0">
                <a:latin typeface="Montserrat Medium" pitchFamily="2" charset="0"/>
                <a:cs typeface="PSAUAL+Montserrat-Regular"/>
              </a:rPr>
              <a:t>que</a:t>
            </a:r>
            <a:r>
              <a:rPr lang="fr-FR" sz="1800" spc="-55" dirty="0">
                <a:latin typeface="Montserrat Medium" pitchFamily="2" charset="0"/>
                <a:cs typeface="PSAUAL+Montserrat-Regular"/>
              </a:rPr>
              <a:t> </a:t>
            </a:r>
            <a:r>
              <a:rPr lang="fr-FR" sz="1800" dirty="0">
                <a:latin typeface="Montserrat Medium" pitchFamily="2" charset="0"/>
                <a:cs typeface="PSAUAL+Montserrat-Regular"/>
              </a:rPr>
              <a:t>sur</a:t>
            </a:r>
            <a:r>
              <a:rPr lang="fr-FR" sz="1800" spc="-55" dirty="0">
                <a:latin typeface="Montserrat Medium" pitchFamily="2" charset="0"/>
                <a:cs typeface="PSAUAL+Montserrat-Regular"/>
              </a:rPr>
              <a:t> </a:t>
            </a:r>
            <a:r>
              <a:rPr lang="fr-FR" sz="1800" dirty="0">
                <a:latin typeface="Montserrat Medium" pitchFamily="2" charset="0"/>
                <a:cs typeface="PSAUAL+Montserrat-Regular"/>
              </a:rPr>
              <a:t>Excel,</a:t>
            </a:r>
            <a:r>
              <a:rPr lang="fr-FR" sz="1800" spc="-55" dirty="0">
                <a:latin typeface="Montserrat Medium" pitchFamily="2" charset="0"/>
                <a:cs typeface="PSAUAL+Montserrat-Regular"/>
              </a:rPr>
              <a:t> </a:t>
            </a:r>
            <a:r>
              <a:rPr lang="fr-FR" sz="1800" dirty="0">
                <a:latin typeface="Montserrat Medium" pitchFamily="2" charset="0"/>
                <a:cs typeface="PSAUAL+Montserrat-Regular"/>
              </a:rPr>
              <a:t>vous</a:t>
            </a:r>
            <a:r>
              <a:rPr lang="fr-FR" sz="1800" spc="-55" dirty="0">
                <a:latin typeface="Montserrat Medium" pitchFamily="2" charset="0"/>
                <a:cs typeface="PSAUAL+Montserrat-Regular"/>
              </a:rPr>
              <a:t> </a:t>
            </a:r>
            <a:r>
              <a:rPr lang="fr-FR" sz="1800" dirty="0">
                <a:latin typeface="Montserrat Medium" pitchFamily="2" charset="0"/>
                <a:cs typeface="PSAUAL+Montserrat-Regular"/>
              </a:rPr>
              <a:t>retrouvez</a:t>
            </a:r>
            <a:r>
              <a:rPr lang="fr-FR" sz="1800" spc="-55" dirty="0">
                <a:latin typeface="Montserrat Medium" pitchFamily="2" charset="0"/>
                <a:cs typeface="PSAUAL+Montserrat-Regular"/>
              </a:rPr>
              <a:t> </a:t>
            </a:r>
            <a:r>
              <a:rPr lang="fr-FR" sz="1800" dirty="0">
                <a:latin typeface="Montserrat Medium" pitchFamily="2" charset="0"/>
                <a:cs typeface="PSAUAL+Montserrat-Regular"/>
              </a:rPr>
              <a:t>la</a:t>
            </a:r>
            <a:r>
              <a:rPr lang="fr-FR" sz="1800" spc="-55" dirty="0">
                <a:latin typeface="Montserrat Medium" pitchFamily="2" charset="0"/>
                <a:cs typeface="PSAUAL+Montserrat-Regular"/>
              </a:rPr>
              <a:t> </a:t>
            </a:r>
            <a:r>
              <a:rPr lang="fr-FR" sz="1800" dirty="0">
                <a:latin typeface="Montserrat Medium" pitchFamily="2" charset="0"/>
                <a:cs typeface="PSAUAL+Montserrat-Regular"/>
              </a:rPr>
              <a:t>possibilité</a:t>
            </a:r>
            <a:r>
              <a:rPr lang="fr-FR" sz="1800" spc="-55" dirty="0">
                <a:latin typeface="Montserrat Medium" pitchFamily="2" charset="0"/>
                <a:cs typeface="PSAUAL+Montserrat-Regular"/>
              </a:rPr>
              <a:t> </a:t>
            </a:r>
            <a:r>
              <a:rPr lang="fr-FR" sz="1800" dirty="0">
                <a:latin typeface="Montserrat Medium" pitchFamily="2" charset="0"/>
                <a:cs typeface="PSAUAL+Montserrat-Regular"/>
              </a:rPr>
              <a:t>de</a:t>
            </a:r>
            <a:r>
              <a:rPr lang="fr-FR" sz="1800" spc="-58" dirty="0">
                <a:latin typeface="Montserrat Medium" pitchFamily="2" charset="0"/>
                <a:cs typeface="PSAUAL+Montserrat-Regular"/>
              </a:rPr>
              <a:t> </a:t>
            </a:r>
            <a:r>
              <a:rPr lang="fr-FR" sz="1800" b="1" dirty="0">
                <a:latin typeface="Montserrat Medium" pitchFamily="2" charset="0"/>
                <a:cs typeface="Montserrat"/>
              </a:rPr>
              <a:t>consulter,</a:t>
            </a:r>
            <a:r>
              <a:rPr lang="fr-FR" sz="1800" b="1" spc="-60" dirty="0">
                <a:latin typeface="Montserrat Medium" pitchFamily="2" charset="0"/>
                <a:cs typeface="Montserrat"/>
              </a:rPr>
              <a:t> </a:t>
            </a:r>
            <a:r>
              <a:rPr lang="fr-FR" sz="1800" b="1" dirty="0">
                <a:latin typeface="Montserrat Medium" pitchFamily="2" charset="0"/>
                <a:cs typeface="Montserrat"/>
              </a:rPr>
              <a:t>créer et renommer</a:t>
            </a:r>
            <a:r>
              <a:rPr lang="fr-FR" sz="1800" b="1" spc="-25" dirty="0">
                <a:latin typeface="Montserrat Medium" pitchFamily="2" charset="0"/>
                <a:cs typeface="Montserrat"/>
              </a:rPr>
              <a:t> </a:t>
            </a:r>
            <a:r>
              <a:rPr lang="fr-FR" sz="1800" dirty="0">
                <a:latin typeface="Montserrat Medium" pitchFamily="2" charset="0"/>
                <a:cs typeface="PSAUAL+Montserrat-Regular"/>
              </a:rPr>
              <a:t>vos pages juste ici :</a:t>
            </a:r>
          </a:p>
        </p:txBody>
      </p:sp>
      <p:pic>
        <p:nvPicPr>
          <p:cNvPr id="6" name="Image 5">
            <a:extLst>
              <a:ext uri="{FF2B5EF4-FFF2-40B4-BE49-F238E27FC236}">
                <a16:creationId xmlns:a16="http://schemas.microsoft.com/office/drawing/2014/main" id="{B4277DB5-2B45-09CC-D849-962B9F2CE47D}"/>
              </a:ext>
            </a:extLst>
          </p:cNvPr>
          <p:cNvPicPr>
            <a:picLocks noChangeAspect="1"/>
          </p:cNvPicPr>
          <p:nvPr/>
        </p:nvPicPr>
        <p:blipFill>
          <a:blip r:embed="rId2"/>
          <a:stretch>
            <a:fillRect/>
          </a:stretch>
        </p:blipFill>
        <p:spPr>
          <a:xfrm>
            <a:off x="1083127" y="2464426"/>
            <a:ext cx="6942756" cy="4173758"/>
          </a:xfrm>
          <a:prstGeom prst="rect">
            <a:avLst/>
          </a:prstGeom>
        </p:spPr>
      </p:pic>
      <p:pic>
        <p:nvPicPr>
          <p:cNvPr id="4" name="Image 3">
            <a:extLst>
              <a:ext uri="{FF2B5EF4-FFF2-40B4-BE49-F238E27FC236}">
                <a16:creationId xmlns:a16="http://schemas.microsoft.com/office/drawing/2014/main" id="{B123046F-36FA-1C55-BC18-5ABE9DDA35E7}"/>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F14BB7B1-6DBF-996D-173E-1080D408D3CB}"/>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620560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DA56A-6CCA-5E68-0C3F-DC82E7F6905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9769B07-79C3-1CA4-0924-F0C031888CCE}"/>
              </a:ext>
            </a:extLst>
          </p:cNvPr>
          <p:cNvSpPr>
            <a:spLocks noGrp="1"/>
          </p:cNvSpPr>
          <p:nvPr>
            <p:ph type="ctrTitle"/>
          </p:nvPr>
        </p:nvSpPr>
        <p:spPr>
          <a:xfrm>
            <a:off x="-359229" y="344629"/>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453B4CF7-95E3-944D-0733-A428C9B6072C}"/>
              </a:ext>
            </a:extLst>
          </p:cNvPr>
          <p:cNvSpPr>
            <a:spLocks noGrp="1"/>
          </p:cNvSpPr>
          <p:nvPr>
            <p:ph type="subTitle" idx="1"/>
          </p:nvPr>
        </p:nvSpPr>
        <p:spPr>
          <a:xfrm>
            <a:off x="1083127" y="1137284"/>
            <a:ext cx="10504715" cy="1181372"/>
          </a:xfrm>
        </p:spPr>
        <p:txBody>
          <a:bodyPr>
            <a:noAutofit/>
          </a:bodyPr>
          <a:lstStyle/>
          <a:p>
            <a:pPr algn="l">
              <a:lnSpc>
                <a:spcPct val="150000"/>
              </a:lnSpc>
              <a:spcBef>
                <a:spcPts val="0"/>
              </a:spcBef>
            </a:pPr>
            <a:r>
              <a:rPr lang="fr-FR" sz="1800" dirty="0">
                <a:latin typeface="Montserrat Medium" pitchFamily="2" charset="0"/>
                <a:cs typeface="PSAUAL+Montserrat-Regular"/>
              </a:rPr>
              <a:t>Pour</a:t>
            </a:r>
            <a:r>
              <a:rPr lang="fr-FR" sz="1800" spc="85" dirty="0">
                <a:latin typeface="Montserrat Medium" pitchFamily="2" charset="0"/>
                <a:cs typeface="PSAUAL+Montserrat-Regular"/>
              </a:rPr>
              <a:t> </a:t>
            </a:r>
            <a:r>
              <a:rPr lang="fr-FR" sz="1800" dirty="0">
                <a:latin typeface="Montserrat Medium" pitchFamily="2" charset="0"/>
                <a:cs typeface="PSAUAL+Montserrat-Regular"/>
              </a:rPr>
              <a:t>constituer</a:t>
            </a:r>
            <a:r>
              <a:rPr lang="fr-FR" sz="1800" spc="85" dirty="0">
                <a:latin typeface="Montserrat Medium" pitchFamily="2" charset="0"/>
                <a:cs typeface="PSAUAL+Montserrat-Regular"/>
              </a:rPr>
              <a:t> </a:t>
            </a:r>
            <a:r>
              <a:rPr lang="fr-FR" sz="1800" dirty="0">
                <a:latin typeface="Montserrat Medium" pitchFamily="2" charset="0"/>
                <a:cs typeface="PSAUAL+Montserrat-Regular"/>
              </a:rPr>
              <a:t>votre</a:t>
            </a:r>
            <a:r>
              <a:rPr lang="fr-FR" sz="1800" spc="85" dirty="0">
                <a:latin typeface="Montserrat Medium" pitchFamily="2" charset="0"/>
                <a:cs typeface="PSAUAL+Montserrat-Regular"/>
              </a:rPr>
              <a:t> </a:t>
            </a:r>
            <a:r>
              <a:rPr lang="fr-FR" sz="1800" dirty="0">
                <a:latin typeface="Montserrat Medium" pitchFamily="2" charset="0"/>
                <a:cs typeface="PSAUAL+Montserrat-Regular"/>
              </a:rPr>
              <a:t>rapport,</a:t>
            </a:r>
            <a:r>
              <a:rPr lang="fr-FR" sz="1800" spc="85" dirty="0">
                <a:latin typeface="Montserrat Medium" pitchFamily="2" charset="0"/>
                <a:cs typeface="PSAUAL+Montserrat-Regular"/>
              </a:rPr>
              <a:t> </a:t>
            </a:r>
            <a:r>
              <a:rPr lang="fr-FR" sz="1800" dirty="0">
                <a:latin typeface="Montserrat Medium" pitchFamily="2" charset="0"/>
                <a:cs typeface="PSAUAL+Montserrat-Regular"/>
              </a:rPr>
              <a:t>vous</a:t>
            </a:r>
            <a:r>
              <a:rPr lang="fr-FR" sz="1800" spc="85" dirty="0">
                <a:latin typeface="Montserrat Medium" pitchFamily="2" charset="0"/>
                <a:cs typeface="PSAUAL+Montserrat-Regular"/>
              </a:rPr>
              <a:t> </a:t>
            </a:r>
            <a:r>
              <a:rPr lang="fr-FR" sz="1800" dirty="0">
                <a:latin typeface="Montserrat Medium" pitchFamily="2" charset="0"/>
                <a:cs typeface="PSAUAL+Montserrat-Regular"/>
              </a:rPr>
              <a:t>allez</a:t>
            </a:r>
            <a:r>
              <a:rPr lang="fr-FR" sz="1800" spc="85" dirty="0">
                <a:latin typeface="Montserrat Medium" pitchFamily="2" charset="0"/>
                <a:cs typeface="PSAUAL+Montserrat-Regular"/>
              </a:rPr>
              <a:t> </a:t>
            </a:r>
            <a:r>
              <a:rPr lang="fr-FR" sz="1800" dirty="0">
                <a:latin typeface="Montserrat Medium" pitchFamily="2" charset="0"/>
                <a:cs typeface="PSAUAL+Montserrat-Regular"/>
              </a:rPr>
              <a:t>pouvoir</a:t>
            </a:r>
            <a:r>
              <a:rPr lang="fr-FR" sz="1800" spc="88" dirty="0">
                <a:latin typeface="Montserrat Medium" pitchFamily="2" charset="0"/>
                <a:cs typeface="PSAUAL+Montserrat-Regular"/>
              </a:rPr>
              <a:t> </a:t>
            </a:r>
            <a:r>
              <a:rPr lang="fr-FR" sz="1800" b="1" dirty="0">
                <a:latin typeface="Montserrat Medium" pitchFamily="2" charset="0"/>
                <a:cs typeface="Montserrat"/>
              </a:rPr>
              <a:t>insérer</a:t>
            </a:r>
            <a:r>
              <a:rPr lang="fr-FR" sz="1800" b="1" spc="92" dirty="0">
                <a:latin typeface="Montserrat Medium" pitchFamily="2" charset="0"/>
                <a:cs typeface="Montserrat"/>
              </a:rPr>
              <a:t> </a:t>
            </a:r>
            <a:r>
              <a:rPr lang="fr-FR" sz="1800" b="1" dirty="0">
                <a:latin typeface="Montserrat Medium" pitchFamily="2" charset="0"/>
                <a:cs typeface="Montserrat"/>
              </a:rPr>
              <a:t>des</a:t>
            </a:r>
            <a:r>
              <a:rPr lang="fr-FR" sz="1800" b="1" spc="92" dirty="0">
                <a:latin typeface="Montserrat Medium" pitchFamily="2" charset="0"/>
                <a:cs typeface="Montserrat"/>
              </a:rPr>
              <a:t> </a:t>
            </a:r>
            <a:r>
              <a:rPr lang="fr-FR" sz="1800" b="1" dirty="0">
                <a:latin typeface="Montserrat Medium" pitchFamily="2" charset="0"/>
                <a:cs typeface="Montserrat"/>
              </a:rPr>
              <a:t>graphiques</a:t>
            </a:r>
            <a:r>
              <a:rPr lang="fr-FR" sz="1800" b="1" spc="61" dirty="0">
                <a:latin typeface="Montserrat Medium" pitchFamily="2" charset="0"/>
                <a:cs typeface="Montserrat"/>
              </a:rPr>
              <a:t> </a:t>
            </a:r>
            <a:r>
              <a:rPr lang="fr-FR" sz="1800" dirty="0">
                <a:latin typeface="Montserrat Medium" pitchFamily="2" charset="0"/>
                <a:cs typeface="PSAUAL+Montserrat-Regular"/>
              </a:rPr>
              <a:t>qui se</a:t>
            </a:r>
            <a:r>
              <a:rPr lang="fr-FR" sz="1800" spc="518" dirty="0">
                <a:latin typeface="Montserrat Medium" pitchFamily="2" charset="0"/>
                <a:cs typeface="PSAUAL+Montserrat-Regular"/>
              </a:rPr>
              <a:t> </a:t>
            </a:r>
            <a:r>
              <a:rPr lang="fr-FR" sz="1800" dirty="0">
                <a:latin typeface="Montserrat Medium" pitchFamily="2" charset="0"/>
                <a:cs typeface="PSAUAL+Montserrat-Regular"/>
              </a:rPr>
              <a:t>trouvent</a:t>
            </a:r>
            <a:r>
              <a:rPr lang="fr-FR" sz="1800" spc="518" dirty="0">
                <a:latin typeface="Montserrat Medium" pitchFamily="2" charset="0"/>
                <a:cs typeface="PSAUAL+Montserrat-Regular"/>
              </a:rPr>
              <a:t> </a:t>
            </a:r>
            <a:r>
              <a:rPr lang="fr-FR" sz="1800" dirty="0">
                <a:latin typeface="Montserrat Medium" pitchFamily="2" charset="0"/>
                <a:cs typeface="PSAUAL+Montserrat-Regular"/>
              </a:rPr>
              <a:t>dans</a:t>
            </a:r>
            <a:r>
              <a:rPr lang="fr-FR" sz="1800" spc="518" dirty="0">
                <a:latin typeface="Montserrat Medium" pitchFamily="2" charset="0"/>
                <a:cs typeface="PSAUAL+Montserrat-Regular"/>
              </a:rPr>
              <a:t> </a:t>
            </a:r>
            <a:r>
              <a:rPr lang="fr-FR" sz="1800" dirty="0">
                <a:latin typeface="Montserrat Medium" pitchFamily="2" charset="0"/>
                <a:cs typeface="PSAUAL+Montserrat-Regular"/>
              </a:rPr>
              <a:t>le</a:t>
            </a:r>
            <a:r>
              <a:rPr lang="fr-FR" sz="1800" spc="518" dirty="0">
                <a:latin typeface="Montserrat Medium" pitchFamily="2" charset="0"/>
                <a:cs typeface="PSAUAL+Montserrat-Regular"/>
              </a:rPr>
              <a:t> </a:t>
            </a:r>
            <a:r>
              <a:rPr lang="fr-FR" sz="1800" dirty="0">
                <a:latin typeface="Montserrat Medium" pitchFamily="2" charset="0"/>
                <a:cs typeface="PSAUAL+Montserrat-Regular"/>
              </a:rPr>
              <a:t>volet</a:t>
            </a:r>
            <a:r>
              <a:rPr lang="fr-FR" sz="1800" spc="518" dirty="0">
                <a:latin typeface="Montserrat Medium" pitchFamily="2" charset="0"/>
                <a:cs typeface="PSAUAL+Montserrat-Regular"/>
              </a:rPr>
              <a:t> </a:t>
            </a:r>
            <a:r>
              <a:rPr lang="fr-FR" sz="1800" dirty="0">
                <a:latin typeface="Montserrat Medium" pitchFamily="2" charset="0"/>
                <a:cs typeface="PSAUAL+Montserrat-Regular"/>
              </a:rPr>
              <a:t>« Visualisation ».</a:t>
            </a:r>
            <a:r>
              <a:rPr lang="fr-FR" sz="1800" spc="518" dirty="0">
                <a:latin typeface="Montserrat Medium" pitchFamily="2" charset="0"/>
                <a:cs typeface="PSAUAL+Montserrat-Regular"/>
              </a:rPr>
              <a:t> </a:t>
            </a:r>
            <a:r>
              <a:rPr lang="fr-FR" sz="1800" dirty="0">
                <a:latin typeface="Montserrat Medium" pitchFamily="2" charset="0"/>
                <a:cs typeface="PSAUAL+Montserrat-Regular"/>
              </a:rPr>
              <a:t>La</a:t>
            </a:r>
            <a:r>
              <a:rPr lang="fr-FR" sz="1800" spc="518" dirty="0">
                <a:latin typeface="Montserrat Medium" pitchFamily="2" charset="0"/>
                <a:cs typeface="PSAUAL+Montserrat-Regular"/>
              </a:rPr>
              <a:t> </a:t>
            </a:r>
            <a:r>
              <a:rPr lang="fr-FR" sz="1800" dirty="0">
                <a:latin typeface="Montserrat Medium" pitchFamily="2" charset="0"/>
                <a:cs typeface="PSAUAL+Montserrat-Regular"/>
              </a:rPr>
              <a:t>leçon</a:t>
            </a:r>
            <a:r>
              <a:rPr lang="fr-FR" sz="1800" spc="518" dirty="0">
                <a:latin typeface="Montserrat Medium" pitchFamily="2" charset="0"/>
                <a:cs typeface="PSAUAL+Montserrat-Regular"/>
              </a:rPr>
              <a:t> </a:t>
            </a:r>
            <a:r>
              <a:rPr lang="fr-FR" sz="1800" dirty="0">
                <a:latin typeface="Montserrat Medium" pitchFamily="2" charset="0"/>
                <a:cs typeface="PSAUAL+Montserrat-Regular"/>
              </a:rPr>
              <a:t>six</a:t>
            </a:r>
            <a:r>
              <a:rPr lang="fr-FR" sz="1800" spc="518" dirty="0">
                <a:latin typeface="Montserrat Medium" pitchFamily="2" charset="0"/>
                <a:cs typeface="PSAUAL+Montserrat-Regular"/>
              </a:rPr>
              <a:t> </a:t>
            </a:r>
            <a:r>
              <a:rPr lang="fr-FR" sz="1800" dirty="0">
                <a:latin typeface="Montserrat Medium" pitchFamily="2" charset="0"/>
                <a:cs typeface="PSAUAL+Montserrat-Regular"/>
              </a:rPr>
              <a:t>vous</a:t>
            </a:r>
            <a:r>
              <a:rPr lang="fr-FR" sz="1800" spc="521" dirty="0">
                <a:latin typeface="Montserrat Medium" pitchFamily="2" charset="0"/>
                <a:cs typeface="PSAUAL+Montserrat-Regular"/>
              </a:rPr>
              <a:t> </a:t>
            </a:r>
            <a:r>
              <a:rPr lang="fr-FR" sz="1800" dirty="0">
                <a:latin typeface="Montserrat Medium" pitchFamily="2" charset="0"/>
                <a:cs typeface="PSAUAL+Montserrat-Regular"/>
              </a:rPr>
              <a:t>expliquera comment créer des graphiques.</a:t>
            </a:r>
          </a:p>
        </p:txBody>
      </p:sp>
      <p:sp>
        <p:nvSpPr>
          <p:cNvPr id="4" name="object 2">
            <a:extLst>
              <a:ext uri="{FF2B5EF4-FFF2-40B4-BE49-F238E27FC236}">
                <a16:creationId xmlns:a16="http://schemas.microsoft.com/office/drawing/2014/main" id="{243DB045-04F6-76AD-A30C-DC69399F7211}"/>
              </a:ext>
            </a:extLst>
          </p:cNvPr>
          <p:cNvSpPr/>
          <p:nvPr/>
        </p:nvSpPr>
        <p:spPr>
          <a:xfrm>
            <a:off x="1083126" y="2467813"/>
            <a:ext cx="6700159" cy="4259558"/>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56167BA6-79BC-3761-74AC-F44790B020E1}"/>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7D972089-5142-846C-5349-3BE00DB26B2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664734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E3902-45F6-B49F-4BF5-ACB521386FF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CD4A3FC-67D9-5D38-6BE1-E43B6242BC05}"/>
              </a:ext>
            </a:extLst>
          </p:cNvPr>
          <p:cNvSpPr>
            <a:spLocks noGrp="1"/>
          </p:cNvSpPr>
          <p:nvPr>
            <p:ph type="ctrTitle"/>
          </p:nvPr>
        </p:nvSpPr>
        <p:spPr>
          <a:xfrm>
            <a:off x="-359229" y="344629"/>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92D80ED7-A56A-805B-E5FD-61E4A819CAFC}"/>
              </a:ext>
            </a:extLst>
          </p:cNvPr>
          <p:cNvSpPr>
            <a:spLocks noGrp="1"/>
          </p:cNvSpPr>
          <p:nvPr>
            <p:ph type="subTitle" idx="1"/>
          </p:nvPr>
        </p:nvSpPr>
        <p:spPr>
          <a:xfrm>
            <a:off x="1083127" y="1137284"/>
            <a:ext cx="10504715" cy="963659"/>
          </a:xfrm>
        </p:spPr>
        <p:txBody>
          <a:bodyPr>
            <a:noAutofit/>
          </a:bodyPr>
          <a:lstStyle/>
          <a:p>
            <a:pPr algn="l">
              <a:lnSpc>
                <a:spcPct val="150000"/>
              </a:lnSpc>
              <a:spcBef>
                <a:spcPts val="0"/>
              </a:spcBef>
            </a:pPr>
            <a:r>
              <a:rPr lang="fr-FR" sz="1800" dirty="0">
                <a:solidFill>
                  <a:srgbClr val="000000"/>
                </a:solidFill>
                <a:latin typeface="Montserrat Medium" pitchFamily="2" charset="0"/>
                <a:cs typeface="PSAUAL+Montserrat-Regular"/>
              </a:rPr>
              <a:t>Mais</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vous</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pouvez</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également</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insérer</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des</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zones</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de</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texte,</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des</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boutons,</a:t>
            </a:r>
            <a:r>
              <a:rPr lang="fr-FR" sz="1800" spc="241"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des formes et des images. Tout cela se trouve dans l’onglet « Insérer » juste ici :</a:t>
            </a:r>
          </a:p>
        </p:txBody>
      </p:sp>
      <p:sp>
        <p:nvSpPr>
          <p:cNvPr id="5" name="object 1">
            <a:extLst>
              <a:ext uri="{FF2B5EF4-FFF2-40B4-BE49-F238E27FC236}">
                <a16:creationId xmlns:a16="http://schemas.microsoft.com/office/drawing/2014/main" id="{E5837D80-015D-4396-6DED-2B6F76A0D4C8}"/>
              </a:ext>
            </a:extLst>
          </p:cNvPr>
          <p:cNvSpPr/>
          <p:nvPr/>
        </p:nvSpPr>
        <p:spPr>
          <a:xfrm>
            <a:off x="1083127" y="2011869"/>
            <a:ext cx="7092044" cy="4501502"/>
          </a:xfrm>
          <a:prstGeom prst="rect">
            <a:avLst/>
          </a:prstGeom>
          <a:blipFill>
            <a:blip r:embed="rId2"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BFD5AEEF-8A6F-7910-866C-4E805CCC9DD3}"/>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F25ABD93-8C1E-F228-C28C-CBCE14DB3226}"/>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52796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84E0A-272B-FA32-65F7-9246885EC0D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64D40D2-CCFB-0E75-CAB2-EA7D64A2C03A}"/>
              </a:ext>
            </a:extLst>
          </p:cNvPr>
          <p:cNvSpPr>
            <a:spLocks noGrp="1"/>
          </p:cNvSpPr>
          <p:nvPr>
            <p:ph type="ctrTitle"/>
          </p:nvPr>
        </p:nvSpPr>
        <p:spPr>
          <a:xfrm>
            <a:off x="-718458" y="381538"/>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C9E0D9C9-A5D1-44C0-8439-DE2C03674636}"/>
              </a:ext>
            </a:extLst>
          </p:cNvPr>
          <p:cNvSpPr>
            <a:spLocks noGrp="1"/>
          </p:cNvSpPr>
          <p:nvPr>
            <p:ph type="subTitle" idx="1"/>
          </p:nvPr>
        </p:nvSpPr>
        <p:spPr>
          <a:xfrm>
            <a:off x="729343" y="1137284"/>
            <a:ext cx="10858499" cy="909230"/>
          </a:xfrm>
        </p:spPr>
        <p:txBody>
          <a:bodyPr>
            <a:noAutofit/>
          </a:bodyPr>
          <a:lstStyle/>
          <a:p>
            <a:pPr algn="just">
              <a:lnSpc>
                <a:spcPct val="150000"/>
              </a:lnSpc>
              <a:spcBef>
                <a:spcPts val="0"/>
              </a:spcBef>
            </a:pPr>
            <a:r>
              <a:rPr lang="fr-FR" sz="1800" dirty="0">
                <a:latin typeface="Montserrat Medium" pitchFamily="2" charset="0"/>
                <a:cs typeface="PSAUAL+Montserrat-Regular"/>
              </a:rPr>
              <a:t>Pour</a:t>
            </a:r>
            <a:r>
              <a:rPr lang="fr-FR" sz="1800" spc="440" dirty="0">
                <a:latin typeface="Montserrat Medium" pitchFamily="2" charset="0"/>
                <a:cs typeface="PSAUAL+Montserrat-Regular"/>
              </a:rPr>
              <a:t> </a:t>
            </a:r>
            <a:r>
              <a:rPr lang="fr-FR" sz="1800" dirty="0">
                <a:latin typeface="Montserrat Medium" pitchFamily="2" charset="0"/>
                <a:cs typeface="PSAUAL+Montserrat-Regular"/>
              </a:rPr>
              <a:t>finir,</a:t>
            </a:r>
            <a:r>
              <a:rPr lang="fr-FR" sz="1800" spc="440" dirty="0">
                <a:latin typeface="Montserrat Medium" pitchFamily="2" charset="0"/>
                <a:cs typeface="PSAUAL+Montserrat-Regular"/>
              </a:rPr>
              <a:t> </a:t>
            </a:r>
            <a:r>
              <a:rPr lang="fr-FR" sz="1800" dirty="0">
                <a:latin typeface="Montserrat Medium" pitchFamily="2" charset="0"/>
                <a:cs typeface="PSAUAL+Montserrat-Regular"/>
              </a:rPr>
              <a:t>il</a:t>
            </a:r>
            <a:r>
              <a:rPr lang="fr-FR" sz="1800" spc="440" dirty="0">
                <a:latin typeface="Montserrat Medium" pitchFamily="2" charset="0"/>
                <a:cs typeface="PSAUAL+Montserrat-Regular"/>
              </a:rPr>
              <a:t> </a:t>
            </a:r>
            <a:r>
              <a:rPr lang="fr-FR" sz="1800" dirty="0">
                <a:latin typeface="Montserrat Medium" pitchFamily="2" charset="0"/>
                <a:cs typeface="PSAUAL+Montserrat-Regular"/>
              </a:rPr>
              <a:t>reste</a:t>
            </a:r>
            <a:r>
              <a:rPr lang="fr-FR" sz="1800" spc="440" dirty="0">
                <a:latin typeface="Montserrat Medium" pitchFamily="2" charset="0"/>
                <a:cs typeface="PSAUAL+Montserrat-Regular"/>
              </a:rPr>
              <a:t> </a:t>
            </a:r>
            <a:r>
              <a:rPr lang="fr-FR" sz="1800" dirty="0">
                <a:latin typeface="Montserrat Medium" pitchFamily="2" charset="0"/>
                <a:cs typeface="PSAUAL+Montserrat-Regular"/>
              </a:rPr>
              <a:t>deux</a:t>
            </a:r>
            <a:r>
              <a:rPr lang="fr-FR" sz="1800" spc="440" dirty="0">
                <a:latin typeface="Montserrat Medium" pitchFamily="2" charset="0"/>
                <a:cs typeface="PSAUAL+Montserrat-Regular"/>
              </a:rPr>
              <a:t> </a:t>
            </a:r>
            <a:r>
              <a:rPr lang="fr-FR" sz="1800" dirty="0">
                <a:latin typeface="Montserrat Medium" pitchFamily="2" charset="0"/>
                <a:cs typeface="PSAUAL+Montserrat-Regular"/>
              </a:rPr>
              <a:t>fonctionnalités</a:t>
            </a:r>
            <a:r>
              <a:rPr lang="fr-FR" sz="1800" spc="440" dirty="0">
                <a:latin typeface="Montserrat Medium" pitchFamily="2" charset="0"/>
                <a:cs typeface="PSAUAL+Montserrat-Regular"/>
              </a:rPr>
              <a:t> </a:t>
            </a:r>
            <a:r>
              <a:rPr lang="fr-FR" sz="1800" dirty="0">
                <a:latin typeface="Montserrat Medium" pitchFamily="2" charset="0"/>
                <a:cs typeface="PSAUAL+Montserrat-Regular"/>
              </a:rPr>
              <a:t>qui</a:t>
            </a:r>
            <a:r>
              <a:rPr lang="fr-FR" sz="1800" spc="440" dirty="0">
                <a:latin typeface="Montserrat Medium" pitchFamily="2" charset="0"/>
                <a:cs typeface="PSAUAL+Montserrat-Regular"/>
              </a:rPr>
              <a:t> </a:t>
            </a:r>
            <a:r>
              <a:rPr lang="fr-FR" sz="1800" dirty="0">
                <a:latin typeface="Montserrat Medium" pitchFamily="2" charset="0"/>
                <a:cs typeface="PSAUAL+Montserrat-Regular"/>
              </a:rPr>
              <a:t>seront</a:t>
            </a:r>
            <a:r>
              <a:rPr lang="fr-FR" sz="1800" spc="440" dirty="0">
                <a:latin typeface="Montserrat Medium" pitchFamily="2" charset="0"/>
                <a:cs typeface="PSAUAL+Montserrat-Regular"/>
              </a:rPr>
              <a:t> </a:t>
            </a:r>
            <a:r>
              <a:rPr lang="fr-FR" sz="1800" dirty="0">
                <a:latin typeface="Montserrat Medium" pitchFamily="2" charset="0"/>
                <a:cs typeface="PSAUAL+Montserrat-Regular"/>
              </a:rPr>
              <a:t>très</a:t>
            </a:r>
            <a:r>
              <a:rPr lang="fr-FR" sz="1800" spc="440" dirty="0">
                <a:latin typeface="Montserrat Medium" pitchFamily="2" charset="0"/>
                <a:cs typeface="PSAUAL+Montserrat-Regular"/>
              </a:rPr>
              <a:t> </a:t>
            </a:r>
            <a:r>
              <a:rPr lang="fr-FR" sz="1800" dirty="0">
                <a:latin typeface="Montserrat Medium" pitchFamily="2" charset="0"/>
                <a:cs typeface="PSAUAL+Montserrat-Regular"/>
              </a:rPr>
              <a:t>utiles</a:t>
            </a:r>
            <a:r>
              <a:rPr lang="fr-FR" sz="1800" spc="440" dirty="0">
                <a:latin typeface="Montserrat Medium" pitchFamily="2" charset="0"/>
                <a:cs typeface="PSAUAL+Montserrat-Regular"/>
              </a:rPr>
              <a:t> </a:t>
            </a:r>
            <a:r>
              <a:rPr lang="fr-FR" sz="1800" dirty="0">
                <a:latin typeface="Montserrat Medium" pitchFamily="2" charset="0"/>
                <a:cs typeface="PSAUAL+Montserrat-Regular"/>
              </a:rPr>
              <a:t>dans</a:t>
            </a:r>
            <a:r>
              <a:rPr lang="fr-FR" sz="1800" spc="440" dirty="0">
                <a:latin typeface="Montserrat Medium" pitchFamily="2" charset="0"/>
                <a:cs typeface="PSAUAL+Montserrat-Regular"/>
              </a:rPr>
              <a:t> </a:t>
            </a:r>
            <a:r>
              <a:rPr lang="fr-FR" sz="1800" dirty="0">
                <a:latin typeface="Montserrat Medium" pitchFamily="2" charset="0"/>
                <a:cs typeface="PSAUAL+Montserrat-Regular"/>
              </a:rPr>
              <a:t>votre </a:t>
            </a:r>
            <a:r>
              <a:rPr lang="fr-FR" sz="1800" b="1" dirty="0">
                <a:latin typeface="Montserrat Medium" pitchFamily="2" charset="0"/>
                <a:cs typeface="Montserrat"/>
              </a:rPr>
              <a:t>processus de création de rapport</a:t>
            </a:r>
            <a:r>
              <a:rPr lang="fr-FR" sz="1800" dirty="0">
                <a:latin typeface="Montserrat Medium" pitchFamily="2" charset="0"/>
                <a:cs typeface="PSAUAL+Montserrat-Regular"/>
              </a:rPr>
              <a:t>.</a:t>
            </a:r>
          </a:p>
        </p:txBody>
      </p:sp>
      <p:sp>
        <p:nvSpPr>
          <p:cNvPr id="4" name="object 2">
            <a:extLst>
              <a:ext uri="{FF2B5EF4-FFF2-40B4-BE49-F238E27FC236}">
                <a16:creationId xmlns:a16="http://schemas.microsoft.com/office/drawing/2014/main" id="{A5CBF12E-9127-A40D-DBA4-3EF0763D4355}"/>
              </a:ext>
            </a:extLst>
          </p:cNvPr>
          <p:cNvSpPr/>
          <p:nvPr/>
        </p:nvSpPr>
        <p:spPr>
          <a:xfrm>
            <a:off x="519793" y="2209799"/>
            <a:ext cx="5638799" cy="3674202"/>
          </a:xfrm>
          <a:prstGeom prst="rect">
            <a:avLst/>
          </a:prstGeom>
          <a:blipFill>
            <a:blip r:embed="rId2" cstate="print"/>
            <a:stretch>
              <a:fillRect/>
            </a:stretch>
          </a:blipFill>
        </p:spPr>
        <p:txBody>
          <a:bodyPr wrap="square" lIns="0" tIns="0" rIns="0" bIns="0" rtlCol="0">
            <a:spAutoFit/>
          </a:bodyPr>
          <a:lstStyle/>
          <a:p>
            <a:endParaRPr/>
          </a:p>
        </p:txBody>
      </p:sp>
      <p:sp>
        <p:nvSpPr>
          <p:cNvPr id="7" name="ZoneTexte 6">
            <a:extLst>
              <a:ext uri="{FF2B5EF4-FFF2-40B4-BE49-F238E27FC236}">
                <a16:creationId xmlns:a16="http://schemas.microsoft.com/office/drawing/2014/main" id="{D6A80A25-6530-4563-01F5-1A44DF1A14B8}"/>
              </a:ext>
            </a:extLst>
          </p:cNvPr>
          <p:cNvSpPr txBox="1"/>
          <p:nvPr/>
        </p:nvSpPr>
        <p:spPr>
          <a:xfrm>
            <a:off x="6400801" y="2378410"/>
            <a:ext cx="5187041" cy="2953950"/>
          </a:xfrm>
          <a:prstGeom prst="rect">
            <a:avLst/>
          </a:prstGeom>
          <a:noFill/>
        </p:spPr>
        <p:txBody>
          <a:bodyPr wrap="square">
            <a:spAutoFit/>
          </a:bodyPr>
          <a:lstStyle/>
          <a:p>
            <a:pPr algn="just">
              <a:lnSpc>
                <a:spcPct val="150000"/>
              </a:lnSpc>
              <a:spcBef>
                <a:spcPts val="0"/>
              </a:spcBef>
            </a:pPr>
            <a:r>
              <a:rPr lang="fr-FR" sz="1800" dirty="0">
                <a:latin typeface="Montserrat Medium" pitchFamily="2" charset="0"/>
                <a:cs typeface="PSAUAL+Montserrat-Regular"/>
              </a:rPr>
              <a:t>Premièrement,</a:t>
            </a:r>
            <a:r>
              <a:rPr lang="fr-FR" sz="1800" spc="227" dirty="0">
                <a:latin typeface="Montserrat Medium" pitchFamily="2" charset="0"/>
                <a:cs typeface="PSAUAL+Montserrat-Regular"/>
              </a:rPr>
              <a:t> </a:t>
            </a:r>
            <a:r>
              <a:rPr lang="fr-FR" sz="1800" dirty="0">
                <a:latin typeface="Montserrat Medium" pitchFamily="2" charset="0"/>
                <a:cs typeface="PSAUAL+Montserrat-Regular"/>
              </a:rPr>
              <a:t>il</a:t>
            </a:r>
            <a:r>
              <a:rPr lang="fr-FR" sz="1800" spc="227" dirty="0">
                <a:latin typeface="Montserrat Medium" pitchFamily="2" charset="0"/>
                <a:cs typeface="PSAUAL+Montserrat-Regular"/>
              </a:rPr>
              <a:t> </a:t>
            </a:r>
            <a:r>
              <a:rPr lang="fr-FR" sz="1800" dirty="0">
                <a:latin typeface="Montserrat Medium" pitchFamily="2" charset="0"/>
                <a:cs typeface="PSAUAL+Montserrat-Regular"/>
              </a:rPr>
              <a:t>y</a:t>
            </a:r>
            <a:r>
              <a:rPr lang="fr-FR" sz="1800" spc="227" dirty="0">
                <a:latin typeface="Montserrat Medium" pitchFamily="2" charset="0"/>
                <a:cs typeface="PSAUAL+Montserrat-Regular"/>
              </a:rPr>
              <a:t> </a:t>
            </a:r>
            <a:r>
              <a:rPr lang="fr-FR" sz="1800" dirty="0">
                <a:latin typeface="Montserrat Medium" pitchFamily="2" charset="0"/>
                <a:cs typeface="PSAUAL+Montserrat-Regular"/>
              </a:rPr>
              <a:t>a</a:t>
            </a:r>
            <a:r>
              <a:rPr lang="fr-FR" sz="1800" spc="227" dirty="0">
                <a:latin typeface="Montserrat Medium" pitchFamily="2" charset="0"/>
                <a:cs typeface="PSAUAL+Montserrat-Regular"/>
              </a:rPr>
              <a:t> </a:t>
            </a:r>
            <a:r>
              <a:rPr lang="fr-FR" sz="1800" dirty="0">
                <a:latin typeface="Montserrat Medium" pitchFamily="2" charset="0"/>
                <a:cs typeface="PSAUAL+Montserrat-Regular"/>
              </a:rPr>
              <a:t>la</a:t>
            </a:r>
            <a:r>
              <a:rPr lang="fr-FR" sz="1800" spc="227" dirty="0">
                <a:latin typeface="Montserrat Medium" pitchFamily="2" charset="0"/>
                <a:cs typeface="PSAUAL+Montserrat-Regular"/>
              </a:rPr>
              <a:t> </a:t>
            </a:r>
            <a:r>
              <a:rPr lang="fr-FR" sz="1800" dirty="0">
                <a:latin typeface="Montserrat Medium" pitchFamily="2" charset="0"/>
                <a:cs typeface="PSAUAL+Montserrat-Regular"/>
              </a:rPr>
              <a:t>fonctionnalité</a:t>
            </a:r>
            <a:r>
              <a:rPr lang="fr-FR" sz="1800" spc="227" dirty="0">
                <a:latin typeface="Montserrat Medium" pitchFamily="2" charset="0"/>
                <a:cs typeface="PSAUAL+Montserrat-Regular"/>
              </a:rPr>
              <a:t> </a:t>
            </a:r>
            <a:r>
              <a:rPr lang="fr-FR" sz="1800" dirty="0">
                <a:latin typeface="Montserrat Medium" pitchFamily="2" charset="0"/>
                <a:cs typeface="PSAUAL+Montserrat-Regular"/>
              </a:rPr>
              <a:t>« Transformer</a:t>
            </a:r>
            <a:r>
              <a:rPr lang="fr-FR" sz="1800" spc="227" dirty="0">
                <a:latin typeface="Montserrat Medium" pitchFamily="2" charset="0"/>
                <a:cs typeface="PSAUAL+Montserrat-Regular"/>
              </a:rPr>
              <a:t> </a:t>
            </a:r>
            <a:r>
              <a:rPr lang="fr-FR" sz="1800" dirty="0">
                <a:latin typeface="Montserrat Medium" pitchFamily="2" charset="0"/>
                <a:cs typeface="PSAUAL+Montserrat-Regular"/>
              </a:rPr>
              <a:t>les</a:t>
            </a:r>
            <a:r>
              <a:rPr lang="fr-FR" sz="1800" spc="227" dirty="0">
                <a:latin typeface="Montserrat Medium" pitchFamily="2" charset="0"/>
                <a:cs typeface="PSAUAL+Montserrat-Regular"/>
              </a:rPr>
              <a:t> </a:t>
            </a:r>
            <a:r>
              <a:rPr lang="fr-FR" sz="1800" dirty="0">
                <a:latin typeface="Montserrat Medium" pitchFamily="2" charset="0"/>
                <a:cs typeface="PSAUAL+Montserrat-Regular"/>
              </a:rPr>
              <a:t>données »</a:t>
            </a:r>
            <a:r>
              <a:rPr lang="fr-FR" sz="1800" spc="227" dirty="0">
                <a:latin typeface="Montserrat Medium" pitchFamily="2" charset="0"/>
                <a:cs typeface="PSAUAL+Montserrat-Regular"/>
              </a:rPr>
              <a:t> </a:t>
            </a:r>
            <a:r>
              <a:rPr lang="fr-FR" sz="1800" dirty="0">
                <a:latin typeface="Montserrat Medium" pitchFamily="2" charset="0"/>
                <a:cs typeface="PSAUAL+Montserrat-Regular"/>
              </a:rPr>
              <a:t>qui</a:t>
            </a:r>
            <a:r>
              <a:rPr lang="fr-FR" sz="1800" spc="227" dirty="0">
                <a:latin typeface="Montserrat Medium" pitchFamily="2" charset="0"/>
                <a:cs typeface="PSAUAL+Montserrat-Regular"/>
              </a:rPr>
              <a:t> </a:t>
            </a:r>
            <a:r>
              <a:rPr lang="fr-FR" sz="1800" dirty="0">
                <a:latin typeface="Montserrat Medium" pitchFamily="2" charset="0"/>
                <a:cs typeface="PSAUAL+Montserrat-Regular"/>
              </a:rPr>
              <a:t>vous permet</a:t>
            </a:r>
            <a:r>
              <a:rPr lang="fr-FR" sz="1800" spc="82" dirty="0">
                <a:latin typeface="Montserrat Medium" pitchFamily="2" charset="0"/>
                <a:cs typeface="PSAUAL+Montserrat-Regular"/>
              </a:rPr>
              <a:t> </a:t>
            </a:r>
            <a:r>
              <a:rPr lang="fr-FR" sz="1800" dirty="0">
                <a:latin typeface="Montserrat Medium" pitchFamily="2" charset="0"/>
                <a:cs typeface="PSAUAL+Montserrat-Regular"/>
              </a:rPr>
              <a:t>d’aller</a:t>
            </a:r>
            <a:r>
              <a:rPr lang="fr-FR" sz="1800" spc="82" dirty="0">
                <a:latin typeface="Montserrat Medium" pitchFamily="2" charset="0"/>
                <a:cs typeface="PSAUAL+Montserrat-Regular"/>
              </a:rPr>
              <a:t> </a:t>
            </a:r>
            <a:r>
              <a:rPr lang="fr-FR" sz="1800" dirty="0">
                <a:latin typeface="Montserrat Medium" pitchFamily="2" charset="0"/>
                <a:cs typeface="PSAUAL+Montserrat-Regular"/>
              </a:rPr>
              <a:t>dans</a:t>
            </a:r>
            <a:r>
              <a:rPr lang="fr-FR" sz="1800" spc="82" dirty="0">
                <a:latin typeface="Montserrat Medium" pitchFamily="2" charset="0"/>
                <a:cs typeface="PSAUAL+Montserrat-Regular"/>
              </a:rPr>
              <a:t> </a:t>
            </a:r>
            <a:r>
              <a:rPr lang="fr-FR" sz="1800" dirty="0">
                <a:latin typeface="Montserrat Medium" pitchFamily="2" charset="0"/>
                <a:cs typeface="PSAUAL+Montserrat-Regular"/>
              </a:rPr>
              <a:t>Power</a:t>
            </a:r>
            <a:r>
              <a:rPr lang="fr-FR" sz="1800" spc="82" dirty="0">
                <a:latin typeface="Montserrat Medium" pitchFamily="2" charset="0"/>
                <a:cs typeface="PSAUAL+Montserrat-Regular"/>
              </a:rPr>
              <a:t> </a:t>
            </a:r>
            <a:r>
              <a:rPr lang="fr-FR" sz="1800" dirty="0">
                <a:latin typeface="Montserrat Medium" pitchFamily="2" charset="0"/>
                <a:cs typeface="PSAUAL+Montserrat-Regular"/>
              </a:rPr>
              <a:t>Query,</a:t>
            </a:r>
            <a:r>
              <a:rPr lang="fr-FR" sz="1800" spc="82" dirty="0">
                <a:latin typeface="Montserrat Medium" pitchFamily="2" charset="0"/>
                <a:cs typeface="PSAUAL+Montserrat-Regular"/>
              </a:rPr>
              <a:t> </a:t>
            </a:r>
            <a:r>
              <a:rPr lang="fr-FR" sz="1800" dirty="0">
                <a:latin typeface="Montserrat Medium" pitchFamily="2" charset="0"/>
                <a:cs typeface="PSAUAL+Montserrat-Regular"/>
              </a:rPr>
              <a:t>outil</a:t>
            </a:r>
            <a:r>
              <a:rPr lang="fr-FR" sz="1800" spc="82" dirty="0">
                <a:latin typeface="Montserrat Medium" pitchFamily="2" charset="0"/>
                <a:cs typeface="PSAUAL+Montserrat-Regular"/>
              </a:rPr>
              <a:t> </a:t>
            </a:r>
            <a:r>
              <a:rPr lang="fr-FR" sz="1800" dirty="0">
                <a:latin typeface="Montserrat Medium" pitchFamily="2" charset="0"/>
                <a:cs typeface="PSAUAL+Montserrat-Regular"/>
              </a:rPr>
              <a:t>qui</a:t>
            </a:r>
            <a:r>
              <a:rPr lang="fr-FR" sz="1800" spc="82" dirty="0">
                <a:latin typeface="Montserrat Medium" pitchFamily="2" charset="0"/>
                <a:cs typeface="PSAUAL+Montserrat-Regular"/>
              </a:rPr>
              <a:t> </a:t>
            </a:r>
            <a:r>
              <a:rPr lang="fr-FR" sz="1800" dirty="0">
                <a:latin typeface="Montserrat Medium" pitchFamily="2" charset="0"/>
                <a:cs typeface="PSAUAL+Montserrat-Regular"/>
              </a:rPr>
              <a:t>vous</a:t>
            </a:r>
            <a:r>
              <a:rPr lang="fr-FR" sz="1800" spc="82" dirty="0">
                <a:latin typeface="Montserrat Medium" pitchFamily="2" charset="0"/>
                <a:cs typeface="PSAUAL+Montserrat-Regular"/>
              </a:rPr>
              <a:t> </a:t>
            </a:r>
            <a:r>
              <a:rPr lang="fr-FR" sz="1800" dirty="0">
                <a:latin typeface="Montserrat Medium" pitchFamily="2" charset="0"/>
                <a:cs typeface="PSAUAL+Montserrat-Regular"/>
              </a:rPr>
              <a:t>servira</a:t>
            </a:r>
            <a:r>
              <a:rPr lang="fr-FR" sz="1800" spc="82" dirty="0">
                <a:latin typeface="Montserrat Medium" pitchFamily="2" charset="0"/>
                <a:cs typeface="PSAUAL+Montserrat-Regular"/>
              </a:rPr>
              <a:t> </a:t>
            </a:r>
            <a:r>
              <a:rPr lang="fr-FR" sz="1800" dirty="0">
                <a:latin typeface="Montserrat Medium" pitchFamily="2" charset="0"/>
                <a:cs typeface="PSAUAL+Montserrat-Regular"/>
              </a:rPr>
              <a:t>à</a:t>
            </a:r>
            <a:r>
              <a:rPr lang="fr-FR" sz="1800" spc="86" dirty="0">
                <a:latin typeface="Montserrat Medium" pitchFamily="2" charset="0"/>
                <a:cs typeface="PSAUAL+Montserrat-Regular"/>
              </a:rPr>
              <a:t> </a:t>
            </a:r>
            <a:r>
              <a:rPr lang="fr-FR" sz="1800" b="1" dirty="0">
                <a:latin typeface="Montserrat Medium" pitchFamily="2" charset="0"/>
                <a:cs typeface="Montserrat"/>
              </a:rPr>
              <a:t>créer</a:t>
            </a:r>
            <a:r>
              <a:rPr lang="fr-FR" sz="1800" b="1" spc="88" dirty="0">
                <a:latin typeface="Montserrat Medium" pitchFamily="2" charset="0"/>
                <a:cs typeface="Montserrat"/>
              </a:rPr>
              <a:t> </a:t>
            </a:r>
            <a:r>
              <a:rPr lang="fr-FR" sz="1800" b="1" dirty="0">
                <a:latin typeface="Montserrat Medium" pitchFamily="2" charset="0"/>
                <a:cs typeface="Montserrat"/>
              </a:rPr>
              <a:t>vos</a:t>
            </a:r>
            <a:r>
              <a:rPr lang="fr-FR" sz="1800" b="1" spc="88" dirty="0">
                <a:latin typeface="Montserrat Medium" pitchFamily="2" charset="0"/>
                <a:cs typeface="Montserrat"/>
              </a:rPr>
              <a:t> </a:t>
            </a:r>
            <a:r>
              <a:rPr lang="fr-FR" sz="1800" b="1" dirty="0">
                <a:latin typeface="Montserrat Medium" pitchFamily="2" charset="0"/>
                <a:cs typeface="Montserrat"/>
              </a:rPr>
              <a:t>requêtes et</a:t>
            </a:r>
            <a:r>
              <a:rPr lang="fr-FR" sz="1800" b="1" spc="175" dirty="0">
                <a:latin typeface="Montserrat Medium" pitchFamily="2" charset="0"/>
                <a:cs typeface="Montserrat"/>
              </a:rPr>
              <a:t> </a:t>
            </a:r>
            <a:r>
              <a:rPr lang="fr-FR" sz="1800" b="1" dirty="0">
                <a:latin typeface="Montserrat Medium" pitchFamily="2" charset="0"/>
                <a:cs typeface="Montserrat"/>
              </a:rPr>
              <a:t>les</a:t>
            </a:r>
            <a:r>
              <a:rPr lang="fr-FR" sz="1800" b="1" spc="175" dirty="0">
                <a:latin typeface="Montserrat Medium" pitchFamily="2" charset="0"/>
                <a:cs typeface="Montserrat"/>
              </a:rPr>
              <a:t> </a:t>
            </a:r>
            <a:r>
              <a:rPr lang="fr-FR" sz="1800" b="1" dirty="0">
                <a:latin typeface="Montserrat Medium" pitchFamily="2" charset="0"/>
                <a:cs typeface="Montserrat"/>
              </a:rPr>
              <a:t>paramétrer.</a:t>
            </a:r>
            <a:r>
              <a:rPr lang="fr-FR" sz="1800" b="1" spc="138" dirty="0">
                <a:latin typeface="Montserrat Medium" pitchFamily="2" charset="0"/>
                <a:cs typeface="Montserrat"/>
              </a:rPr>
              <a:t> </a:t>
            </a:r>
            <a:r>
              <a:rPr lang="fr-FR" sz="1800" dirty="0">
                <a:latin typeface="Montserrat Medium" pitchFamily="2" charset="0"/>
                <a:cs typeface="PSAUAL+Montserrat-Regular"/>
              </a:rPr>
              <a:t>La</a:t>
            </a:r>
            <a:r>
              <a:rPr lang="fr-FR" sz="1800" spc="162" dirty="0">
                <a:latin typeface="Montserrat Medium" pitchFamily="2" charset="0"/>
                <a:cs typeface="PSAUAL+Montserrat-Regular"/>
              </a:rPr>
              <a:t> </a:t>
            </a:r>
            <a:r>
              <a:rPr lang="fr-FR" sz="1800" dirty="0">
                <a:latin typeface="Montserrat Medium" pitchFamily="2" charset="0"/>
                <a:cs typeface="PSAUAL+Montserrat-Regular"/>
              </a:rPr>
              <a:t>leçon</a:t>
            </a:r>
            <a:r>
              <a:rPr lang="fr-FR" sz="1800" spc="162" dirty="0">
                <a:latin typeface="Montserrat Medium" pitchFamily="2" charset="0"/>
                <a:cs typeface="PSAUAL+Montserrat-Regular"/>
              </a:rPr>
              <a:t> </a:t>
            </a:r>
            <a:r>
              <a:rPr lang="fr-FR" sz="1800" dirty="0">
                <a:latin typeface="Montserrat Medium" pitchFamily="2" charset="0"/>
                <a:cs typeface="PSAUAL+Montserrat-Regular"/>
              </a:rPr>
              <a:t>numéro</a:t>
            </a:r>
            <a:r>
              <a:rPr lang="fr-FR" sz="1800" spc="162" dirty="0">
                <a:latin typeface="Montserrat Medium" pitchFamily="2" charset="0"/>
                <a:cs typeface="PSAUAL+Montserrat-Regular"/>
              </a:rPr>
              <a:t> </a:t>
            </a:r>
            <a:r>
              <a:rPr lang="fr-FR" sz="1800" dirty="0">
                <a:latin typeface="Montserrat Medium" pitchFamily="2" charset="0"/>
                <a:cs typeface="PSAUAL+Montserrat-Regular"/>
              </a:rPr>
              <a:t>quatre</a:t>
            </a:r>
            <a:r>
              <a:rPr lang="fr-FR" sz="1800" spc="162" dirty="0">
                <a:latin typeface="Montserrat Medium" pitchFamily="2" charset="0"/>
                <a:cs typeface="PSAUAL+Montserrat-Regular"/>
              </a:rPr>
              <a:t> </a:t>
            </a:r>
            <a:r>
              <a:rPr lang="fr-FR" sz="1800" dirty="0">
                <a:latin typeface="Montserrat Medium" pitchFamily="2" charset="0"/>
                <a:cs typeface="PSAUAL+Montserrat-Regular"/>
              </a:rPr>
              <a:t>porte</a:t>
            </a:r>
            <a:r>
              <a:rPr lang="fr-FR" sz="1800" spc="162" dirty="0">
                <a:latin typeface="Montserrat Medium" pitchFamily="2" charset="0"/>
                <a:cs typeface="PSAUAL+Montserrat-Regular"/>
              </a:rPr>
              <a:t> </a:t>
            </a:r>
            <a:r>
              <a:rPr lang="fr-FR" sz="1800" dirty="0">
                <a:latin typeface="Montserrat Medium" pitchFamily="2" charset="0"/>
                <a:cs typeface="PSAUAL+Montserrat-Regular"/>
              </a:rPr>
              <a:t>sur</a:t>
            </a:r>
            <a:r>
              <a:rPr lang="fr-FR" sz="1800" spc="162" dirty="0">
                <a:latin typeface="Montserrat Medium" pitchFamily="2" charset="0"/>
                <a:cs typeface="PSAUAL+Montserrat-Regular"/>
              </a:rPr>
              <a:t> </a:t>
            </a:r>
            <a:r>
              <a:rPr lang="fr-FR" sz="1800" dirty="0">
                <a:latin typeface="Montserrat Medium" pitchFamily="2" charset="0"/>
                <a:cs typeface="PSAUAL+Montserrat-Regular"/>
              </a:rPr>
              <a:t>la</a:t>
            </a:r>
            <a:r>
              <a:rPr lang="fr-FR" sz="1800" spc="162" dirty="0">
                <a:latin typeface="Montserrat Medium" pitchFamily="2" charset="0"/>
                <a:cs typeface="PSAUAL+Montserrat-Regular"/>
              </a:rPr>
              <a:t> </a:t>
            </a:r>
            <a:r>
              <a:rPr lang="fr-FR" sz="1800" dirty="0">
                <a:latin typeface="Montserrat Medium" pitchFamily="2" charset="0"/>
                <a:cs typeface="PSAUAL+Montserrat-Regular"/>
              </a:rPr>
              <a:t>transformation</a:t>
            </a:r>
            <a:r>
              <a:rPr lang="fr-FR" sz="1800" spc="162" dirty="0">
                <a:latin typeface="Montserrat Medium" pitchFamily="2" charset="0"/>
                <a:cs typeface="PSAUAL+Montserrat-Regular"/>
              </a:rPr>
              <a:t> </a:t>
            </a:r>
            <a:r>
              <a:rPr lang="fr-FR" sz="1800" dirty="0">
                <a:latin typeface="Montserrat Medium" pitchFamily="2" charset="0"/>
                <a:cs typeface="PSAUAL+Montserrat-Regular"/>
              </a:rPr>
              <a:t>des données avec Power Query.</a:t>
            </a:r>
          </a:p>
        </p:txBody>
      </p:sp>
      <p:pic>
        <p:nvPicPr>
          <p:cNvPr id="5" name="Image 4">
            <a:extLst>
              <a:ext uri="{FF2B5EF4-FFF2-40B4-BE49-F238E27FC236}">
                <a16:creationId xmlns:a16="http://schemas.microsoft.com/office/drawing/2014/main" id="{B9CC4A7D-AE6F-D429-769B-87395D09C61B}"/>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75E37721-F95D-9BAD-6E4A-11BE29AF07D2}"/>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169883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B822E-0AB0-8AAC-6692-AD17D65E557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285B76D-BFFF-71D8-4ABD-6BA2DEA3F90F}"/>
              </a:ext>
            </a:extLst>
          </p:cNvPr>
          <p:cNvSpPr>
            <a:spLocks noGrp="1"/>
          </p:cNvSpPr>
          <p:nvPr>
            <p:ph type="ctrTitle"/>
          </p:nvPr>
        </p:nvSpPr>
        <p:spPr>
          <a:xfrm>
            <a:off x="-718458" y="381538"/>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CE37A39A-C736-4B36-8035-67BCC5ACADB3}"/>
              </a:ext>
            </a:extLst>
          </p:cNvPr>
          <p:cNvSpPr>
            <a:spLocks noGrp="1"/>
          </p:cNvSpPr>
          <p:nvPr>
            <p:ph type="subTitle" idx="1"/>
          </p:nvPr>
        </p:nvSpPr>
        <p:spPr>
          <a:xfrm>
            <a:off x="609602" y="1452969"/>
            <a:ext cx="4506686" cy="4262031"/>
          </a:xfrm>
        </p:spPr>
        <p:txBody>
          <a:bodyPr>
            <a:noAutofit/>
          </a:bodyPr>
          <a:lstStyle/>
          <a:p>
            <a:pPr algn="just">
              <a:lnSpc>
                <a:spcPct val="150000"/>
              </a:lnSpc>
              <a:spcBef>
                <a:spcPts val="0"/>
              </a:spcBef>
            </a:pPr>
            <a:r>
              <a:rPr lang="fr-FR" sz="1800" dirty="0">
                <a:latin typeface="Montserrat Medium" pitchFamily="2" charset="0"/>
                <a:cs typeface="PSAUAL+Montserrat-Regular"/>
              </a:rPr>
              <a:t>Deuxièmement,</a:t>
            </a:r>
            <a:r>
              <a:rPr lang="fr-FR" sz="1800" spc="491" dirty="0">
                <a:latin typeface="Montserrat Medium" pitchFamily="2" charset="0"/>
                <a:cs typeface="PSAUAL+Montserrat-Regular"/>
              </a:rPr>
              <a:t> </a:t>
            </a:r>
            <a:r>
              <a:rPr lang="fr-FR" sz="1800" dirty="0">
                <a:latin typeface="Montserrat Medium" pitchFamily="2" charset="0"/>
                <a:cs typeface="PSAUAL+Montserrat-Regular"/>
              </a:rPr>
              <a:t>il</a:t>
            </a:r>
            <a:r>
              <a:rPr lang="fr-FR" sz="1800" spc="491" dirty="0">
                <a:latin typeface="Montserrat Medium" pitchFamily="2" charset="0"/>
                <a:cs typeface="PSAUAL+Montserrat-Regular"/>
              </a:rPr>
              <a:t> </a:t>
            </a:r>
            <a:r>
              <a:rPr lang="fr-FR" sz="1800" dirty="0">
                <a:latin typeface="Montserrat Medium" pitchFamily="2" charset="0"/>
                <a:cs typeface="PSAUAL+Montserrat-Regular"/>
              </a:rPr>
              <a:t>y</a:t>
            </a:r>
            <a:r>
              <a:rPr lang="fr-FR" sz="1800" spc="491" dirty="0">
                <a:latin typeface="Montserrat Medium" pitchFamily="2" charset="0"/>
                <a:cs typeface="PSAUAL+Montserrat-Regular"/>
              </a:rPr>
              <a:t> </a:t>
            </a:r>
            <a:r>
              <a:rPr lang="fr-FR" sz="1800" dirty="0">
                <a:latin typeface="Montserrat Medium" pitchFamily="2" charset="0"/>
                <a:cs typeface="PSAUAL+Montserrat-Regular"/>
              </a:rPr>
              <a:t>a</a:t>
            </a:r>
            <a:r>
              <a:rPr lang="fr-FR" sz="1800" spc="491" dirty="0">
                <a:latin typeface="Montserrat Medium" pitchFamily="2" charset="0"/>
                <a:cs typeface="PSAUAL+Montserrat-Regular"/>
              </a:rPr>
              <a:t> </a:t>
            </a:r>
            <a:r>
              <a:rPr lang="fr-FR" sz="1800" dirty="0">
                <a:latin typeface="Montserrat Medium" pitchFamily="2" charset="0"/>
                <a:cs typeface="PSAUAL+Montserrat-Regular"/>
              </a:rPr>
              <a:t>la</a:t>
            </a:r>
            <a:r>
              <a:rPr lang="fr-FR" sz="1800" spc="491" dirty="0">
                <a:latin typeface="Montserrat Medium" pitchFamily="2" charset="0"/>
                <a:cs typeface="PSAUAL+Montserrat-Regular"/>
              </a:rPr>
              <a:t> </a:t>
            </a:r>
            <a:r>
              <a:rPr lang="fr-FR" sz="1800" dirty="0">
                <a:latin typeface="Montserrat Medium" pitchFamily="2" charset="0"/>
                <a:cs typeface="PSAUAL+Montserrat-Regular"/>
              </a:rPr>
              <a:t>fonctionnalité</a:t>
            </a:r>
            <a:r>
              <a:rPr lang="fr-FR" sz="1800" spc="491" dirty="0">
                <a:latin typeface="Montserrat Medium" pitchFamily="2" charset="0"/>
                <a:cs typeface="PSAUAL+Montserrat-Regular"/>
              </a:rPr>
              <a:t> </a:t>
            </a:r>
            <a:r>
              <a:rPr lang="fr-FR" sz="1800" dirty="0">
                <a:latin typeface="Montserrat Medium" pitchFamily="2" charset="0"/>
                <a:cs typeface="PSAUAL+Montserrat-Regular"/>
              </a:rPr>
              <a:t>« Publier »</a:t>
            </a:r>
            <a:r>
              <a:rPr lang="fr-FR" sz="1800" spc="491" dirty="0">
                <a:latin typeface="Montserrat Medium" pitchFamily="2" charset="0"/>
                <a:cs typeface="PSAUAL+Montserrat-Regular"/>
              </a:rPr>
              <a:t> </a:t>
            </a:r>
            <a:r>
              <a:rPr lang="fr-FR" sz="1800" dirty="0">
                <a:latin typeface="Montserrat Medium" pitchFamily="2" charset="0"/>
                <a:cs typeface="PSAUAL+Montserrat-Regular"/>
              </a:rPr>
              <a:t>qui</a:t>
            </a:r>
            <a:r>
              <a:rPr lang="fr-FR" sz="1800" spc="491" dirty="0">
                <a:latin typeface="Montserrat Medium" pitchFamily="2" charset="0"/>
                <a:cs typeface="PSAUAL+Montserrat-Regular"/>
              </a:rPr>
              <a:t> </a:t>
            </a:r>
            <a:r>
              <a:rPr lang="fr-FR" sz="1800" dirty="0">
                <a:latin typeface="Montserrat Medium" pitchFamily="2" charset="0"/>
                <a:cs typeface="PSAUAL+Montserrat-Regular"/>
              </a:rPr>
              <a:t>signera</a:t>
            </a:r>
            <a:r>
              <a:rPr lang="fr-FR" sz="1800" spc="491" dirty="0">
                <a:latin typeface="Montserrat Medium" pitchFamily="2" charset="0"/>
                <a:cs typeface="PSAUAL+Montserrat-Regular"/>
              </a:rPr>
              <a:t> </a:t>
            </a:r>
            <a:r>
              <a:rPr lang="fr-FR" sz="1800" dirty="0">
                <a:latin typeface="Montserrat Medium" pitchFamily="2" charset="0"/>
                <a:cs typeface="PSAUAL+Montserrat-Regular"/>
              </a:rPr>
              <a:t>la</a:t>
            </a:r>
            <a:r>
              <a:rPr lang="fr-FR" sz="1800" spc="491" dirty="0">
                <a:latin typeface="Montserrat Medium" pitchFamily="2" charset="0"/>
                <a:cs typeface="PSAUAL+Montserrat-Regular"/>
              </a:rPr>
              <a:t> </a:t>
            </a:r>
            <a:r>
              <a:rPr lang="fr-FR" sz="1800" dirty="0">
                <a:latin typeface="Montserrat Medium" pitchFamily="2" charset="0"/>
                <a:cs typeface="PSAUAL+Montserrat-Regular"/>
              </a:rPr>
              <a:t>fin</a:t>
            </a:r>
            <a:r>
              <a:rPr lang="fr-FR" sz="1800" spc="491" dirty="0">
                <a:latin typeface="Montserrat Medium" pitchFamily="2" charset="0"/>
                <a:cs typeface="PSAUAL+Montserrat-Regular"/>
              </a:rPr>
              <a:t> </a:t>
            </a:r>
            <a:r>
              <a:rPr lang="fr-FR" sz="1800" dirty="0">
                <a:latin typeface="Montserrat Medium" pitchFamily="2" charset="0"/>
                <a:cs typeface="PSAUAL+Montserrat-Regular"/>
              </a:rPr>
              <a:t>du développement</a:t>
            </a:r>
            <a:r>
              <a:rPr lang="fr-FR" sz="1800" spc="188" dirty="0">
                <a:latin typeface="Montserrat Medium" pitchFamily="2" charset="0"/>
                <a:cs typeface="PSAUAL+Montserrat-Regular"/>
              </a:rPr>
              <a:t> </a:t>
            </a:r>
            <a:r>
              <a:rPr lang="fr-FR" sz="1800" dirty="0">
                <a:latin typeface="Montserrat Medium" pitchFamily="2" charset="0"/>
                <a:cs typeface="PSAUAL+Montserrat-Regular"/>
              </a:rPr>
              <a:t>de</a:t>
            </a:r>
            <a:r>
              <a:rPr lang="fr-FR" sz="1800" spc="188" dirty="0">
                <a:latin typeface="Montserrat Medium" pitchFamily="2" charset="0"/>
                <a:cs typeface="PSAUAL+Montserrat-Regular"/>
              </a:rPr>
              <a:t> </a:t>
            </a:r>
            <a:r>
              <a:rPr lang="fr-FR" sz="1800" dirty="0">
                <a:latin typeface="Montserrat Medium" pitchFamily="2" charset="0"/>
                <a:cs typeface="PSAUAL+Montserrat-Regular"/>
              </a:rPr>
              <a:t>votre</a:t>
            </a:r>
            <a:r>
              <a:rPr lang="fr-FR" sz="1800" spc="188" dirty="0">
                <a:latin typeface="Montserrat Medium" pitchFamily="2" charset="0"/>
                <a:cs typeface="PSAUAL+Montserrat-Regular"/>
              </a:rPr>
              <a:t> </a:t>
            </a:r>
            <a:r>
              <a:rPr lang="fr-FR" sz="1800" dirty="0">
                <a:latin typeface="Montserrat Medium" pitchFamily="2" charset="0"/>
                <a:cs typeface="PSAUAL+Montserrat-Regular"/>
              </a:rPr>
              <a:t>rapport.</a:t>
            </a:r>
            <a:r>
              <a:rPr lang="fr-FR" sz="1800" spc="188" dirty="0">
                <a:latin typeface="Montserrat Medium" pitchFamily="2" charset="0"/>
                <a:cs typeface="PSAUAL+Montserrat-Regular"/>
              </a:rPr>
              <a:t> </a:t>
            </a:r>
            <a:r>
              <a:rPr lang="fr-FR" sz="1800" dirty="0">
                <a:latin typeface="Montserrat Medium" pitchFamily="2" charset="0"/>
                <a:cs typeface="PSAUAL+Montserrat-Regular"/>
              </a:rPr>
              <a:t>Ce</a:t>
            </a:r>
            <a:r>
              <a:rPr lang="fr-FR" sz="1800" spc="188" dirty="0">
                <a:latin typeface="Montserrat Medium" pitchFamily="2" charset="0"/>
                <a:cs typeface="PSAUAL+Montserrat-Regular"/>
              </a:rPr>
              <a:t> </a:t>
            </a:r>
            <a:r>
              <a:rPr lang="fr-FR" sz="1800" dirty="0">
                <a:latin typeface="Montserrat Medium" pitchFamily="2" charset="0"/>
                <a:cs typeface="PSAUAL+Montserrat-Regular"/>
              </a:rPr>
              <a:t>bouton</a:t>
            </a:r>
            <a:r>
              <a:rPr lang="fr-FR" sz="1800" spc="188" dirty="0">
                <a:latin typeface="Montserrat Medium" pitchFamily="2" charset="0"/>
                <a:cs typeface="PSAUAL+Montserrat-Regular"/>
              </a:rPr>
              <a:t> </a:t>
            </a:r>
            <a:r>
              <a:rPr lang="fr-FR" sz="1800" dirty="0">
                <a:latin typeface="Montserrat Medium" pitchFamily="2" charset="0"/>
                <a:cs typeface="PSAUAL+Montserrat-Regular"/>
              </a:rPr>
              <a:t>vous</a:t>
            </a:r>
            <a:r>
              <a:rPr lang="fr-FR" sz="1800" spc="188" dirty="0">
                <a:latin typeface="Montserrat Medium" pitchFamily="2" charset="0"/>
                <a:cs typeface="PSAUAL+Montserrat-Regular"/>
              </a:rPr>
              <a:t> </a:t>
            </a:r>
            <a:r>
              <a:rPr lang="fr-FR" sz="1800" dirty="0">
                <a:latin typeface="Montserrat Medium" pitchFamily="2" charset="0"/>
                <a:cs typeface="PSAUAL+Montserrat-Regular"/>
              </a:rPr>
              <a:t>permet</a:t>
            </a:r>
            <a:r>
              <a:rPr lang="fr-FR" sz="1800" spc="188" dirty="0">
                <a:latin typeface="Montserrat Medium" pitchFamily="2" charset="0"/>
                <a:cs typeface="PSAUAL+Montserrat-Regular"/>
              </a:rPr>
              <a:t> </a:t>
            </a:r>
            <a:r>
              <a:rPr lang="fr-FR" sz="1800" dirty="0">
                <a:latin typeface="Montserrat Medium" pitchFamily="2" charset="0"/>
                <a:cs typeface="PSAUAL+Montserrat-Regular"/>
              </a:rPr>
              <a:t>de</a:t>
            </a:r>
            <a:r>
              <a:rPr lang="fr-FR" sz="1800" spc="197" dirty="0">
                <a:latin typeface="Montserrat Medium" pitchFamily="2" charset="0"/>
                <a:cs typeface="PSAUAL+Montserrat-Regular"/>
              </a:rPr>
              <a:t> </a:t>
            </a:r>
            <a:r>
              <a:rPr lang="fr-FR" sz="1800" b="1" dirty="0">
                <a:latin typeface="Montserrat Medium" pitchFamily="2" charset="0"/>
                <a:cs typeface="Montserrat"/>
              </a:rPr>
              <a:t>publier</a:t>
            </a:r>
            <a:r>
              <a:rPr lang="fr-FR" sz="1800" b="1" spc="202" dirty="0">
                <a:latin typeface="Montserrat Medium" pitchFamily="2" charset="0"/>
                <a:cs typeface="Montserrat"/>
              </a:rPr>
              <a:t> </a:t>
            </a:r>
            <a:r>
              <a:rPr lang="fr-FR" sz="1800" b="1" dirty="0">
                <a:latin typeface="Montserrat Medium" pitchFamily="2" charset="0"/>
                <a:cs typeface="Montserrat"/>
              </a:rPr>
              <a:t>votre rapport</a:t>
            </a:r>
            <a:r>
              <a:rPr lang="fr-FR" sz="1800" b="1" spc="246" dirty="0">
                <a:latin typeface="Montserrat Medium" pitchFamily="2" charset="0"/>
                <a:cs typeface="Montserrat"/>
              </a:rPr>
              <a:t> </a:t>
            </a:r>
            <a:r>
              <a:rPr lang="fr-FR" sz="1800" b="1" dirty="0">
                <a:latin typeface="Montserrat Medium" pitchFamily="2" charset="0"/>
                <a:cs typeface="Montserrat"/>
              </a:rPr>
              <a:t>dans</a:t>
            </a:r>
            <a:r>
              <a:rPr lang="fr-FR" sz="1800" b="1" spc="246" dirty="0">
                <a:latin typeface="Montserrat Medium" pitchFamily="2" charset="0"/>
                <a:cs typeface="Montserrat"/>
              </a:rPr>
              <a:t> </a:t>
            </a:r>
            <a:r>
              <a:rPr lang="fr-FR" sz="1800" b="1" dirty="0">
                <a:latin typeface="Montserrat Medium" pitchFamily="2" charset="0"/>
                <a:cs typeface="Montserrat"/>
              </a:rPr>
              <a:t>Power</a:t>
            </a:r>
            <a:r>
              <a:rPr lang="fr-FR" sz="1800" b="1" spc="246" dirty="0">
                <a:latin typeface="Montserrat Medium" pitchFamily="2" charset="0"/>
                <a:cs typeface="Montserrat"/>
              </a:rPr>
              <a:t> </a:t>
            </a:r>
            <a:r>
              <a:rPr lang="fr-FR" sz="1800" b="1" dirty="0">
                <a:latin typeface="Montserrat Medium" pitchFamily="2" charset="0"/>
                <a:cs typeface="Montserrat"/>
              </a:rPr>
              <a:t>BI</a:t>
            </a:r>
            <a:r>
              <a:rPr lang="fr-FR" sz="1800" b="1" spc="246" dirty="0">
                <a:latin typeface="Montserrat Medium" pitchFamily="2" charset="0"/>
                <a:cs typeface="Montserrat"/>
              </a:rPr>
              <a:t> </a:t>
            </a:r>
            <a:r>
              <a:rPr lang="fr-FR" sz="1800" b="1" dirty="0">
                <a:latin typeface="Montserrat Medium" pitchFamily="2" charset="0"/>
                <a:cs typeface="Montserrat"/>
              </a:rPr>
              <a:t>Online</a:t>
            </a:r>
            <a:r>
              <a:rPr lang="fr-FR" sz="1800" b="1" spc="213" dirty="0">
                <a:latin typeface="Montserrat Medium" pitchFamily="2" charset="0"/>
                <a:cs typeface="Montserrat"/>
              </a:rPr>
              <a:t> </a:t>
            </a:r>
            <a:r>
              <a:rPr lang="fr-FR" sz="1800" dirty="0">
                <a:latin typeface="Montserrat Medium" pitchFamily="2" charset="0"/>
                <a:cs typeface="PSAUAL+Montserrat-Regular"/>
              </a:rPr>
              <a:t>afin</a:t>
            </a:r>
            <a:r>
              <a:rPr lang="fr-FR" sz="1800" spc="233" dirty="0">
                <a:latin typeface="Montserrat Medium" pitchFamily="2" charset="0"/>
                <a:cs typeface="PSAUAL+Montserrat-Regular"/>
              </a:rPr>
              <a:t> </a:t>
            </a:r>
            <a:r>
              <a:rPr lang="fr-FR" sz="1800" dirty="0">
                <a:latin typeface="Montserrat Medium" pitchFamily="2" charset="0"/>
                <a:cs typeface="PSAUAL+Montserrat-Regular"/>
              </a:rPr>
              <a:t>de</a:t>
            </a:r>
            <a:r>
              <a:rPr lang="fr-FR" sz="1800" spc="233" dirty="0">
                <a:latin typeface="Montserrat Medium" pitchFamily="2" charset="0"/>
                <a:cs typeface="PSAUAL+Montserrat-Regular"/>
              </a:rPr>
              <a:t> </a:t>
            </a:r>
            <a:r>
              <a:rPr lang="fr-FR" sz="1800" dirty="0">
                <a:latin typeface="Montserrat Medium" pitchFamily="2" charset="0"/>
                <a:cs typeface="PSAUAL+Montserrat-Regular"/>
              </a:rPr>
              <a:t>le</a:t>
            </a:r>
            <a:r>
              <a:rPr lang="fr-FR" sz="1800" spc="233" dirty="0">
                <a:latin typeface="Montserrat Medium" pitchFamily="2" charset="0"/>
                <a:cs typeface="PSAUAL+Montserrat-Regular"/>
              </a:rPr>
              <a:t> </a:t>
            </a:r>
            <a:r>
              <a:rPr lang="fr-FR" sz="1800" dirty="0">
                <a:latin typeface="Montserrat Medium" pitchFamily="2" charset="0"/>
                <a:cs typeface="PSAUAL+Montserrat-Regular"/>
              </a:rPr>
              <a:t>partager</a:t>
            </a:r>
            <a:r>
              <a:rPr lang="fr-FR" sz="1800" spc="233" dirty="0">
                <a:latin typeface="Montserrat Medium" pitchFamily="2" charset="0"/>
                <a:cs typeface="PSAUAL+Montserrat-Regular"/>
              </a:rPr>
              <a:t> </a:t>
            </a:r>
            <a:r>
              <a:rPr lang="fr-FR" sz="1800" dirty="0">
                <a:latin typeface="Montserrat Medium" pitchFamily="2" charset="0"/>
                <a:cs typeface="PSAUAL+Montserrat-Regular"/>
              </a:rPr>
              <a:t>aux</a:t>
            </a:r>
            <a:r>
              <a:rPr lang="fr-FR" sz="1800" spc="233" dirty="0">
                <a:latin typeface="Montserrat Medium" pitchFamily="2" charset="0"/>
                <a:cs typeface="PSAUAL+Montserrat-Regular"/>
              </a:rPr>
              <a:t> </a:t>
            </a:r>
            <a:r>
              <a:rPr lang="fr-FR" sz="1800" dirty="0">
                <a:latin typeface="Montserrat Medium" pitchFamily="2" charset="0"/>
                <a:cs typeface="PSAUAL+Montserrat-Regular"/>
              </a:rPr>
              <a:t>membres</a:t>
            </a:r>
            <a:r>
              <a:rPr lang="fr-FR" sz="1800" spc="233" dirty="0">
                <a:latin typeface="Montserrat Medium" pitchFamily="2" charset="0"/>
                <a:cs typeface="PSAUAL+Montserrat-Regular"/>
              </a:rPr>
              <a:t> </a:t>
            </a:r>
            <a:r>
              <a:rPr lang="fr-FR" sz="1800" dirty="0">
                <a:latin typeface="Montserrat Medium" pitchFamily="2" charset="0"/>
                <a:cs typeface="PSAUAL+Montserrat-Regular"/>
              </a:rPr>
              <a:t>de</a:t>
            </a:r>
            <a:r>
              <a:rPr lang="fr-FR" sz="1800" spc="233" dirty="0">
                <a:latin typeface="Montserrat Medium" pitchFamily="2" charset="0"/>
                <a:cs typeface="PSAUAL+Montserrat-Regular"/>
              </a:rPr>
              <a:t> </a:t>
            </a:r>
            <a:r>
              <a:rPr lang="fr-FR" sz="1800" dirty="0">
                <a:latin typeface="Montserrat Medium" pitchFamily="2" charset="0"/>
                <a:cs typeface="PSAUAL+Montserrat-Regular"/>
              </a:rPr>
              <a:t>votre organisation.</a:t>
            </a:r>
            <a:r>
              <a:rPr lang="fr-FR" sz="1800" spc="162" dirty="0">
                <a:latin typeface="Montserrat Medium" pitchFamily="2" charset="0"/>
                <a:cs typeface="PSAUAL+Montserrat-Regular"/>
              </a:rPr>
              <a:t> </a:t>
            </a:r>
            <a:r>
              <a:rPr lang="fr-FR" sz="1800" dirty="0">
                <a:latin typeface="Montserrat Medium" pitchFamily="2" charset="0"/>
                <a:cs typeface="PSAUAL+Montserrat-Regular"/>
              </a:rPr>
              <a:t>C’est</a:t>
            </a:r>
            <a:r>
              <a:rPr lang="fr-FR" sz="1800" spc="162" dirty="0">
                <a:latin typeface="Montserrat Medium" pitchFamily="2" charset="0"/>
                <a:cs typeface="PSAUAL+Montserrat-Regular"/>
              </a:rPr>
              <a:t> </a:t>
            </a:r>
            <a:r>
              <a:rPr lang="fr-FR" sz="1800" dirty="0">
                <a:latin typeface="Montserrat Medium" pitchFamily="2" charset="0"/>
                <a:cs typeface="PSAUAL+Montserrat-Regular"/>
              </a:rPr>
              <a:t>cette</a:t>
            </a:r>
            <a:r>
              <a:rPr lang="fr-FR" sz="1800" spc="162" dirty="0">
                <a:latin typeface="Montserrat Medium" pitchFamily="2" charset="0"/>
                <a:cs typeface="PSAUAL+Montserrat-Regular"/>
              </a:rPr>
              <a:t> </a:t>
            </a:r>
            <a:r>
              <a:rPr lang="fr-FR" sz="1800" dirty="0">
                <a:latin typeface="Montserrat Medium" pitchFamily="2" charset="0"/>
                <a:cs typeface="PSAUAL+Montserrat-Regular"/>
              </a:rPr>
              <a:t>fois</a:t>
            </a:r>
            <a:r>
              <a:rPr lang="fr-FR" sz="1800" spc="162" dirty="0">
                <a:latin typeface="Montserrat Medium" pitchFamily="2" charset="0"/>
                <a:cs typeface="PSAUAL+Montserrat-Regular"/>
              </a:rPr>
              <a:t> </a:t>
            </a:r>
            <a:r>
              <a:rPr lang="fr-FR" sz="1800" dirty="0">
                <a:latin typeface="Montserrat Medium" pitchFamily="2" charset="0"/>
                <a:cs typeface="PSAUAL+Montserrat-Regular"/>
              </a:rPr>
              <a:t>la</a:t>
            </a:r>
            <a:r>
              <a:rPr lang="fr-FR" sz="1800" spc="162" dirty="0">
                <a:latin typeface="Montserrat Medium" pitchFamily="2" charset="0"/>
                <a:cs typeface="PSAUAL+Montserrat-Regular"/>
              </a:rPr>
              <a:t> </a:t>
            </a:r>
            <a:r>
              <a:rPr lang="fr-FR" sz="1800" dirty="0">
                <a:latin typeface="Montserrat Medium" pitchFamily="2" charset="0"/>
                <a:cs typeface="PSAUAL+Montserrat-Regular"/>
              </a:rPr>
              <a:t>leçon</a:t>
            </a:r>
            <a:r>
              <a:rPr lang="fr-FR" sz="1800" spc="162" dirty="0">
                <a:latin typeface="Montserrat Medium" pitchFamily="2" charset="0"/>
                <a:cs typeface="PSAUAL+Montserrat-Regular"/>
              </a:rPr>
              <a:t> </a:t>
            </a:r>
            <a:r>
              <a:rPr lang="fr-FR" sz="1800" dirty="0">
                <a:latin typeface="Montserrat Medium" pitchFamily="2" charset="0"/>
                <a:cs typeface="PSAUAL+Montserrat-Regular"/>
              </a:rPr>
              <a:t>numéro</a:t>
            </a:r>
            <a:r>
              <a:rPr lang="fr-FR" sz="1800" spc="162" dirty="0">
                <a:latin typeface="Montserrat Medium" pitchFamily="2" charset="0"/>
                <a:cs typeface="PSAUAL+Montserrat-Regular"/>
              </a:rPr>
              <a:t> </a:t>
            </a:r>
            <a:r>
              <a:rPr lang="fr-FR" sz="1800" dirty="0">
                <a:latin typeface="Montserrat Medium" pitchFamily="2" charset="0"/>
                <a:cs typeface="PSAUAL+Montserrat-Regular"/>
              </a:rPr>
              <a:t>huit</a:t>
            </a:r>
            <a:r>
              <a:rPr lang="fr-FR" sz="1800" spc="162" dirty="0">
                <a:latin typeface="Montserrat Medium" pitchFamily="2" charset="0"/>
                <a:cs typeface="PSAUAL+Montserrat-Regular"/>
              </a:rPr>
              <a:t> </a:t>
            </a:r>
            <a:r>
              <a:rPr lang="fr-FR" sz="1800" dirty="0">
                <a:latin typeface="Montserrat Medium" pitchFamily="2" charset="0"/>
                <a:cs typeface="PSAUAL+Montserrat-Regular"/>
              </a:rPr>
              <a:t>qui</a:t>
            </a:r>
            <a:r>
              <a:rPr lang="fr-FR" sz="1800" spc="162" dirty="0">
                <a:latin typeface="Montserrat Medium" pitchFamily="2" charset="0"/>
                <a:cs typeface="PSAUAL+Montserrat-Regular"/>
              </a:rPr>
              <a:t> </a:t>
            </a:r>
            <a:r>
              <a:rPr lang="fr-FR" sz="1800" dirty="0">
                <a:latin typeface="Montserrat Medium" pitchFamily="2" charset="0"/>
                <a:cs typeface="PSAUAL+Montserrat-Regular"/>
              </a:rPr>
              <a:t>présentera</a:t>
            </a:r>
            <a:r>
              <a:rPr lang="fr-FR" sz="1800" spc="162" dirty="0">
                <a:latin typeface="Montserrat Medium" pitchFamily="2" charset="0"/>
                <a:cs typeface="PSAUAL+Montserrat-Regular"/>
              </a:rPr>
              <a:t> </a:t>
            </a:r>
            <a:r>
              <a:rPr lang="fr-FR" sz="1800" dirty="0">
                <a:latin typeface="Montserrat Medium" pitchFamily="2" charset="0"/>
                <a:cs typeface="PSAUAL+Montserrat-Regular"/>
              </a:rPr>
              <a:t>comment publier un rapport.</a:t>
            </a:r>
          </a:p>
        </p:txBody>
      </p:sp>
      <p:sp>
        <p:nvSpPr>
          <p:cNvPr id="5" name="object 1">
            <a:extLst>
              <a:ext uri="{FF2B5EF4-FFF2-40B4-BE49-F238E27FC236}">
                <a16:creationId xmlns:a16="http://schemas.microsoft.com/office/drawing/2014/main" id="{1640942D-AC6A-BEE2-8184-8496A6F9CB9C}"/>
              </a:ext>
            </a:extLst>
          </p:cNvPr>
          <p:cNvSpPr/>
          <p:nvPr/>
        </p:nvSpPr>
        <p:spPr>
          <a:xfrm>
            <a:off x="5311571" y="1137283"/>
            <a:ext cx="6151085" cy="4457974"/>
          </a:xfrm>
          <a:prstGeom prst="rect">
            <a:avLst/>
          </a:prstGeom>
          <a:blipFill>
            <a:blip r:embed="rId2"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6BDD2D6A-EF34-D3B7-5DCA-AD4DFA7A98A6}"/>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DE3D4F60-B85A-6780-CFCF-D842E95B5C3E}"/>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53652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F223D-C161-2F76-17D7-3B210F0F634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AF3054-1983-7628-1911-AE824903C456}"/>
              </a:ext>
            </a:extLst>
          </p:cNvPr>
          <p:cNvSpPr>
            <a:spLocks noGrp="1"/>
          </p:cNvSpPr>
          <p:nvPr>
            <p:ph type="ctrTitle"/>
          </p:nvPr>
        </p:nvSpPr>
        <p:spPr>
          <a:xfrm>
            <a:off x="-238437" y="584141"/>
            <a:ext cx="6151085"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Power BI Online</a:t>
            </a:r>
          </a:p>
        </p:txBody>
      </p:sp>
      <p:sp>
        <p:nvSpPr>
          <p:cNvPr id="3" name="Sous-titre 2">
            <a:extLst>
              <a:ext uri="{FF2B5EF4-FFF2-40B4-BE49-F238E27FC236}">
                <a16:creationId xmlns:a16="http://schemas.microsoft.com/office/drawing/2014/main" id="{E82C0DAF-4A21-FDD2-C7F2-3AB9D54E5199}"/>
              </a:ext>
            </a:extLst>
          </p:cNvPr>
          <p:cNvSpPr>
            <a:spLocks noGrp="1"/>
          </p:cNvSpPr>
          <p:nvPr>
            <p:ph type="subTitle" idx="1"/>
          </p:nvPr>
        </p:nvSpPr>
        <p:spPr>
          <a:xfrm>
            <a:off x="1013459" y="1524944"/>
            <a:ext cx="10417630" cy="1718999"/>
          </a:xfrm>
        </p:spPr>
        <p:txBody>
          <a:bodyPr>
            <a:noAutofit/>
          </a:bodyPr>
          <a:lstStyle/>
          <a:p>
            <a:pPr algn="just">
              <a:lnSpc>
                <a:spcPct val="150000"/>
              </a:lnSpc>
              <a:spcBef>
                <a:spcPts val="0"/>
              </a:spcBef>
            </a:pPr>
            <a:r>
              <a:rPr lang="fr-FR" sz="1800" dirty="0">
                <a:latin typeface="Montserrat Medium" pitchFamily="2" charset="0"/>
                <a:cs typeface="PSAUAL+Montserrat-Regular"/>
              </a:rPr>
              <a:t>Power BI Online sera l’endroit ou vous allez </a:t>
            </a:r>
            <a:r>
              <a:rPr lang="fr-FR" sz="1800" b="1" dirty="0">
                <a:latin typeface="Montserrat Medium" pitchFamily="2" charset="0"/>
                <a:cs typeface="Montserrat"/>
              </a:rPr>
              <a:t>publier vos rapports. </a:t>
            </a:r>
            <a:r>
              <a:rPr lang="fr-FR" sz="1800" i="1" dirty="0">
                <a:latin typeface="Montserrat Medium" pitchFamily="2" charset="0"/>
                <a:cs typeface="PSAUAL+Montserrat-Regular"/>
              </a:rPr>
              <a:t>(Pour</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rappel,</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nous</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arrivons</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sur</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la</a:t>
            </a:r>
            <a:r>
              <a:rPr lang="fr-FR" sz="1800" i="1" spc="36" dirty="0">
                <a:latin typeface="Montserrat Medium" pitchFamily="2" charset="0"/>
                <a:cs typeface="PSAUAL+Montserrat-Regular"/>
              </a:rPr>
              <a:t> </a:t>
            </a:r>
            <a:r>
              <a:rPr lang="fr-FR" sz="1800" b="1" i="1" dirty="0">
                <a:latin typeface="Montserrat Medium" pitchFamily="2" charset="0"/>
                <a:cs typeface="Montserrat"/>
              </a:rPr>
              <a:t>version</a:t>
            </a:r>
            <a:r>
              <a:rPr lang="fr-FR" sz="1800" b="1" i="1" spc="37" dirty="0">
                <a:latin typeface="Montserrat Medium" pitchFamily="2" charset="0"/>
                <a:cs typeface="Montserrat"/>
              </a:rPr>
              <a:t> </a:t>
            </a:r>
            <a:r>
              <a:rPr lang="fr-FR" sz="1800" b="1" i="1" dirty="0">
                <a:latin typeface="Montserrat Medium" pitchFamily="2" charset="0"/>
                <a:cs typeface="Montserrat"/>
              </a:rPr>
              <a:t>payante</a:t>
            </a:r>
            <a:r>
              <a:rPr lang="fr-FR" sz="1800" b="1" i="1" spc="38" dirty="0">
                <a:latin typeface="Montserrat Medium" pitchFamily="2" charset="0"/>
                <a:cs typeface="Montserrat"/>
              </a:rPr>
              <a:t> </a:t>
            </a:r>
            <a:r>
              <a:rPr lang="fr-FR" sz="1800" b="1" i="1" dirty="0">
                <a:latin typeface="Montserrat Medium" pitchFamily="2" charset="0"/>
                <a:cs typeface="Montserrat"/>
              </a:rPr>
              <a:t>de</a:t>
            </a:r>
            <a:r>
              <a:rPr lang="fr-FR" sz="1800" b="1" i="1" spc="37" dirty="0">
                <a:latin typeface="Montserrat Medium" pitchFamily="2" charset="0"/>
                <a:cs typeface="Montserrat"/>
              </a:rPr>
              <a:t> </a:t>
            </a:r>
            <a:r>
              <a:rPr lang="fr-FR" sz="1800" b="1" i="1" dirty="0">
                <a:latin typeface="Montserrat Medium" pitchFamily="2" charset="0"/>
                <a:cs typeface="Montserrat"/>
              </a:rPr>
              <a:t>Power</a:t>
            </a:r>
            <a:r>
              <a:rPr lang="fr-FR" sz="1800" b="1" i="1" spc="37" dirty="0">
                <a:latin typeface="Montserrat Medium" pitchFamily="2" charset="0"/>
                <a:cs typeface="Montserrat"/>
              </a:rPr>
              <a:t> </a:t>
            </a:r>
            <a:r>
              <a:rPr lang="fr-FR" sz="1800" b="1" i="1" dirty="0">
                <a:latin typeface="Montserrat Medium" pitchFamily="2" charset="0"/>
                <a:cs typeface="Montserrat"/>
              </a:rPr>
              <a:t>BI</a:t>
            </a:r>
            <a:r>
              <a:rPr lang="fr-FR" sz="1800" i="1" dirty="0">
                <a:latin typeface="Montserrat Medium" pitchFamily="2" charset="0"/>
                <a:cs typeface="PSAUAL+Montserrat-Regular"/>
              </a:rPr>
              <a:t>.</a:t>
            </a:r>
            <a:r>
              <a:rPr lang="fr-FR" sz="1800" i="1" spc="35" dirty="0">
                <a:latin typeface="Montserrat Medium" pitchFamily="2" charset="0"/>
                <a:cs typeface="PSAUAL+Montserrat-Regular"/>
              </a:rPr>
              <a:t>)</a:t>
            </a:r>
          </a:p>
          <a:p>
            <a:pPr algn="just">
              <a:lnSpc>
                <a:spcPct val="150000"/>
              </a:lnSpc>
              <a:spcBef>
                <a:spcPts val="0"/>
              </a:spcBef>
            </a:pPr>
            <a:r>
              <a:rPr lang="fr-FR" sz="1800" dirty="0">
                <a:solidFill>
                  <a:srgbClr val="000000"/>
                </a:solidFill>
                <a:latin typeface="Montserrat Medium" pitchFamily="2" charset="0"/>
                <a:cs typeface="PSAUAL+Montserrat-Regular"/>
              </a:rPr>
              <a:t>Pour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accéder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à</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l’interface</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Power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BI</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Online,</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vous</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devez</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passer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par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Office</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365 directement sur internet. Vous devez arriver sur cette page :</a:t>
            </a:r>
          </a:p>
          <a:p>
            <a:pPr algn="just">
              <a:lnSpc>
                <a:spcPct val="150000"/>
              </a:lnSpc>
              <a:spcBef>
                <a:spcPts val="0"/>
              </a:spcBef>
            </a:pPr>
            <a:endParaRPr lang="fr-FR" sz="1800" i="1" dirty="0">
              <a:latin typeface="Montserrat Medium" pitchFamily="2" charset="0"/>
              <a:cs typeface="PSAUAL+Montserrat-Regular"/>
            </a:endParaRPr>
          </a:p>
        </p:txBody>
      </p:sp>
      <p:sp>
        <p:nvSpPr>
          <p:cNvPr id="11" name="object 1">
            <a:extLst>
              <a:ext uri="{FF2B5EF4-FFF2-40B4-BE49-F238E27FC236}">
                <a16:creationId xmlns:a16="http://schemas.microsoft.com/office/drawing/2014/main" id="{EBA27BE5-1174-B119-5996-80D51F6C19BE}"/>
              </a:ext>
            </a:extLst>
          </p:cNvPr>
          <p:cNvSpPr/>
          <p:nvPr/>
        </p:nvSpPr>
        <p:spPr>
          <a:xfrm>
            <a:off x="1046117" y="3340305"/>
            <a:ext cx="6065519" cy="2933554"/>
          </a:xfrm>
          <a:prstGeom prst="rect">
            <a:avLst/>
          </a:prstGeom>
          <a:blipFill>
            <a:blip r:embed="rId2" cstate="print"/>
            <a:stretch>
              <a:fillRect/>
            </a:stretch>
          </a:blipFill>
        </p:spPr>
        <p:txBody>
          <a:bodyPr wrap="square" lIns="0" tIns="0" rIns="0" bIns="0" rtlCol="0">
            <a:spAutoFit/>
          </a:bodyPr>
          <a:lstStyle/>
          <a:p>
            <a:endParaRPr dirty="0"/>
          </a:p>
        </p:txBody>
      </p:sp>
      <p:sp>
        <p:nvSpPr>
          <p:cNvPr id="13" name="ZoneTexte 12">
            <a:extLst>
              <a:ext uri="{FF2B5EF4-FFF2-40B4-BE49-F238E27FC236}">
                <a16:creationId xmlns:a16="http://schemas.microsoft.com/office/drawing/2014/main" id="{0E27962F-FB77-E084-02D3-108D73D6C43F}"/>
              </a:ext>
            </a:extLst>
          </p:cNvPr>
          <p:cNvSpPr txBox="1"/>
          <p:nvPr/>
        </p:nvSpPr>
        <p:spPr>
          <a:xfrm>
            <a:off x="7283631" y="3614058"/>
            <a:ext cx="4147458" cy="2123017"/>
          </a:xfrm>
          <a:prstGeom prst="rect">
            <a:avLst/>
          </a:prstGeom>
          <a:noFill/>
        </p:spPr>
        <p:txBody>
          <a:bodyPr wrap="square">
            <a:spAutoFit/>
          </a:bodyPr>
          <a:lstStyle/>
          <a:p>
            <a:pPr marL="0" marR="0">
              <a:lnSpc>
                <a:spcPct val="150000"/>
              </a:lnSpc>
              <a:spcBef>
                <a:spcPts val="0"/>
              </a:spcBef>
              <a:spcAft>
                <a:spcPts val="0"/>
              </a:spcAft>
            </a:pPr>
            <a:r>
              <a:rPr lang="fr-FR" sz="1800" dirty="0">
                <a:latin typeface="Montserrat Medium" pitchFamily="2" charset="0"/>
                <a:cs typeface="PSAUAL+Montserrat-Regular"/>
              </a:rPr>
              <a:t>Vous</a:t>
            </a:r>
            <a:r>
              <a:rPr lang="fr-FR" sz="1800" spc="10" dirty="0">
                <a:latin typeface="Montserrat Medium" pitchFamily="2" charset="0"/>
                <a:cs typeface="PSAUAL+Montserrat-Regular"/>
              </a:rPr>
              <a:t> </a:t>
            </a:r>
            <a:r>
              <a:rPr lang="fr-FR" sz="1800" dirty="0">
                <a:latin typeface="Montserrat Medium" pitchFamily="2" charset="0"/>
                <a:cs typeface="PSAUAL+Montserrat-Regular"/>
              </a:rPr>
              <a:t>pouvez</a:t>
            </a:r>
            <a:r>
              <a:rPr lang="fr-FR" sz="1800" spc="10" dirty="0">
                <a:latin typeface="Montserrat Medium" pitchFamily="2" charset="0"/>
                <a:cs typeface="PSAUAL+Montserrat-Regular"/>
              </a:rPr>
              <a:t> </a:t>
            </a:r>
            <a:r>
              <a:rPr lang="fr-FR" sz="1800" dirty="0">
                <a:latin typeface="Montserrat Medium" pitchFamily="2" charset="0"/>
                <a:cs typeface="PSAUAL+Montserrat-Regular"/>
              </a:rPr>
              <a:t>remarquer</a:t>
            </a:r>
            <a:r>
              <a:rPr lang="fr-FR" sz="1800" spc="10" dirty="0">
                <a:latin typeface="Montserrat Medium" pitchFamily="2" charset="0"/>
                <a:cs typeface="PSAUAL+Montserrat-Regular"/>
              </a:rPr>
              <a:t> </a:t>
            </a:r>
            <a:r>
              <a:rPr lang="fr-FR" sz="1800" dirty="0">
                <a:latin typeface="Montserrat Medium" pitchFamily="2" charset="0"/>
                <a:cs typeface="PSAUAL+Montserrat-Regular"/>
              </a:rPr>
              <a:t>à</a:t>
            </a:r>
            <a:r>
              <a:rPr lang="fr-FR" sz="1800" spc="10" dirty="0">
                <a:latin typeface="Montserrat Medium" pitchFamily="2" charset="0"/>
                <a:cs typeface="PSAUAL+Montserrat-Regular"/>
              </a:rPr>
              <a:t> </a:t>
            </a:r>
            <a:r>
              <a:rPr lang="fr-FR" sz="1800" dirty="0">
                <a:latin typeface="Montserrat Medium" pitchFamily="2" charset="0"/>
                <a:cs typeface="PSAUAL+Montserrat-Regular"/>
              </a:rPr>
              <a:t>gauche</a:t>
            </a:r>
            <a:r>
              <a:rPr lang="fr-FR" sz="1800" spc="10" dirty="0">
                <a:latin typeface="Montserrat Medium" pitchFamily="2" charset="0"/>
                <a:cs typeface="PSAUAL+Montserrat-Regular"/>
              </a:rPr>
              <a:t> </a:t>
            </a:r>
            <a:r>
              <a:rPr lang="fr-FR" sz="1800" dirty="0">
                <a:latin typeface="Montserrat Medium" pitchFamily="2" charset="0"/>
                <a:cs typeface="PSAUAL+Montserrat-Regular"/>
              </a:rPr>
              <a:t>de</a:t>
            </a:r>
            <a:r>
              <a:rPr lang="fr-FR" sz="1800" spc="10" dirty="0">
                <a:latin typeface="Montserrat Medium" pitchFamily="2" charset="0"/>
                <a:cs typeface="PSAUAL+Montserrat-Regular"/>
              </a:rPr>
              <a:t> </a:t>
            </a:r>
            <a:r>
              <a:rPr lang="fr-FR" sz="1800" dirty="0">
                <a:latin typeface="Montserrat Medium" pitchFamily="2" charset="0"/>
                <a:cs typeface="PSAUAL+Montserrat-Regular"/>
              </a:rPr>
              <a:t>votre</a:t>
            </a:r>
            <a:r>
              <a:rPr lang="fr-FR" sz="1800" spc="10" dirty="0">
                <a:latin typeface="Montserrat Medium" pitchFamily="2" charset="0"/>
                <a:cs typeface="PSAUAL+Montserrat-Regular"/>
              </a:rPr>
              <a:t> </a:t>
            </a:r>
            <a:r>
              <a:rPr lang="fr-FR" sz="1800" dirty="0">
                <a:latin typeface="Montserrat Medium" pitchFamily="2" charset="0"/>
                <a:cs typeface="PSAUAL+Montserrat-Regular"/>
              </a:rPr>
              <a:t>écran</a:t>
            </a:r>
            <a:r>
              <a:rPr lang="fr-FR" sz="1800" spc="10" dirty="0">
                <a:latin typeface="Montserrat Medium" pitchFamily="2" charset="0"/>
                <a:cs typeface="PSAUAL+Montserrat-Regular"/>
              </a:rPr>
              <a:t> </a:t>
            </a:r>
            <a:r>
              <a:rPr lang="fr-FR" sz="1800" dirty="0">
                <a:latin typeface="Montserrat Medium" pitchFamily="2" charset="0"/>
                <a:cs typeface="PSAUAL+Montserrat-Regular"/>
              </a:rPr>
              <a:t>un</a:t>
            </a:r>
            <a:r>
              <a:rPr lang="fr-FR" sz="1800" spc="10" dirty="0">
                <a:latin typeface="Montserrat Medium" pitchFamily="2" charset="0"/>
                <a:cs typeface="PSAUAL+Montserrat-Regular"/>
              </a:rPr>
              <a:t> </a:t>
            </a:r>
            <a:r>
              <a:rPr lang="fr-FR" sz="1800" dirty="0">
                <a:latin typeface="Montserrat Medium" pitchFamily="2" charset="0"/>
                <a:cs typeface="PSAUAL+Montserrat-Regular"/>
              </a:rPr>
              <a:t>bandeau</a:t>
            </a:r>
            <a:r>
              <a:rPr lang="fr-FR" sz="1800" spc="10" dirty="0">
                <a:latin typeface="Montserrat Medium" pitchFamily="2" charset="0"/>
                <a:cs typeface="PSAUAL+Montserrat-Regular"/>
              </a:rPr>
              <a:t> </a:t>
            </a:r>
            <a:r>
              <a:rPr lang="fr-FR" sz="1800" dirty="0">
                <a:latin typeface="Montserrat Medium" pitchFamily="2" charset="0"/>
                <a:cs typeface="PSAUAL+Montserrat-Regular"/>
              </a:rPr>
              <a:t>vertical</a:t>
            </a:r>
            <a:r>
              <a:rPr lang="fr-FR" sz="1800" spc="10" dirty="0">
                <a:latin typeface="Montserrat Medium" pitchFamily="2" charset="0"/>
                <a:cs typeface="PSAUAL+Montserrat-Regular"/>
              </a:rPr>
              <a:t> </a:t>
            </a:r>
            <a:r>
              <a:rPr lang="fr-FR" sz="1800" dirty="0">
                <a:latin typeface="Montserrat Medium" pitchFamily="2" charset="0"/>
                <a:cs typeface="PSAUAL+Montserrat-Regular"/>
              </a:rPr>
              <a:t>où</a:t>
            </a:r>
            <a:r>
              <a:rPr lang="fr-FR" sz="1800" spc="10" dirty="0">
                <a:latin typeface="Montserrat Medium" pitchFamily="2" charset="0"/>
                <a:cs typeface="PSAUAL+Montserrat-Regular"/>
              </a:rPr>
              <a:t> </a:t>
            </a:r>
            <a:r>
              <a:rPr lang="fr-FR" sz="1800" dirty="0">
                <a:latin typeface="Montserrat Medium" pitchFamily="2" charset="0"/>
                <a:cs typeface="PSAUAL+Montserrat-Regular"/>
              </a:rPr>
              <a:t>vous</a:t>
            </a:r>
          </a:p>
          <a:p>
            <a:pPr marL="0" marR="0">
              <a:lnSpc>
                <a:spcPct val="150000"/>
              </a:lnSpc>
              <a:spcBef>
                <a:spcPts val="0"/>
              </a:spcBef>
              <a:spcAft>
                <a:spcPts val="0"/>
              </a:spcAft>
            </a:pPr>
            <a:r>
              <a:rPr lang="fr-FR" sz="1800" dirty="0">
                <a:latin typeface="Montserrat Medium" pitchFamily="2" charset="0"/>
                <a:cs typeface="PSAUAL+Montserrat-Regular"/>
              </a:rPr>
              <a:t>avez la possibilité de </a:t>
            </a:r>
            <a:r>
              <a:rPr lang="fr-FR" sz="1800" b="1" dirty="0">
                <a:latin typeface="Montserrat Medium" pitchFamily="2" charset="0"/>
                <a:cs typeface="Montserrat"/>
              </a:rPr>
              <a:t>naviguer entre les différentes interfaces</a:t>
            </a:r>
            <a:r>
              <a:rPr lang="fr-FR" sz="1800" dirty="0">
                <a:latin typeface="Montserrat Medium" pitchFamily="2" charset="0"/>
                <a:cs typeface="PSAUAL+Montserrat-Regular"/>
              </a:rPr>
              <a:t>.</a:t>
            </a:r>
          </a:p>
        </p:txBody>
      </p:sp>
      <p:pic>
        <p:nvPicPr>
          <p:cNvPr id="4" name="Image 3">
            <a:extLst>
              <a:ext uri="{FF2B5EF4-FFF2-40B4-BE49-F238E27FC236}">
                <a16:creationId xmlns:a16="http://schemas.microsoft.com/office/drawing/2014/main" id="{6C94D126-B392-4EB6-91A9-9FD46C2A2CED}"/>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39646250-D8FD-01CC-9763-BAF8138857C3}"/>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091853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4A729-B167-A1AD-2456-55AC17879B5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F14C20-26E8-9852-F2EB-95FE36A49E13}"/>
              </a:ext>
            </a:extLst>
          </p:cNvPr>
          <p:cNvSpPr>
            <a:spLocks noGrp="1"/>
          </p:cNvSpPr>
          <p:nvPr>
            <p:ph type="ctrTitle"/>
          </p:nvPr>
        </p:nvSpPr>
        <p:spPr>
          <a:xfrm>
            <a:off x="-844627" y="318890"/>
            <a:ext cx="8325079"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Modules de la formation</a:t>
            </a:r>
            <a:endParaRPr lang="fr-BJ" sz="3200" dirty="0">
              <a:latin typeface="Montserrat ExtraBold" pitchFamily="2" charset="0"/>
            </a:endParaRPr>
          </a:p>
        </p:txBody>
      </p:sp>
      <p:graphicFrame>
        <p:nvGraphicFramePr>
          <p:cNvPr id="6" name="Tableau 5">
            <a:extLst>
              <a:ext uri="{FF2B5EF4-FFF2-40B4-BE49-F238E27FC236}">
                <a16:creationId xmlns:a16="http://schemas.microsoft.com/office/drawing/2014/main" id="{74B698FA-9F5D-F3DB-8B7B-C76BBF2678A4}"/>
              </a:ext>
            </a:extLst>
          </p:cNvPr>
          <p:cNvGraphicFramePr>
            <a:graphicFrameLocks noGrp="1"/>
          </p:cNvGraphicFramePr>
          <p:nvPr>
            <p:extLst>
              <p:ext uri="{D42A27DB-BD31-4B8C-83A1-F6EECF244321}">
                <p14:modId xmlns:p14="http://schemas.microsoft.com/office/powerpoint/2010/main" val="3276214554"/>
              </p:ext>
            </p:extLst>
          </p:nvPr>
        </p:nvGraphicFramePr>
        <p:xfrm>
          <a:off x="627962" y="1194264"/>
          <a:ext cx="10928732" cy="5076000"/>
        </p:xfrm>
        <a:graphic>
          <a:graphicData uri="http://schemas.openxmlformats.org/drawingml/2006/table">
            <a:tbl>
              <a:tblPr firstRow="1" bandRow="1">
                <a:tableStyleId>{5940675A-B579-460E-94D1-54222C63F5DA}</a:tableStyleId>
              </a:tblPr>
              <a:tblGrid>
                <a:gridCol w="3493473">
                  <a:extLst>
                    <a:ext uri="{9D8B030D-6E8A-4147-A177-3AD203B41FA5}">
                      <a16:colId xmlns:a16="http://schemas.microsoft.com/office/drawing/2014/main" val="4173857394"/>
                    </a:ext>
                  </a:extLst>
                </a:gridCol>
                <a:gridCol w="3799693">
                  <a:extLst>
                    <a:ext uri="{9D8B030D-6E8A-4147-A177-3AD203B41FA5}">
                      <a16:colId xmlns:a16="http://schemas.microsoft.com/office/drawing/2014/main" val="3607642928"/>
                    </a:ext>
                  </a:extLst>
                </a:gridCol>
                <a:gridCol w="3635566">
                  <a:extLst>
                    <a:ext uri="{9D8B030D-6E8A-4147-A177-3AD203B41FA5}">
                      <a16:colId xmlns:a16="http://schemas.microsoft.com/office/drawing/2014/main" val="3422327283"/>
                    </a:ext>
                  </a:extLst>
                </a:gridCol>
              </a:tblGrid>
              <a:tr h="316850">
                <a:tc>
                  <a:txBody>
                    <a:bodyPr/>
                    <a:lstStyle/>
                    <a:p>
                      <a:pPr>
                        <a:lnSpc>
                          <a:spcPct val="107000"/>
                        </a:lnSpc>
                        <a:spcAft>
                          <a:spcPts val="800"/>
                        </a:spcAft>
                        <a:buNone/>
                      </a:pPr>
                      <a:r>
                        <a:rPr lang="fr-FR" sz="1200" b="1" kern="100" dirty="0">
                          <a:solidFill>
                            <a:srgbClr val="000000"/>
                          </a:solidFill>
                          <a:effectLst/>
                          <a:latin typeface="Montserrat ExtraBold" pitchFamily="2" charset="0"/>
                          <a:ea typeface="Calibri" panose="020F0502020204030204" pitchFamily="34" charset="0"/>
                          <a:cs typeface="Times New Roman" panose="02020603050405020304" pitchFamily="18" charset="0"/>
                        </a:rPr>
                        <a:t>Modules</a:t>
                      </a:r>
                      <a:endParaRPr lang="fr-BJ" sz="1600" kern="100" dirty="0">
                        <a:effectLst/>
                        <a:latin typeface="Montserrat ExtraBold" pitchFamily="2" charset="0"/>
                        <a:ea typeface="Calibri" panose="020F0502020204030204" pitchFamily="34" charset="0"/>
                        <a:cs typeface="Times New Roman" panose="02020603050405020304" pitchFamily="18" charset="0"/>
                      </a:endParaRPr>
                    </a:p>
                  </a:txBody>
                  <a:tcPr marL="76200" marR="76200" marT="76200" marB="76200" anchor="ctr">
                    <a:solidFill>
                      <a:srgbClr val="9DC552"/>
                    </a:solidFill>
                  </a:tcPr>
                </a:tc>
                <a:tc>
                  <a:txBody>
                    <a:bodyPr/>
                    <a:lstStyle/>
                    <a:p>
                      <a:pPr>
                        <a:lnSpc>
                          <a:spcPct val="107000"/>
                        </a:lnSpc>
                        <a:spcAft>
                          <a:spcPts val="800"/>
                        </a:spcAft>
                        <a:buNone/>
                      </a:pPr>
                      <a:r>
                        <a:rPr lang="fr-BJ" sz="1200" b="1" kern="100">
                          <a:solidFill>
                            <a:srgbClr val="000000"/>
                          </a:solidFill>
                          <a:effectLst/>
                          <a:latin typeface="Montserrat ExtraBold" pitchFamily="2" charset="0"/>
                          <a:ea typeface="Calibri" panose="020F0502020204030204" pitchFamily="34" charset="0"/>
                          <a:cs typeface="Times New Roman" panose="02020603050405020304" pitchFamily="18" charset="0"/>
                        </a:rPr>
                        <a:t>Description</a:t>
                      </a:r>
                      <a:endParaRPr lang="fr-BJ" sz="1600" kern="100">
                        <a:effectLst/>
                        <a:latin typeface="Montserrat ExtraBold" pitchFamily="2" charset="0"/>
                        <a:ea typeface="Calibri" panose="020F0502020204030204" pitchFamily="34" charset="0"/>
                        <a:cs typeface="Times New Roman" panose="02020603050405020304" pitchFamily="18" charset="0"/>
                      </a:endParaRPr>
                    </a:p>
                  </a:txBody>
                  <a:tcPr marL="76200" marR="76200" marT="76200" marB="76200" anchor="ctr">
                    <a:solidFill>
                      <a:srgbClr val="9DC552"/>
                    </a:solidFill>
                  </a:tcPr>
                </a:tc>
                <a:tc>
                  <a:txBody>
                    <a:bodyPr/>
                    <a:lstStyle/>
                    <a:p>
                      <a:pPr>
                        <a:lnSpc>
                          <a:spcPct val="107000"/>
                        </a:lnSpc>
                        <a:spcAft>
                          <a:spcPts val="800"/>
                        </a:spcAft>
                        <a:buNone/>
                      </a:pPr>
                      <a:r>
                        <a:rPr lang="fr-BJ" sz="1200" b="1" kern="100" dirty="0">
                          <a:solidFill>
                            <a:srgbClr val="000000"/>
                          </a:solidFill>
                          <a:effectLst/>
                          <a:latin typeface="Montserrat ExtraBold" pitchFamily="2" charset="0"/>
                          <a:ea typeface="Calibri" panose="020F0502020204030204" pitchFamily="34" charset="0"/>
                          <a:cs typeface="Times New Roman" panose="02020603050405020304" pitchFamily="18" charset="0"/>
                        </a:rPr>
                        <a:t>Contenu</a:t>
                      </a:r>
                      <a:endParaRPr lang="fr-BJ" sz="1600" kern="100" dirty="0">
                        <a:effectLst/>
                        <a:latin typeface="Montserrat ExtraBold" pitchFamily="2" charset="0"/>
                        <a:ea typeface="Calibri" panose="020F0502020204030204" pitchFamily="34" charset="0"/>
                        <a:cs typeface="Times New Roman" panose="02020603050405020304" pitchFamily="18" charset="0"/>
                      </a:endParaRPr>
                    </a:p>
                  </a:txBody>
                  <a:tcPr marL="76200" marR="76200" marT="76200" marB="76200" anchor="ctr">
                    <a:solidFill>
                      <a:srgbClr val="9DC552"/>
                    </a:solidFill>
                  </a:tcPr>
                </a:tc>
                <a:extLst>
                  <a:ext uri="{0D108BD9-81ED-4DB2-BD59-A6C34878D82A}">
                    <a16:rowId xmlns:a16="http://schemas.microsoft.com/office/drawing/2014/main" val="2600532554"/>
                  </a:ext>
                </a:extLst>
              </a:tr>
              <a:tr h="680957">
                <a:tc>
                  <a:txBody>
                    <a:bodyPr/>
                    <a:lstStyle/>
                    <a:p>
                      <a:pPr>
                        <a:lnSpc>
                          <a:spcPct val="107000"/>
                        </a:lnSpc>
                        <a:spcAft>
                          <a:spcPts val="800"/>
                        </a:spcAft>
                        <a:buNone/>
                      </a:pPr>
                      <a:r>
                        <a:rPr lang="fr-BJ" sz="1300" b="1" kern="100" dirty="0">
                          <a:solidFill>
                            <a:srgbClr val="000000"/>
                          </a:solidFill>
                          <a:effectLst/>
                          <a:latin typeface="Montserrat Medium" pitchFamily="2" charset="0"/>
                          <a:ea typeface="Calibri" panose="020F0502020204030204" pitchFamily="34" charset="0"/>
                          <a:cs typeface="Times New Roman" panose="02020603050405020304" pitchFamily="18" charset="0"/>
                        </a:rPr>
                        <a:t>Module 1 : introduction à Power BI</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Comprendre pourquoi Power BI est un outil incontournable pour l’analyse de données, découvrir ses options de licence et apprendre à installer le logiciel.</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Le coût d’utilisation de Power BI</a:t>
                      </a:r>
                      <a:b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Les cinq raisons d’utiliser Power BI</a:t>
                      </a:r>
                      <a:b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Télécharger le logiciel</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59490511"/>
                  </a:ext>
                </a:extLst>
              </a:tr>
              <a:tr h="541630">
                <a:tc>
                  <a:txBody>
                    <a:bodyPr/>
                    <a:lstStyle/>
                    <a:p>
                      <a:pPr>
                        <a:lnSpc>
                          <a:spcPct val="107000"/>
                        </a:lnSpc>
                        <a:spcAft>
                          <a:spcPts val="800"/>
                        </a:spcAft>
                        <a:buNone/>
                      </a:pPr>
                      <a:r>
                        <a:rPr lang="fr-BJ" sz="1300" b="1" kern="100" dirty="0">
                          <a:solidFill>
                            <a:srgbClr val="000000"/>
                          </a:solidFill>
                          <a:effectLst/>
                          <a:latin typeface="Montserrat Medium" pitchFamily="2" charset="0"/>
                          <a:ea typeface="Calibri" panose="020F0502020204030204" pitchFamily="34" charset="0"/>
                          <a:cs typeface="Times New Roman" panose="02020603050405020304" pitchFamily="18" charset="0"/>
                        </a:rPr>
                        <a:t>Module 2 : prise en main des interfaces</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a:solidFill>
                            <a:srgbClr val="000000"/>
                          </a:solidFill>
                          <a:effectLst/>
                          <a:latin typeface="Montserrat Medium" pitchFamily="2" charset="0"/>
                          <a:ea typeface="Calibri" panose="020F0502020204030204" pitchFamily="34" charset="0"/>
                          <a:cs typeface="Times New Roman" panose="02020603050405020304" pitchFamily="18" charset="0"/>
                        </a:rPr>
                        <a:t>Se familiariser avec les principales interfaces de Power BI pour une navigation et une utilisation optimale.</a:t>
                      </a:r>
                      <a:endParaRPr lang="fr-BJ" sz="1300" kern="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Power BI Desktop</a:t>
                      </a:r>
                      <a:b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Power BI Online</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891858302"/>
                  </a:ext>
                </a:extLst>
              </a:tr>
              <a:tr h="541630">
                <a:tc>
                  <a:txBody>
                    <a:bodyPr/>
                    <a:lstStyle/>
                    <a:p>
                      <a:pPr>
                        <a:lnSpc>
                          <a:spcPct val="107000"/>
                        </a:lnSpc>
                        <a:spcAft>
                          <a:spcPts val="800"/>
                        </a:spcAft>
                        <a:buNone/>
                      </a:pPr>
                      <a:r>
                        <a:rPr lang="fr-BJ" sz="1300" b="1" kern="100" dirty="0">
                          <a:solidFill>
                            <a:srgbClr val="000000"/>
                          </a:solidFill>
                          <a:effectLst/>
                          <a:latin typeface="Montserrat Medium" pitchFamily="2" charset="0"/>
                          <a:ea typeface="Calibri" panose="020F0502020204030204" pitchFamily="34" charset="0"/>
                          <a:cs typeface="Times New Roman" panose="02020603050405020304" pitchFamily="18" charset="0"/>
                        </a:rPr>
                        <a:t>Module 3 : se connecter aux sources de données</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Apprendre à se connecter à différentes sources de données, créer des requêtes efficaces et nettoyer les données pour une analyse précise.</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Obtenir des données</a:t>
                      </a:r>
                      <a:b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Créer une requête</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473276260"/>
                  </a:ext>
                </a:extLst>
              </a:tr>
              <a:tr h="541630">
                <a:tc>
                  <a:txBody>
                    <a:bodyPr/>
                    <a:lstStyle/>
                    <a:p>
                      <a:pPr>
                        <a:lnSpc>
                          <a:spcPct val="107000"/>
                        </a:lnSpc>
                        <a:spcAft>
                          <a:spcPts val="800"/>
                        </a:spcAft>
                        <a:buNone/>
                      </a:pPr>
                      <a:r>
                        <a:rPr lang="fr-BJ" sz="1300" b="1" kern="100" dirty="0">
                          <a:solidFill>
                            <a:srgbClr val="000000"/>
                          </a:solidFill>
                          <a:effectLst/>
                          <a:latin typeface="Montserrat Medium" pitchFamily="2" charset="0"/>
                          <a:ea typeface="Calibri" panose="020F0502020204030204" pitchFamily="34" charset="0"/>
                          <a:cs typeface="Times New Roman" panose="02020603050405020304" pitchFamily="18" charset="0"/>
                        </a:rPr>
                        <a:t>Module 4 : transformer les données avec Power Query</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a:solidFill>
                            <a:srgbClr val="000000"/>
                          </a:solidFill>
                          <a:effectLst/>
                          <a:latin typeface="Montserrat Medium" pitchFamily="2" charset="0"/>
                          <a:ea typeface="Calibri" panose="020F0502020204030204" pitchFamily="34" charset="0"/>
                          <a:cs typeface="Times New Roman" panose="02020603050405020304" pitchFamily="18" charset="0"/>
                        </a:rPr>
                        <a:t>Maîtriser les outils de transformation de données avec Power Query pour préparer des jeux de données propres et exploitables.</a:t>
                      </a:r>
                      <a:endParaRPr lang="fr-BJ" sz="1300" kern="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Interface</a:t>
                      </a:r>
                      <a:b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Démonstration</a:t>
                      </a:r>
                      <a:b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Importer des données</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69371949"/>
                  </a:ext>
                </a:extLst>
              </a:tr>
              <a:tr h="820284">
                <a:tc>
                  <a:txBody>
                    <a:bodyPr/>
                    <a:lstStyle/>
                    <a:p>
                      <a:pPr>
                        <a:lnSpc>
                          <a:spcPct val="107000"/>
                        </a:lnSpc>
                        <a:spcAft>
                          <a:spcPts val="800"/>
                        </a:spcAft>
                        <a:buNone/>
                      </a:pPr>
                      <a:r>
                        <a:rPr lang="fr-BJ" sz="1300" b="1" kern="100" dirty="0">
                          <a:solidFill>
                            <a:srgbClr val="000000"/>
                          </a:solidFill>
                          <a:effectLst/>
                          <a:latin typeface="Montserrat Medium" pitchFamily="2" charset="0"/>
                          <a:ea typeface="Calibri" panose="020F0502020204030204" pitchFamily="34" charset="0"/>
                          <a:cs typeface="Times New Roman" panose="02020603050405020304" pitchFamily="18" charset="0"/>
                        </a:rPr>
                        <a:t>Module 5 : le langage DAX</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Découvrir les concepts du langage DAX pour enrichir les analyses, créer des mesures et comprendre les différences essentielles avec les colonnes calculées.</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Différence entre mesure et colonne calculée</a:t>
                      </a:r>
                      <a:b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Les calculs natifs</a:t>
                      </a:r>
                      <a:b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3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Démonstration</a:t>
                      </a:r>
                      <a:endParaRPr lang="fr-BJ" sz="1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710908409"/>
                  </a:ext>
                </a:extLst>
              </a:tr>
            </a:tbl>
          </a:graphicData>
        </a:graphic>
      </p:graphicFrame>
      <p:pic>
        <p:nvPicPr>
          <p:cNvPr id="3" name="Image 2">
            <a:extLst>
              <a:ext uri="{FF2B5EF4-FFF2-40B4-BE49-F238E27FC236}">
                <a16:creationId xmlns:a16="http://schemas.microsoft.com/office/drawing/2014/main" id="{B3FCEC07-B01D-EB5F-B0C7-80237FC26ACD}"/>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4" name="Image 3">
            <a:extLst>
              <a:ext uri="{FF2B5EF4-FFF2-40B4-BE49-F238E27FC236}">
                <a16:creationId xmlns:a16="http://schemas.microsoft.com/office/drawing/2014/main" id="{B813DF66-BAC8-7766-9962-0C747F504957}"/>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643839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2E57-3757-3A6E-F8AD-0543927BC9D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9E8A299-2CC4-79DD-8DD3-AFF8AFC57C16}"/>
              </a:ext>
            </a:extLst>
          </p:cNvPr>
          <p:cNvSpPr>
            <a:spLocks noGrp="1"/>
          </p:cNvSpPr>
          <p:nvPr>
            <p:ph type="ctrTitle"/>
          </p:nvPr>
        </p:nvSpPr>
        <p:spPr>
          <a:xfrm>
            <a:off x="-238437" y="584141"/>
            <a:ext cx="6151085"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Power BI Online</a:t>
            </a:r>
          </a:p>
        </p:txBody>
      </p:sp>
      <p:sp>
        <p:nvSpPr>
          <p:cNvPr id="3" name="Sous-titre 2">
            <a:extLst>
              <a:ext uri="{FF2B5EF4-FFF2-40B4-BE49-F238E27FC236}">
                <a16:creationId xmlns:a16="http://schemas.microsoft.com/office/drawing/2014/main" id="{B9CFDA84-2CA4-6F75-3B7D-3B83FAF969B5}"/>
              </a:ext>
            </a:extLst>
          </p:cNvPr>
          <p:cNvSpPr>
            <a:spLocks noGrp="1"/>
          </p:cNvSpPr>
          <p:nvPr>
            <p:ph type="subTitle" idx="1"/>
          </p:nvPr>
        </p:nvSpPr>
        <p:spPr>
          <a:xfrm>
            <a:off x="1013459" y="1524944"/>
            <a:ext cx="10417630" cy="1718999"/>
          </a:xfrm>
        </p:spPr>
        <p:txBody>
          <a:bodyPr>
            <a:noAutofit/>
          </a:bodyPr>
          <a:lstStyle/>
          <a:p>
            <a:pPr algn="just">
              <a:lnSpc>
                <a:spcPct val="150000"/>
              </a:lnSpc>
              <a:spcBef>
                <a:spcPts val="0"/>
              </a:spcBef>
            </a:pPr>
            <a:r>
              <a:rPr lang="fr-FR" sz="1800" dirty="0">
                <a:latin typeface="Montserrat Medium" pitchFamily="2" charset="0"/>
                <a:cs typeface="PSAUAL+Montserrat-Regular"/>
              </a:rPr>
              <a:t>Power BI Online sera l’endroit ou vous allez </a:t>
            </a:r>
            <a:r>
              <a:rPr lang="fr-FR" sz="1800" b="1" dirty="0">
                <a:latin typeface="Montserrat Medium" pitchFamily="2" charset="0"/>
                <a:cs typeface="Montserrat"/>
              </a:rPr>
              <a:t>publier vos rapports. </a:t>
            </a:r>
            <a:r>
              <a:rPr lang="fr-FR" sz="1800" i="1" dirty="0">
                <a:latin typeface="Montserrat Medium" pitchFamily="2" charset="0"/>
                <a:cs typeface="PSAUAL+Montserrat-Regular"/>
              </a:rPr>
              <a:t>(Pour</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rappel,</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nous</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arrivons</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sur</a:t>
            </a:r>
            <a:r>
              <a:rPr lang="fr-FR" sz="1800" i="1" spc="35" dirty="0">
                <a:latin typeface="Montserrat Medium" pitchFamily="2" charset="0"/>
                <a:cs typeface="PSAUAL+Montserrat-Regular"/>
              </a:rPr>
              <a:t> </a:t>
            </a:r>
            <a:r>
              <a:rPr lang="fr-FR" sz="1800" i="1" dirty="0">
                <a:latin typeface="Montserrat Medium" pitchFamily="2" charset="0"/>
                <a:cs typeface="PSAUAL+Montserrat-Regular"/>
              </a:rPr>
              <a:t>la</a:t>
            </a:r>
            <a:r>
              <a:rPr lang="fr-FR" sz="1800" i="1" spc="36" dirty="0">
                <a:latin typeface="Montserrat Medium" pitchFamily="2" charset="0"/>
                <a:cs typeface="PSAUAL+Montserrat-Regular"/>
              </a:rPr>
              <a:t> </a:t>
            </a:r>
            <a:r>
              <a:rPr lang="fr-FR" sz="1800" b="1" i="1" dirty="0">
                <a:latin typeface="Montserrat Medium" pitchFamily="2" charset="0"/>
                <a:cs typeface="Montserrat"/>
              </a:rPr>
              <a:t>version</a:t>
            </a:r>
            <a:r>
              <a:rPr lang="fr-FR" sz="1800" b="1" i="1" spc="37" dirty="0">
                <a:latin typeface="Montserrat Medium" pitchFamily="2" charset="0"/>
                <a:cs typeface="Montserrat"/>
              </a:rPr>
              <a:t> </a:t>
            </a:r>
            <a:r>
              <a:rPr lang="fr-FR" sz="1800" b="1" i="1" dirty="0">
                <a:latin typeface="Montserrat Medium" pitchFamily="2" charset="0"/>
                <a:cs typeface="Montserrat"/>
              </a:rPr>
              <a:t>payante</a:t>
            </a:r>
            <a:r>
              <a:rPr lang="fr-FR" sz="1800" b="1" i="1" spc="38" dirty="0">
                <a:latin typeface="Montserrat Medium" pitchFamily="2" charset="0"/>
                <a:cs typeface="Montserrat"/>
              </a:rPr>
              <a:t> </a:t>
            </a:r>
            <a:r>
              <a:rPr lang="fr-FR" sz="1800" b="1" i="1" dirty="0">
                <a:latin typeface="Montserrat Medium" pitchFamily="2" charset="0"/>
                <a:cs typeface="Montserrat"/>
              </a:rPr>
              <a:t>de</a:t>
            </a:r>
            <a:r>
              <a:rPr lang="fr-FR" sz="1800" b="1" i="1" spc="37" dirty="0">
                <a:latin typeface="Montserrat Medium" pitchFamily="2" charset="0"/>
                <a:cs typeface="Montserrat"/>
              </a:rPr>
              <a:t> </a:t>
            </a:r>
            <a:r>
              <a:rPr lang="fr-FR" sz="1800" b="1" i="1" dirty="0">
                <a:latin typeface="Montserrat Medium" pitchFamily="2" charset="0"/>
                <a:cs typeface="Montserrat"/>
              </a:rPr>
              <a:t>Power</a:t>
            </a:r>
            <a:r>
              <a:rPr lang="fr-FR" sz="1800" b="1" i="1" spc="37" dirty="0">
                <a:latin typeface="Montserrat Medium" pitchFamily="2" charset="0"/>
                <a:cs typeface="Montserrat"/>
              </a:rPr>
              <a:t> </a:t>
            </a:r>
            <a:r>
              <a:rPr lang="fr-FR" sz="1800" b="1" i="1" dirty="0">
                <a:latin typeface="Montserrat Medium" pitchFamily="2" charset="0"/>
                <a:cs typeface="Montserrat"/>
              </a:rPr>
              <a:t>BI</a:t>
            </a:r>
            <a:r>
              <a:rPr lang="fr-FR" sz="1800" i="1" dirty="0">
                <a:latin typeface="Montserrat Medium" pitchFamily="2" charset="0"/>
                <a:cs typeface="PSAUAL+Montserrat-Regular"/>
              </a:rPr>
              <a:t>.</a:t>
            </a:r>
            <a:r>
              <a:rPr lang="fr-FR" sz="1800" i="1" spc="35" dirty="0">
                <a:latin typeface="Montserrat Medium" pitchFamily="2" charset="0"/>
                <a:cs typeface="PSAUAL+Montserrat-Regular"/>
              </a:rPr>
              <a:t>)</a:t>
            </a:r>
          </a:p>
          <a:p>
            <a:pPr algn="just">
              <a:lnSpc>
                <a:spcPct val="150000"/>
              </a:lnSpc>
              <a:spcBef>
                <a:spcPts val="0"/>
              </a:spcBef>
            </a:pPr>
            <a:r>
              <a:rPr lang="fr-FR" sz="1800" dirty="0">
                <a:solidFill>
                  <a:srgbClr val="000000"/>
                </a:solidFill>
                <a:latin typeface="Montserrat Medium" pitchFamily="2" charset="0"/>
                <a:cs typeface="PSAUAL+Montserrat-Regular"/>
              </a:rPr>
              <a:t>Pour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accéder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à</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l’interface</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Power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BI</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Online,</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vous</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devez</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passer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par</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Office</a:t>
            </a:r>
            <a:r>
              <a:rPr lang="fr-FR" sz="1800" spc="116" dirty="0">
                <a:solidFill>
                  <a:srgbClr val="000000"/>
                </a:solidFill>
                <a:latin typeface="Montserrat Medium" pitchFamily="2" charset="0"/>
                <a:cs typeface="PSAUAL+Montserrat-Regular"/>
              </a:rPr>
              <a:t> </a:t>
            </a:r>
            <a:r>
              <a:rPr lang="fr-FR" sz="1800" dirty="0">
                <a:solidFill>
                  <a:srgbClr val="000000"/>
                </a:solidFill>
                <a:latin typeface="Montserrat Medium" pitchFamily="2" charset="0"/>
                <a:cs typeface="PSAUAL+Montserrat-Regular"/>
              </a:rPr>
              <a:t>365 directement sur internet. Vous devez arriver sur cette page :</a:t>
            </a:r>
          </a:p>
          <a:p>
            <a:pPr algn="just">
              <a:lnSpc>
                <a:spcPct val="150000"/>
              </a:lnSpc>
              <a:spcBef>
                <a:spcPts val="0"/>
              </a:spcBef>
            </a:pPr>
            <a:endParaRPr lang="fr-FR" sz="1800" i="1" dirty="0">
              <a:latin typeface="Montserrat Medium" pitchFamily="2" charset="0"/>
              <a:cs typeface="PSAUAL+Montserrat-Regular"/>
            </a:endParaRPr>
          </a:p>
        </p:txBody>
      </p:sp>
      <p:sp>
        <p:nvSpPr>
          <p:cNvPr id="11" name="object 1">
            <a:extLst>
              <a:ext uri="{FF2B5EF4-FFF2-40B4-BE49-F238E27FC236}">
                <a16:creationId xmlns:a16="http://schemas.microsoft.com/office/drawing/2014/main" id="{0E61C905-28C4-52FC-3A96-E0E5A0095BA8}"/>
              </a:ext>
            </a:extLst>
          </p:cNvPr>
          <p:cNvSpPr/>
          <p:nvPr/>
        </p:nvSpPr>
        <p:spPr>
          <a:xfrm>
            <a:off x="1046117" y="3340305"/>
            <a:ext cx="6065519" cy="2933554"/>
          </a:xfrm>
          <a:prstGeom prst="rect">
            <a:avLst/>
          </a:prstGeom>
          <a:blipFill>
            <a:blip r:embed="rId2" cstate="print"/>
            <a:stretch>
              <a:fillRect/>
            </a:stretch>
          </a:blipFill>
        </p:spPr>
        <p:txBody>
          <a:bodyPr wrap="square" lIns="0" tIns="0" rIns="0" bIns="0" rtlCol="0">
            <a:spAutoFit/>
          </a:bodyPr>
          <a:lstStyle/>
          <a:p>
            <a:endParaRPr dirty="0"/>
          </a:p>
        </p:txBody>
      </p:sp>
      <p:sp>
        <p:nvSpPr>
          <p:cNvPr id="13" name="ZoneTexte 12">
            <a:extLst>
              <a:ext uri="{FF2B5EF4-FFF2-40B4-BE49-F238E27FC236}">
                <a16:creationId xmlns:a16="http://schemas.microsoft.com/office/drawing/2014/main" id="{AEEEF6E9-2514-6076-60AA-F7A8F32CAA07}"/>
              </a:ext>
            </a:extLst>
          </p:cNvPr>
          <p:cNvSpPr txBox="1"/>
          <p:nvPr/>
        </p:nvSpPr>
        <p:spPr>
          <a:xfrm>
            <a:off x="7283631" y="3614058"/>
            <a:ext cx="4147458" cy="2123017"/>
          </a:xfrm>
          <a:prstGeom prst="rect">
            <a:avLst/>
          </a:prstGeom>
          <a:noFill/>
        </p:spPr>
        <p:txBody>
          <a:bodyPr wrap="square">
            <a:spAutoFit/>
          </a:bodyPr>
          <a:lstStyle/>
          <a:p>
            <a:pPr marL="0" marR="0">
              <a:lnSpc>
                <a:spcPct val="150000"/>
              </a:lnSpc>
              <a:spcBef>
                <a:spcPts val="0"/>
              </a:spcBef>
              <a:spcAft>
                <a:spcPts val="0"/>
              </a:spcAft>
            </a:pPr>
            <a:r>
              <a:rPr lang="fr-FR" sz="1800" dirty="0">
                <a:latin typeface="Montserrat Medium" pitchFamily="2" charset="0"/>
                <a:cs typeface="PSAUAL+Montserrat-Regular"/>
              </a:rPr>
              <a:t>Vous</a:t>
            </a:r>
            <a:r>
              <a:rPr lang="fr-FR" sz="1800" spc="10" dirty="0">
                <a:latin typeface="Montserrat Medium" pitchFamily="2" charset="0"/>
                <a:cs typeface="PSAUAL+Montserrat-Regular"/>
              </a:rPr>
              <a:t> </a:t>
            </a:r>
            <a:r>
              <a:rPr lang="fr-FR" sz="1800" dirty="0">
                <a:latin typeface="Montserrat Medium" pitchFamily="2" charset="0"/>
                <a:cs typeface="PSAUAL+Montserrat-Regular"/>
              </a:rPr>
              <a:t>pouvez</a:t>
            </a:r>
            <a:r>
              <a:rPr lang="fr-FR" sz="1800" spc="10" dirty="0">
                <a:latin typeface="Montserrat Medium" pitchFamily="2" charset="0"/>
                <a:cs typeface="PSAUAL+Montserrat-Regular"/>
              </a:rPr>
              <a:t> </a:t>
            </a:r>
            <a:r>
              <a:rPr lang="fr-FR" sz="1800" dirty="0">
                <a:latin typeface="Montserrat Medium" pitchFamily="2" charset="0"/>
                <a:cs typeface="PSAUAL+Montserrat-Regular"/>
              </a:rPr>
              <a:t>remarquer</a:t>
            </a:r>
            <a:r>
              <a:rPr lang="fr-FR" sz="1800" spc="10" dirty="0">
                <a:latin typeface="Montserrat Medium" pitchFamily="2" charset="0"/>
                <a:cs typeface="PSAUAL+Montserrat-Regular"/>
              </a:rPr>
              <a:t> </a:t>
            </a:r>
            <a:r>
              <a:rPr lang="fr-FR" sz="1800" dirty="0">
                <a:latin typeface="Montserrat Medium" pitchFamily="2" charset="0"/>
                <a:cs typeface="PSAUAL+Montserrat-Regular"/>
              </a:rPr>
              <a:t>à</a:t>
            </a:r>
            <a:r>
              <a:rPr lang="fr-FR" sz="1800" spc="10" dirty="0">
                <a:latin typeface="Montserrat Medium" pitchFamily="2" charset="0"/>
                <a:cs typeface="PSAUAL+Montserrat-Regular"/>
              </a:rPr>
              <a:t> </a:t>
            </a:r>
            <a:r>
              <a:rPr lang="fr-FR" sz="1800" dirty="0">
                <a:latin typeface="Montserrat Medium" pitchFamily="2" charset="0"/>
                <a:cs typeface="PSAUAL+Montserrat-Regular"/>
              </a:rPr>
              <a:t>gauche</a:t>
            </a:r>
            <a:r>
              <a:rPr lang="fr-FR" sz="1800" spc="10" dirty="0">
                <a:latin typeface="Montserrat Medium" pitchFamily="2" charset="0"/>
                <a:cs typeface="PSAUAL+Montserrat-Regular"/>
              </a:rPr>
              <a:t> </a:t>
            </a:r>
            <a:r>
              <a:rPr lang="fr-FR" sz="1800" dirty="0">
                <a:latin typeface="Montserrat Medium" pitchFamily="2" charset="0"/>
                <a:cs typeface="PSAUAL+Montserrat-Regular"/>
              </a:rPr>
              <a:t>de</a:t>
            </a:r>
            <a:r>
              <a:rPr lang="fr-FR" sz="1800" spc="10" dirty="0">
                <a:latin typeface="Montserrat Medium" pitchFamily="2" charset="0"/>
                <a:cs typeface="PSAUAL+Montserrat-Regular"/>
              </a:rPr>
              <a:t> </a:t>
            </a:r>
            <a:r>
              <a:rPr lang="fr-FR" sz="1800" dirty="0">
                <a:latin typeface="Montserrat Medium" pitchFamily="2" charset="0"/>
                <a:cs typeface="PSAUAL+Montserrat-Regular"/>
              </a:rPr>
              <a:t>votre</a:t>
            </a:r>
            <a:r>
              <a:rPr lang="fr-FR" sz="1800" spc="10" dirty="0">
                <a:latin typeface="Montserrat Medium" pitchFamily="2" charset="0"/>
                <a:cs typeface="PSAUAL+Montserrat-Regular"/>
              </a:rPr>
              <a:t> </a:t>
            </a:r>
            <a:r>
              <a:rPr lang="fr-FR" sz="1800" dirty="0">
                <a:latin typeface="Montserrat Medium" pitchFamily="2" charset="0"/>
                <a:cs typeface="PSAUAL+Montserrat-Regular"/>
              </a:rPr>
              <a:t>écran</a:t>
            </a:r>
            <a:r>
              <a:rPr lang="fr-FR" sz="1800" spc="10" dirty="0">
                <a:latin typeface="Montserrat Medium" pitchFamily="2" charset="0"/>
                <a:cs typeface="PSAUAL+Montserrat-Regular"/>
              </a:rPr>
              <a:t> </a:t>
            </a:r>
            <a:r>
              <a:rPr lang="fr-FR" sz="1800" dirty="0">
                <a:latin typeface="Montserrat Medium" pitchFamily="2" charset="0"/>
                <a:cs typeface="PSAUAL+Montserrat-Regular"/>
              </a:rPr>
              <a:t>un</a:t>
            </a:r>
            <a:r>
              <a:rPr lang="fr-FR" sz="1800" spc="10" dirty="0">
                <a:latin typeface="Montserrat Medium" pitchFamily="2" charset="0"/>
                <a:cs typeface="PSAUAL+Montserrat-Regular"/>
              </a:rPr>
              <a:t> </a:t>
            </a:r>
            <a:r>
              <a:rPr lang="fr-FR" sz="1800" dirty="0">
                <a:latin typeface="Montserrat Medium" pitchFamily="2" charset="0"/>
                <a:cs typeface="PSAUAL+Montserrat-Regular"/>
              </a:rPr>
              <a:t>bandeau</a:t>
            </a:r>
            <a:r>
              <a:rPr lang="fr-FR" sz="1800" spc="10" dirty="0">
                <a:latin typeface="Montserrat Medium" pitchFamily="2" charset="0"/>
                <a:cs typeface="PSAUAL+Montserrat-Regular"/>
              </a:rPr>
              <a:t> </a:t>
            </a:r>
            <a:r>
              <a:rPr lang="fr-FR" sz="1800" dirty="0">
                <a:latin typeface="Montserrat Medium" pitchFamily="2" charset="0"/>
                <a:cs typeface="PSAUAL+Montserrat-Regular"/>
              </a:rPr>
              <a:t>vertical</a:t>
            </a:r>
            <a:r>
              <a:rPr lang="fr-FR" sz="1800" spc="10" dirty="0">
                <a:latin typeface="Montserrat Medium" pitchFamily="2" charset="0"/>
                <a:cs typeface="PSAUAL+Montserrat-Regular"/>
              </a:rPr>
              <a:t> </a:t>
            </a:r>
            <a:r>
              <a:rPr lang="fr-FR" sz="1800" dirty="0">
                <a:latin typeface="Montserrat Medium" pitchFamily="2" charset="0"/>
                <a:cs typeface="PSAUAL+Montserrat-Regular"/>
              </a:rPr>
              <a:t>où</a:t>
            </a:r>
            <a:r>
              <a:rPr lang="fr-FR" sz="1800" spc="10" dirty="0">
                <a:latin typeface="Montserrat Medium" pitchFamily="2" charset="0"/>
                <a:cs typeface="PSAUAL+Montserrat-Regular"/>
              </a:rPr>
              <a:t> </a:t>
            </a:r>
            <a:r>
              <a:rPr lang="fr-FR" sz="1800" dirty="0">
                <a:latin typeface="Montserrat Medium" pitchFamily="2" charset="0"/>
                <a:cs typeface="PSAUAL+Montserrat-Regular"/>
              </a:rPr>
              <a:t>vous</a:t>
            </a:r>
          </a:p>
          <a:p>
            <a:pPr marL="0" marR="0">
              <a:lnSpc>
                <a:spcPct val="150000"/>
              </a:lnSpc>
              <a:spcBef>
                <a:spcPts val="0"/>
              </a:spcBef>
              <a:spcAft>
                <a:spcPts val="0"/>
              </a:spcAft>
            </a:pPr>
            <a:r>
              <a:rPr lang="fr-FR" sz="1800" dirty="0">
                <a:latin typeface="Montserrat Medium" pitchFamily="2" charset="0"/>
                <a:cs typeface="PSAUAL+Montserrat-Regular"/>
              </a:rPr>
              <a:t>avez la possibilité de </a:t>
            </a:r>
            <a:r>
              <a:rPr lang="fr-FR" sz="1800" b="1" dirty="0">
                <a:latin typeface="Montserrat Medium" pitchFamily="2" charset="0"/>
                <a:cs typeface="Montserrat"/>
              </a:rPr>
              <a:t>naviguer entre les différentes interfaces</a:t>
            </a:r>
            <a:r>
              <a:rPr lang="fr-FR" sz="1800" dirty="0">
                <a:latin typeface="Montserrat Medium" pitchFamily="2" charset="0"/>
                <a:cs typeface="PSAUAL+Montserrat-Regular"/>
              </a:rPr>
              <a:t>.</a:t>
            </a:r>
          </a:p>
        </p:txBody>
      </p:sp>
      <p:pic>
        <p:nvPicPr>
          <p:cNvPr id="4" name="Image 3">
            <a:extLst>
              <a:ext uri="{FF2B5EF4-FFF2-40B4-BE49-F238E27FC236}">
                <a16:creationId xmlns:a16="http://schemas.microsoft.com/office/drawing/2014/main" id="{7D7E2CF6-6E8C-C9DB-1BA6-14338090BA25}"/>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1BEB1863-272B-E599-E321-4DEC1A2F36E9}"/>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632679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48EF4-86EC-CC1F-DBD7-ABDA2F3A746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9E8E13E-C2A5-2D46-E19F-03BD8225A8D5}"/>
              </a:ext>
            </a:extLst>
          </p:cNvPr>
          <p:cNvSpPr>
            <a:spLocks noGrp="1"/>
          </p:cNvSpPr>
          <p:nvPr>
            <p:ph type="ctrTitle"/>
          </p:nvPr>
        </p:nvSpPr>
        <p:spPr>
          <a:xfrm>
            <a:off x="-271094" y="311998"/>
            <a:ext cx="6151085"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Power BI Online</a:t>
            </a:r>
          </a:p>
        </p:txBody>
      </p:sp>
      <p:sp>
        <p:nvSpPr>
          <p:cNvPr id="3" name="Sous-titre 2">
            <a:extLst>
              <a:ext uri="{FF2B5EF4-FFF2-40B4-BE49-F238E27FC236}">
                <a16:creationId xmlns:a16="http://schemas.microsoft.com/office/drawing/2014/main" id="{3BC93AB0-6601-98DF-CEBF-788560313307}"/>
              </a:ext>
            </a:extLst>
          </p:cNvPr>
          <p:cNvSpPr>
            <a:spLocks noGrp="1"/>
          </p:cNvSpPr>
          <p:nvPr>
            <p:ph type="subTitle" idx="1"/>
          </p:nvPr>
        </p:nvSpPr>
        <p:spPr>
          <a:xfrm>
            <a:off x="1002574" y="1187482"/>
            <a:ext cx="10417630" cy="2981746"/>
          </a:xfrm>
        </p:spPr>
        <p:txBody>
          <a:bodyPr>
            <a:noAutofit/>
          </a:bodyPr>
          <a:lstStyle/>
          <a:p>
            <a:pPr algn="l">
              <a:lnSpc>
                <a:spcPct val="150000"/>
              </a:lnSpc>
              <a:spcBef>
                <a:spcPts val="0"/>
              </a:spcBef>
            </a:pPr>
            <a:r>
              <a:rPr lang="fr-FR" sz="1800" dirty="0">
                <a:latin typeface="Montserrat Medium" pitchFamily="2" charset="0"/>
                <a:cs typeface="PSAUAL+Montserrat-Regular"/>
              </a:rPr>
              <a:t>Quand</a:t>
            </a:r>
            <a:r>
              <a:rPr lang="fr-FR" sz="1800" spc="26" dirty="0">
                <a:latin typeface="Montserrat Medium" pitchFamily="2" charset="0"/>
                <a:cs typeface="PSAUAL+Montserrat-Regular"/>
              </a:rPr>
              <a:t> </a:t>
            </a:r>
            <a:r>
              <a:rPr lang="fr-FR" sz="1800" dirty="0">
                <a:latin typeface="Montserrat Medium" pitchFamily="2" charset="0"/>
                <a:cs typeface="PSAUAL+Montserrat-Regular"/>
              </a:rPr>
              <a:t>vous</a:t>
            </a:r>
            <a:r>
              <a:rPr lang="fr-FR" sz="1800" spc="26" dirty="0">
                <a:latin typeface="Montserrat Medium" pitchFamily="2" charset="0"/>
                <a:cs typeface="PSAUAL+Montserrat-Regular"/>
              </a:rPr>
              <a:t> </a:t>
            </a:r>
            <a:r>
              <a:rPr lang="fr-FR" sz="1800" dirty="0">
                <a:latin typeface="Montserrat Medium" pitchFamily="2" charset="0"/>
                <a:cs typeface="PSAUAL+Montserrat-Regular"/>
              </a:rPr>
              <a:t>aurez</a:t>
            </a:r>
            <a:r>
              <a:rPr lang="fr-FR" sz="1800" spc="26" dirty="0">
                <a:latin typeface="Montserrat Medium" pitchFamily="2" charset="0"/>
                <a:cs typeface="PSAUAL+Montserrat-Regular"/>
              </a:rPr>
              <a:t> </a:t>
            </a:r>
            <a:r>
              <a:rPr lang="fr-FR" sz="1800" dirty="0">
                <a:latin typeface="Montserrat Medium" pitchFamily="2" charset="0"/>
                <a:cs typeface="PSAUAL+Montserrat-Regular"/>
              </a:rPr>
              <a:t>terminé</a:t>
            </a:r>
            <a:r>
              <a:rPr lang="fr-FR" sz="1800" spc="26" dirty="0">
                <a:latin typeface="Montserrat Medium" pitchFamily="2" charset="0"/>
                <a:cs typeface="PSAUAL+Montserrat-Regular"/>
              </a:rPr>
              <a:t> </a:t>
            </a:r>
            <a:r>
              <a:rPr lang="fr-FR" sz="1800" dirty="0">
                <a:latin typeface="Montserrat Medium" pitchFamily="2" charset="0"/>
                <a:cs typeface="PSAUAL+Montserrat-Regular"/>
              </a:rPr>
              <a:t>de</a:t>
            </a:r>
            <a:r>
              <a:rPr lang="fr-FR" sz="1800" spc="26" dirty="0">
                <a:latin typeface="Montserrat Medium" pitchFamily="2" charset="0"/>
                <a:cs typeface="PSAUAL+Montserrat-Regular"/>
              </a:rPr>
              <a:t> </a:t>
            </a:r>
            <a:r>
              <a:rPr lang="fr-FR" sz="1800" dirty="0">
                <a:latin typeface="Montserrat Medium" pitchFamily="2" charset="0"/>
                <a:cs typeface="PSAUAL+Montserrat-Regular"/>
              </a:rPr>
              <a:t>développer</a:t>
            </a:r>
            <a:r>
              <a:rPr lang="fr-FR" sz="1800" spc="26" dirty="0">
                <a:latin typeface="Montserrat Medium" pitchFamily="2" charset="0"/>
                <a:cs typeface="PSAUAL+Montserrat-Regular"/>
              </a:rPr>
              <a:t> </a:t>
            </a:r>
            <a:r>
              <a:rPr lang="fr-FR" sz="1800" dirty="0">
                <a:latin typeface="Montserrat Medium" pitchFamily="2" charset="0"/>
                <a:cs typeface="PSAUAL+Montserrat-Regular"/>
              </a:rPr>
              <a:t>un</a:t>
            </a:r>
            <a:r>
              <a:rPr lang="fr-FR" sz="1800" spc="26" dirty="0">
                <a:latin typeface="Montserrat Medium" pitchFamily="2" charset="0"/>
                <a:cs typeface="PSAUAL+Montserrat-Regular"/>
              </a:rPr>
              <a:t> </a:t>
            </a:r>
            <a:r>
              <a:rPr lang="fr-FR" sz="1800" dirty="0">
                <a:latin typeface="Montserrat Medium" pitchFamily="2" charset="0"/>
                <a:cs typeface="PSAUAL+Montserrat-Regular"/>
              </a:rPr>
              <a:t>rapport</a:t>
            </a:r>
            <a:r>
              <a:rPr lang="fr-FR" sz="1800" spc="26" dirty="0">
                <a:latin typeface="Montserrat Medium" pitchFamily="2" charset="0"/>
                <a:cs typeface="PSAUAL+Montserrat-Regular"/>
              </a:rPr>
              <a:t> </a:t>
            </a:r>
            <a:r>
              <a:rPr lang="fr-FR" sz="1800" dirty="0">
                <a:latin typeface="Montserrat Medium" pitchFamily="2" charset="0"/>
                <a:cs typeface="PSAUAL+Montserrat-Regular"/>
              </a:rPr>
              <a:t>dans</a:t>
            </a:r>
            <a:r>
              <a:rPr lang="fr-FR" sz="1800" spc="26" dirty="0">
                <a:latin typeface="Montserrat Medium" pitchFamily="2" charset="0"/>
                <a:cs typeface="PSAUAL+Montserrat-Regular"/>
              </a:rPr>
              <a:t> </a:t>
            </a:r>
            <a:r>
              <a:rPr lang="fr-FR" sz="1800" dirty="0">
                <a:latin typeface="Montserrat Medium" pitchFamily="2" charset="0"/>
                <a:cs typeface="PSAUAL+Montserrat-Regular"/>
              </a:rPr>
              <a:t>Power</a:t>
            </a:r>
            <a:r>
              <a:rPr lang="fr-FR" sz="1800" spc="26" dirty="0">
                <a:latin typeface="Montserrat Medium" pitchFamily="2" charset="0"/>
                <a:cs typeface="PSAUAL+Montserrat-Regular"/>
              </a:rPr>
              <a:t> </a:t>
            </a:r>
            <a:r>
              <a:rPr lang="fr-FR" sz="1800" dirty="0">
                <a:latin typeface="Montserrat Medium" pitchFamily="2" charset="0"/>
                <a:cs typeface="PSAUAL+Montserrat-Regular"/>
              </a:rPr>
              <a:t>BI</a:t>
            </a:r>
            <a:r>
              <a:rPr lang="fr-FR" sz="1800" spc="26" dirty="0">
                <a:latin typeface="Montserrat Medium" pitchFamily="2" charset="0"/>
                <a:cs typeface="PSAUAL+Montserrat-Regular"/>
              </a:rPr>
              <a:t> </a:t>
            </a:r>
            <a:r>
              <a:rPr lang="fr-FR" sz="1800" dirty="0">
                <a:latin typeface="Montserrat Medium" pitchFamily="2" charset="0"/>
                <a:cs typeface="PSAUAL+Montserrat-Regular"/>
              </a:rPr>
              <a:t>Desktop, vous</a:t>
            </a:r>
            <a:r>
              <a:rPr lang="fr-FR" sz="1800" spc="-37" dirty="0">
                <a:latin typeface="Montserrat Medium" pitchFamily="2" charset="0"/>
                <a:cs typeface="PSAUAL+Montserrat-Regular"/>
              </a:rPr>
              <a:t> </a:t>
            </a:r>
            <a:r>
              <a:rPr lang="fr-FR" sz="1800" dirty="0">
                <a:latin typeface="Montserrat Medium" pitchFamily="2" charset="0"/>
                <a:cs typeface="PSAUAL+Montserrat-Regular"/>
              </a:rPr>
              <a:t>allez</a:t>
            </a:r>
            <a:r>
              <a:rPr lang="fr-FR" sz="1800" spc="-37" dirty="0">
                <a:latin typeface="Montserrat Medium" pitchFamily="2" charset="0"/>
                <a:cs typeface="PSAUAL+Montserrat-Regular"/>
              </a:rPr>
              <a:t> </a:t>
            </a:r>
            <a:r>
              <a:rPr lang="fr-FR" sz="1800" dirty="0">
                <a:latin typeface="Montserrat Medium" pitchFamily="2" charset="0"/>
                <a:cs typeface="PSAUAL+Montserrat-Regular"/>
              </a:rPr>
              <a:t>le</a:t>
            </a:r>
            <a:r>
              <a:rPr lang="fr-FR" sz="1800" spc="-37" dirty="0">
                <a:latin typeface="Montserrat Medium" pitchFamily="2" charset="0"/>
                <a:cs typeface="PSAUAL+Montserrat-Regular"/>
              </a:rPr>
              <a:t> </a:t>
            </a:r>
            <a:r>
              <a:rPr lang="fr-FR" sz="1800" dirty="0">
                <a:latin typeface="Montserrat Medium" pitchFamily="2" charset="0"/>
                <a:cs typeface="PSAUAL+Montserrat-Regular"/>
              </a:rPr>
              <a:t>publier</a:t>
            </a:r>
            <a:r>
              <a:rPr lang="fr-FR" sz="1800" spc="-37" dirty="0">
                <a:latin typeface="Montserrat Medium" pitchFamily="2" charset="0"/>
                <a:cs typeface="PSAUAL+Montserrat-Regular"/>
              </a:rPr>
              <a:t> </a:t>
            </a:r>
            <a:r>
              <a:rPr lang="fr-FR" sz="1800" dirty="0">
                <a:latin typeface="Montserrat Medium" pitchFamily="2" charset="0"/>
                <a:cs typeface="PSAUAL+Montserrat-Regular"/>
              </a:rPr>
              <a:t>dans</a:t>
            </a:r>
            <a:r>
              <a:rPr lang="fr-FR" sz="1800" spc="-37" dirty="0">
                <a:latin typeface="Montserrat Medium" pitchFamily="2" charset="0"/>
                <a:cs typeface="PSAUAL+Montserrat-Regular"/>
              </a:rPr>
              <a:t> </a:t>
            </a:r>
            <a:r>
              <a:rPr lang="fr-FR" sz="1800" dirty="0">
                <a:latin typeface="Montserrat Medium" pitchFamily="2" charset="0"/>
                <a:cs typeface="PSAUAL+Montserrat-Regular"/>
              </a:rPr>
              <a:t>Power</a:t>
            </a:r>
            <a:r>
              <a:rPr lang="fr-FR" sz="1800" spc="-37" dirty="0">
                <a:latin typeface="Montserrat Medium" pitchFamily="2" charset="0"/>
                <a:cs typeface="PSAUAL+Montserrat-Regular"/>
              </a:rPr>
              <a:t> </a:t>
            </a:r>
            <a:r>
              <a:rPr lang="fr-FR" sz="1800" dirty="0">
                <a:latin typeface="Montserrat Medium" pitchFamily="2" charset="0"/>
                <a:cs typeface="PSAUAL+Montserrat-Regular"/>
              </a:rPr>
              <a:t>BI</a:t>
            </a:r>
            <a:r>
              <a:rPr lang="fr-FR" sz="1800" spc="-37" dirty="0">
                <a:latin typeface="Montserrat Medium" pitchFamily="2" charset="0"/>
                <a:cs typeface="PSAUAL+Montserrat-Regular"/>
              </a:rPr>
              <a:t> </a:t>
            </a:r>
            <a:r>
              <a:rPr lang="fr-FR" sz="1800" dirty="0">
                <a:latin typeface="Montserrat Medium" pitchFamily="2" charset="0"/>
                <a:cs typeface="PSAUAL+Montserrat-Regular"/>
              </a:rPr>
              <a:t>Online,</a:t>
            </a:r>
            <a:r>
              <a:rPr lang="fr-FR" sz="1800" spc="-37" dirty="0">
                <a:latin typeface="Montserrat Medium" pitchFamily="2" charset="0"/>
                <a:cs typeface="PSAUAL+Montserrat-Regular"/>
              </a:rPr>
              <a:t> </a:t>
            </a:r>
            <a:r>
              <a:rPr lang="fr-FR" sz="1800" dirty="0">
                <a:latin typeface="Montserrat Medium" pitchFamily="2" charset="0"/>
                <a:cs typeface="PSAUAL+Montserrat-Regular"/>
              </a:rPr>
              <a:t>dans</a:t>
            </a:r>
            <a:r>
              <a:rPr lang="fr-FR" sz="1800" spc="-46" dirty="0">
                <a:latin typeface="Montserrat Medium" pitchFamily="2" charset="0"/>
                <a:cs typeface="PSAUAL+Montserrat-Regular"/>
              </a:rPr>
              <a:t> </a:t>
            </a:r>
            <a:r>
              <a:rPr lang="fr-FR" sz="1800" b="1" dirty="0">
                <a:latin typeface="Montserrat Medium" pitchFamily="2" charset="0"/>
                <a:cs typeface="Montserrat"/>
              </a:rPr>
              <a:t>un</a:t>
            </a:r>
            <a:r>
              <a:rPr lang="fr-FR" sz="1800" b="1" spc="-41" dirty="0">
                <a:latin typeface="Montserrat Medium" pitchFamily="2" charset="0"/>
                <a:cs typeface="Montserrat"/>
              </a:rPr>
              <a:t> </a:t>
            </a:r>
            <a:r>
              <a:rPr lang="fr-FR" sz="1800" b="1" dirty="0">
                <a:latin typeface="Montserrat Medium" pitchFamily="2" charset="0"/>
                <a:cs typeface="Montserrat"/>
              </a:rPr>
              <a:t>espace</a:t>
            </a:r>
            <a:r>
              <a:rPr lang="fr-FR" sz="1800" b="1" spc="-41" dirty="0">
                <a:latin typeface="Montserrat Medium" pitchFamily="2" charset="0"/>
                <a:cs typeface="Montserrat"/>
              </a:rPr>
              <a:t> </a:t>
            </a:r>
            <a:r>
              <a:rPr lang="fr-FR" sz="1800" b="1" dirty="0">
                <a:latin typeface="Montserrat Medium" pitchFamily="2" charset="0"/>
                <a:cs typeface="Montserrat"/>
              </a:rPr>
              <a:t>de</a:t>
            </a:r>
            <a:r>
              <a:rPr lang="fr-FR" sz="1800" b="1" spc="-41" dirty="0">
                <a:latin typeface="Montserrat Medium" pitchFamily="2" charset="0"/>
                <a:cs typeface="Montserrat"/>
              </a:rPr>
              <a:t> </a:t>
            </a:r>
            <a:r>
              <a:rPr lang="fr-FR" sz="1800" b="1" dirty="0">
                <a:latin typeface="Montserrat Medium" pitchFamily="2" charset="0"/>
                <a:cs typeface="Montserrat"/>
              </a:rPr>
              <a:t>travail</a:t>
            </a:r>
            <a:r>
              <a:rPr lang="fr-FR" sz="1800" b="1" spc="-65" dirty="0">
                <a:latin typeface="Montserrat Medium" pitchFamily="2" charset="0"/>
                <a:cs typeface="Montserrat"/>
              </a:rPr>
              <a:t> </a:t>
            </a:r>
            <a:r>
              <a:rPr lang="fr-FR" sz="1800" dirty="0">
                <a:latin typeface="Montserrat Medium" pitchFamily="2" charset="0"/>
                <a:cs typeface="PSAUAL+Montserrat-Regular"/>
              </a:rPr>
              <a:t>que</a:t>
            </a:r>
            <a:r>
              <a:rPr lang="fr-FR" sz="1800" spc="-37" dirty="0">
                <a:latin typeface="Montserrat Medium" pitchFamily="2" charset="0"/>
                <a:cs typeface="PSAUAL+Montserrat-Regular"/>
              </a:rPr>
              <a:t> </a:t>
            </a:r>
            <a:r>
              <a:rPr lang="fr-FR" sz="1800" dirty="0">
                <a:latin typeface="Montserrat Medium" pitchFamily="2" charset="0"/>
                <a:cs typeface="PSAUAL+Montserrat-Regular"/>
              </a:rPr>
              <a:t>vous allez</a:t>
            </a:r>
            <a:r>
              <a:rPr lang="fr-FR" sz="1800" spc="-42" dirty="0">
                <a:latin typeface="Montserrat Medium" pitchFamily="2" charset="0"/>
                <a:cs typeface="PSAUAL+Montserrat-Regular"/>
              </a:rPr>
              <a:t> </a:t>
            </a:r>
            <a:r>
              <a:rPr lang="fr-FR" sz="1800" dirty="0">
                <a:latin typeface="Montserrat Medium" pitchFamily="2" charset="0"/>
                <a:cs typeface="PSAUAL+Montserrat-Regular"/>
              </a:rPr>
              <a:t>choisir.</a:t>
            </a:r>
            <a:r>
              <a:rPr lang="fr-FR" sz="1800" spc="-42" dirty="0">
                <a:latin typeface="Montserrat Medium" pitchFamily="2" charset="0"/>
                <a:cs typeface="PSAUAL+Montserrat-Regular"/>
              </a:rPr>
              <a:t> </a:t>
            </a:r>
            <a:r>
              <a:rPr lang="fr-FR" sz="1800" dirty="0">
                <a:latin typeface="Montserrat Medium" pitchFamily="2" charset="0"/>
                <a:cs typeface="PSAUAL+Montserrat-Regular"/>
              </a:rPr>
              <a:t>C’est</a:t>
            </a:r>
            <a:r>
              <a:rPr lang="fr-FR" sz="1800" spc="-42" dirty="0">
                <a:latin typeface="Montserrat Medium" pitchFamily="2" charset="0"/>
                <a:cs typeface="PSAUAL+Montserrat-Regular"/>
              </a:rPr>
              <a:t> </a:t>
            </a:r>
            <a:r>
              <a:rPr lang="fr-FR" sz="1800" dirty="0">
                <a:latin typeface="Montserrat Medium" pitchFamily="2" charset="0"/>
                <a:cs typeface="PSAUAL+Montserrat-Regular"/>
              </a:rPr>
              <a:t>pour</a:t>
            </a:r>
            <a:r>
              <a:rPr lang="fr-FR" sz="1800" spc="-42" dirty="0">
                <a:latin typeface="Montserrat Medium" pitchFamily="2" charset="0"/>
                <a:cs typeface="PSAUAL+Montserrat-Regular"/>
              </a:rPr>
              <a:t> </a:t>
            </a:r>
            <a:r>
              <a:rPr lang="fr-FR" sz="1800" dirty="0">
                <a:latin typeface="Montserrat Medium" pitchFamily="2" charset="0"/>
                <a:cs typeface="PSAUAL+Montserrat-Regular"/>
              </a:rPr>
              <a:t>cela</a:t>
            </a:r>
            <a:r>
              <a:rPr lang="fr-FR" sz="1800" spc="-42" dirty="0">
                <a:latin typeface="Montserrat Medium" pitchFamily="2" charset="0"/>
                <a:cs typeface="PSAUAL+Montserrat-Regular"/>
              </a:rPr>
              <a:t> </a:t>
            </a:r>
            <a:r>
              <a:rPr lang="fr-FR" sz="1800" dirty="0">
                <a:latin typeface="Montserrat Medium" pitchFamily="2" charset="0"/>
                <a:cs typeface="PSAUAL+Montserrat-Regular"/>
              </a:rPr>
              <a:t>que</a:t>
            </a:r>
            <a:r>
              <a:rPr lang="fr-FR" sz="1800" spc="-42" dirty="0">
                <a:latin typeface="Montserrat Medium" pitchFamily="2" charset="0"/>
                <a:cs typeface="PSAUAL+Montserrat-Regular"/>
              </a:rPr>
              <a:t> </a:t>
            </a:r>
            <a:r>
              <a:rPr lang="fr-FR" sz="1800" dirty="0">
                <a:latin typeface="Montserrat Medium" pitchFamily="2" charset="0"/>
                <a:cs typeface="PSAUAL+Montserrat-Regular"/>
              </a:rPr>
              <a:t>nous</a:t>
            </a:r>
            <a:r>
              <a:rPr lang="fr-FR" sz="1800" spc="-42" dirty="0">
                <a:latin typeface="Montserrat Medium" pitchFamily="2" charset="0"/>
                <a:cs typeface="PSAUAL+Montserrat-Regular"/>
              </a:rPr>
              <a:t> </a:t>
            </a:r>
            <a:r>
              <a:rPr lang="fr-FR" sz="1800" dirty="0">
                <a:latin typeface="Montserrat Medium" pitchFamily="2" charset="0"/>
                <a:cs typeface="PSAUAL+Montserrat-Regular"/>
              </a:rPr>
              <a:t>allons</a:t>
            </a:r>
            <a:r>
              <a:rPr lang="fr-FR" sz="1800" spc="-51" dirty="0">
                <a:latin typeface="Montserrat Medium" pitchFamily="2" charset="0"/>
                <a:cs typeface="PSAUAL+Montserrat-Regular"/>
              </a:rPr>
              <a:t> </a:t>
            </a:r>
            <a:r>
              <a:rPr lang="fr-FR" sz="1800" dirty="0">
                <a:latin typeface="Montserrat Medium" pitchFamily="2" charset="0"/>
                <a:cs typeface="PSAUAL+Montserrat-Regular"/>
              </a:rPr>
              <a:t>uniquement</a:t>
            </a:r>
            <a:r>
              <a:rPr lang="fr-FR" sz="1800" spc="-42" dirty="0">
                <a:latin typeface="Montserrat Medium" pitchFamily="2" charset="0"/>
                <a:cs typeface="PSAUAL+Montserrat-Regular"/>
              </a:rPr>
              <a:t> </a:t>
            </a:r>
            <a:r>
              <a:rPr lang="fr-FR" sz="1800" dirty="0">
                <a:latin typeface="Montserrat Medium" pitchFamily="2" charset="0"/>
                <a:cs typeface="PSAUAL+Montserrat-Regular"/>
              </a:rPr>
              <a:t>parler</a:t>
            </a:r>
            <a:r>
              <a:rPr lang="fr-FR" sz="1800" spc="-42" dirty="0">
                <a:latin typeface="Montserrat Medium" pitchFamily="2" charset="0"/>
                <a:cs typeface="PSAUAL+Montserrat-Regular"/>
              </a:rPr>
              <a:t> </a:t>
            </a:r>
            <a:r>
              <a:rPr lang="fr-FR" sz="1800" dirty="0">
                <a:latin typeface="Montserrat Medium" pitchFamily="2" charset="0"/>
                <a:cs typeface="PSAUAL+Montserrat-Regular"/>
              </a:rPr>
              <a:t>des</a:t>
            </a:r>
            <a:r>
              <a:rPr lang="fr-FR" sz="1800" spc="-42" dirty="0">
                <a:latin typeface="Montserrat Medium" pitchFamily="2" charset="0"/>
                <a:cs typeface="PSAUAL+Montserrat-Regular"/>
              </a:rPr>
              <a:t> </a:t>
            </a:r>
            <a:r>
              <a:rPr lang="fr-FR" sz="1800" dirty="0">
                <a:latin typeface="Montserrat Medium" pitchFamily="2" charset="0"/>
                <a:cs typeface="PSAUAL+Montserrat-Regular"/>
              </a:rPr>
              <a:t>espaces</a:t>
            </a:r>
            <a:r>
              <a:rPr lang="fr-FR" sz="1800" spc="-42" dirty="0">
                <a:latin typeface="Montserrat Medium" pitchFamily="2" charset="0"/>
                <a:cs typeface="PSAUAL+Montserrat-Regular"/>
              </a:rPr>
              <a:t> </a:t>
            </a:r>
            <a:r>
              <a:rPr lang="fr-FR" sz="1800" dirty="0">
                <a:latin typeface="Montserrat Medium" pitchFamily="2" charset="0"/>
                <a:cs typeface="PSAUAL+Montserrat-Regular"/>
              </a:rPr>
              <a:t>de travail,</a:t>
            </a:r>
            <a:r>
              <a:rPr lang="fr-FR" sz="1800" spc="217" dirty="0">
                <a:latin typeface="Montserrat Medium" pitchFamily="2" charset="0"/>
                <a:cs typeface="PSAUAL+Montserrat-Regular"/>
              </a:rPr>
              <a:t> </a:t>
            </a:r>
            <a:r>
              <a:rPr lang="fr-FR" sz="1800" dirty="0">
                <a:latin typeface="Montserrat Medium" pitchFamily="2" charset="0"/>
                <a:cs typeface="PSAUAL+Montserrat-Regular"/>
              </a:rPr>
              <a:t>c’est</a:t>
            </a:r>
            <a:r>
              <a:rPr lang="fr-FR" sz="1800" spc="217" dirty="0">
                <a:latin typeface="Montserrat Medium" pitchFamily="2" charset="0"/>
                <a:cs typeface="PSAUAL+Montserrat-Regular"/>
              </a:rPr>
              <a:t> </a:t>
            </a:r>
            <a:r>
              <a:rPr lang="fr-FR" sz="1800" dirty="0">
                <a:latin typeface="Montserrat Medium" pitchFamily="2" charset="0"/>
                <a:cs typeface="PSAUAL+Montserrat-Regular"/>
              </a:rPr>
              <a:t>ce</a:t>
            </a:r>
            <a:r>
              <a:rPr lang="fr-FR" sz="1800" spc="217" dirty="0">
                <a:latin typeface="Montserrat Medium" pitchFamily="2" charset="0"/>
                <a:cs typeface="PSAUAL+Montserrat-Regular"/>
              </a:rPr>
              <a:t> </a:t>
            </a:r>
            <a:r>
              <a:rPr lang="fr-FR" sz="1800" dirty="0">
                <a:latin typeface="Montserrat Medium" pitchFamily="2" charset="0"/>
                <a:cs typeface="PSAUAL+Montserrat-Regular"/>
              </a:rPr>
              <a:t>qui</a:t>
            </a:r>
            <a:r>
              <a:rPr lang="fr-FR" sz="1800" spc="217" dirty="0">
                <a:latin typeface="Montserrat Medium" pitchFamily="2" charset="0"/>
                <a:cs typeface="PSAUAL+Montserrat-Regular"/>
              </a:rPr>
              <a:t> </a:t>
            </a:r>
            <a:r>
              <a:rPr lang="fr-FR" sz="1800" dirty="0">
                <a:latin typeface="Montserrat Medium" pitchFamily="2" charset="0"/>
                <a:cs typeface="PSAUAL+Montserrat-Regular"/>
              </a:rPr>
              <a:t>nous</a:t>
            </a:r>
            <a:r>
              <a:rPr lang="fr-FR" sz="1800" spc="217" dirty="0">
                <a:latin typeface="Montserrat Medium" pitchFamily="2" charset="0"/>
                <a:cs typeface="PSAUAL+Montserrat-Regular"/>
              </a:rPr>
              <a:t> </a:t>
            </a:r>
            <a:r>
              <a:rPr lang="fr-FR" sz="1800" dirty="0">
                <a:latin typeface="Montserrat Medium" pitchFamily="2" charset="0"/>
                <a:cs typeface="PSAUAL+Montserrat-Regular"/>
              </a:rPr>
              <a:t>intéresse</a:t>
            </a:r>
            <a:r>
              <a:rPr lang="fr-FR" sz="1800" spc="217" dirty="0">
                <a:latin typeface="Montserrat Medium" pitchFamily="2" charset="0"/>
                <a:cs typeface="PSAUAL+Montserrat-Regular"/>
              </a:rPr>
              <a:t> </a:t>
            </a:r>
            <a:r>
              <a:rPr lang="fr-FR" sz="1800" dirty="0">
                <a:latin typeface="Montserrat Medium" pitchFamily="2" charset="0"/>
                <a:cs typeface="PSAUAL+Montserrat-Regular"/>
              </a:rPr>
              <a:t>le</a:t>
            </a:r>
            <a:r>
              <a:rPr lang="fr-FR" sz="1800" spc="217" dirty="0">
                <a:latin typeface="Montserrat Medium" pitchFamily="2" charset="0"/>
                <a:cs typeface="PSAUAL+Montserrat-Regular"/>
              </a:rPr>
              <a:t> </a:t>
            </a:r>
            <a:r>
              <a:rPr lang="fr-FR" sz="1800" dirty="0">
                <a:latin typeface="Montserrat Medium" pitchFamily="2" charset="0"/>
                <a:cs typeface="PSAUAL+Montserrat-Regular"/>
              </a:rPr>
              <a:t>plus</a:t>
            </a:r>
            <a:r>
              <a:rPr lang="fr-FR" sz="1800" spc="217" dirty="0">
                <a:latin typeface="Montserrat Medium" pitchFamily="2" charset="0"/>
                <a:cs typeface="PSAUAL+Montserrat-Regular"/>
              </a:rPr>
              <a:t> </a:t>
            </a:r>
            <a:r>
              <a:rPr lang="fr-FR" sz="1800" dirty="0">
                <a:latin typeface="Montserrat Medium" pitchFamily="2" charset="0"/>
                <a:cs typeface="PSAUAL+Montserrat-Regular"/>
              </a:rPr>
              <a:t>et</a:t>
            </a:r>
            <a:r>
              <a:rPr lang="fr-FR" sz="1800" spc="217" dirty="0">
                <a:latin typeface="Montserrat Medium" pitchFamily="2" charset="0"/>
                <a:cs typeface="PSAUAL+Montserrat-Regular"/>
              </a:rPr>
              <a:t> </a:t>
            </a:r>
            <a:r>
              <a:rPr lang="fr-FR" sz="1800" dirty="0">
                <a:latin typeface="Montserrat Medium" pitchFamily="2" charset="0"/>
                <a:cs typeface="PSAUAL+Montserrat-Regular"/>
              </a:rPr>
              <a:t>c’est</a:t>
            </a:r>
            <a:r>
              <a:rPr lang="fr-FR" sz="1800" spc="217" dirty="0">
                <a:latin typeface="Montserrat Medium" pitchFamily="2" charset="0"/>
                <a:cs typeface="PSAUAL+Montserrat-Regular"/>
              </a:rPr>
              <a:t> </a:t>
            </a:r>
            <a:r>
              <a:rPr lang="fr-FR" sz="1800" dirty="0">
                <a:latin typeface="Montserrat Medium" pitchFamily="2" charset="0"/>
                <a:cs typeface="PSAUAL+Montserrat-Regular"/>
              </a:rPr>
              <a:t>dans</a:t>
            </a:r>
            <a:r>
              <a:rPr lang="fr-FR" sz="1800" spc="217" dirty="0">
                <a:latin typeface="Montserrat Medium" pitchFamily="2" charset="0"/>
                <a:cs typeface="PSAUAL+Montserrat-Regular"/>
              </a:rPr>
              <a:t> </a:t>
            </a:r>
            <a:r>
              <a:rPr lang="fr-FR" sz="1800" dirty="0">
                <a:latin typeface="Montserrat Medium" pitchFamily="2" charset="0"/>
                <a:cs typeface="PSAUAL+Montserrat-Regular"/>
              </a:rPr>
              <a:t>la</a:t>
            </a:r>
            <a:r>
              <a:rPr lang="fr-FR" sz="1800" spc="217" dirty="0">
                <a:latin typeface="Montserrat Medium" pitchFamily="2" charset="0"/>
                <a:cs typeface="PSAUAL+Montserrat-Regular"/>
              </a:rPr>
              <a:t> </a:t>
            </a:r>
            <a:r>
              <a:rPr lang="fr-FR" sz="1800" dirty="0">
                <a:latin typeface="Montserrat Medium" pitchFamily="2" charset="0"/>
                <a:cs typeface="PSAUAL+Montserrat-Regular"/>
              </a:rPr>
              <a:t>majorité</a:t>
            </a:r>
            <a:r>
              <a:rPr lang="fr-FR" sz="1800" spc="217" dirty="0">
                <a:latin typeface="Montserrat Medium" pitchFamily="2" charset="0"/>
                <a:cs typeface="PSAUAL+Montserrat-Regular"/>
              </a:rPr>
              <a:t> </a:t>
            </a:r>
            <a:r>
              <a:rPr lang="fr-FR" sz="1800" dirty="0">
                <a:latin typeface="Montserrat Medium" pitchFamily="2" charset="0"/>
                <a:cs typeface="PSAUAL+Montserrat-Regular"/>
              </a:rPr>
              <a:t>des</a:t>
            </a:r>
            <a:r>
              <a:rPr lang="fr-FR" sz="1800" spc="217" dirty="0">
                <a:latin typeface="Montserrat Medium" pitchFamily="2" charset="0"/>
                <a:cs typeface="PSAUAL+Montserrat-Regular"/>
              </a:rPr>
              <a:t> </a:t>
            </a:r>
            <a:r>
              <a:rPr lang="fr-FR" sz="1800" dirty="0">
                <a:latin typeface="Montserrat Medium" pitchFamily="2" charset="0"/>
                <a:cs typeface="PSAUAL+Montserrat-Regular"/>
              </a:rPr>
              <a:t>cas, l’interface que vous allez utiliser.</a:t>
            </a:r>
          </a:p>
          <a:p>
            <a:pPr algn="l">
              <a:lnSpc>
                <a:spcPct val="150000"/>
              </a:lnSpc>
              <a:spcBef>
                <a:spcPts val="0"/>
              </a:spcBef>
            </a:pPr>
            <a:r>
              <a:rPr lang="fr-FR" sz="1800" dirty="0">
                <a:latin typeface="Montserrat Medium" pitchFamily="2" charset="0"/>
                <a:cs typeface="PSAUAL+Montserrat-Regular"/>
              </a:rPr>
              <a:t>Pour</a:t>
            </a:r>
            <a:r>
              <a:rPr lang="fr-FR" sz="1800" spc="48" dirty="0">
                <a:latin typeface="Montserrat Medium" pitchFamily="2" charset="0"/>
                <a:cs typeface="PSAUAL+Montserrat-Regular"/>
              </a:rPr>
              <a:t> </a:t>
            </a:r>
            <a:r>
              <a:rPr lang="fr-FR" sz="1800" dirty="0">
                <a:latin typeface="Montserrat Medium" pitchFamily="2" charset="0"/>
                <a:cs typeface="PSAUAL+Montserrat-Regular"/>
              </a:rPr>
              <a:t>en</a:t>
            </a:r>
            <a:r>
              <a:rPr lang="fr-FR" sz="1800" spc="48" dirty="0">
                <a:latin typeface="Montserrat Medium" pitchFamily="2" charset="0"/>
                <a:cs typeface="PSAUAL+Montserrat-Regular"/>
              </a:rPr>
              <a:t> </a:t>
            </a:r>
            <a:r>
              <a:rPr lang="fr-FR" sz="1800" dirty="0">
                <a:latin typeface="Montserrat Medium" pitchFamily="2" charset="0"/>
                <a:cs typeface="PSAUAL+Montserrat-Regular"/>
              </a:rPr>
              <a:t>savoir</a:t>
            </a:r>
            <a:r>
              <a:rPr lang="fr-FR" sz="1800" spc="48" dirty="0">
                <a:latin typeface="Montserrat Medium" pitchFamily="2" charset="0"/>
                <a:cs typeface="PSAUAL+Montserrat-Regular"/>
              </a:rPr>
              <a:t> </a:t>
            </a:r>
            <a:r>
              <a:rPr lang="fr-FR" sz="1800" dirty="0">
                <a:latin typeface="Montserrat Medium" pitchFamily="2" charset="0"/>
                <a:cs typeface="PSAUAL+Montserrat-Regular"/>
              </a:rPr>
              <a:t>plus</a:t>
            </a:r>
            <a:r>
              <a:rPr lang="fr-FR" sz="1800" spc="48" dirty="0">
                <a:latin typeface="Montserrat Medium" pitchFamily="2" charset="0"/>
                <a:cs typeface="PSAUAL+Montserrat-Regular"/>
              </a:rPr>
              <a:t> </a:t>
            </a:r>
            <a:r>
              <a:rPr lang="fr-FR" sz="1800" dirty="0">
                <a:latin typeface="Montserrat Medium" pitchFamily="2" charset="0"/>
                <a:cs typeface="PSAUAL+Montserrat-Regular"/>
              </a:rPr>
              <a:t>sur</a:t>
            </a:r>
            <a:r>
              <a:rPr lang="fr-FR" sz="1800" spc="48" dirty="0">
                <a:latin typeface="Montserrat Medium" pitchFamily="2" charset="0"/>
                <a:cs typeface="PSAUAL+Montserrat-Regular"/>
              </a:rPr>
              <a:t> </a:t>
            </a:r>
            <a:r>
              <a:rPr lang="fr-FR" sz="1800" dirty="0">
                <a:latin typeface="Montserrat Medium" pitchFamily="2" charset="0"/>
                <a:cs typeface="PSAUAL+Montserrat-Regular"/>
              </a:rPr>
              <a:t>tout</a:t>
            </a:r>
            <a:r>
              <a:rPr lang="fr-FR" sz="1800" spc="48" dirty="0">
                <a:latin typeface="Montserrat Medium" pitchFamily="2" charset="0"/>
                <a:cs typeface="PSAUAL+Montserrat-Regular"/>
              </a:rPr>
              <a:t> </a:t>
            </a:r>
            <a:r>
              <a:rPr lang="fr-FR" sz="1800" dirty="0">
                <a:latin typeface="Montserrat Medium" pitchFamily="2" charset="0"/>
                <a:cs typeface="PSAUAL+Montserrat-Regular"/>
              </a:rPr>
              <a:t>le</a:t>
            </a:r>
            <a:r>
              <a:rPr lang="fr-FR" sz="1800" spc="48" dirty="0">
                <a:latin typeface="Montserrat Medium" pitchFamily="2" charset="0"/>
                <a:cs typeface="PSAUAL+Montserrat-Regular"/>
              </a:rPr>
              <a:t> </a:t>
            </a:r>
            <a:r>
              <a:rPr lang="fr-FR" sz="1800" dirty="0">
                <a:latin typeface="Montserrat Medium" pitchFamily="2" charset="0"/>
                <a:cs typeface="PSAUAL+Montserrat-Regular"/>
              </a:rPr>
              <a:t>fonctionnement</a:t>
            </a:r>
            <a:r>
              <a:rPr lang="fr-FR" sz="1800" spc="48" dirty="0">
                <a:latin typeface="Montserrat Medium" pitchFamily="2" charset="0"/>
                <a:cs typeface="PSAUAL+Montserrat-Regular"/>
              </a:rPr>
              <a:t> </a:t>
            </a:r>
            <a:r>
              <a:rPr lang="fr-FR" sz="1800" dirty="0">
                <a:latin typeface="Montserrat Medium" pitchFamily="2" charset="0"/>
                <a:cs typeface="PSAUAL+Montserrat-Regular"/>
              </a:rPr>
              <a:t>des</a:t>
            </a:r>
            <a:r>
              <a:rPr lang="fr-FR" sz="1800" spc="48" dirty="0">
                <a:latin typeface="Montserrat Medium" pitchFamily="2" charset="0"/>
                <a:cs typeface="PSAUAL+Montserrat-Regular"/>
              </a:rPr>
              <a:t> </a:t>
            </a:r>
            <a:r>
              <a:rPr lang="fr-FR" sz="1800" dirty="0">
                <a:latin typeface="Montserrat Medium" pitchFamily="2" charset="0"/>
                <a:cs typeface="PSAUAL+Montserrat-Regular"/>
              </a:rPr>
              <a:t>espaces</a:t>
            </a:r>
            <a:r>
              <a:rPr lang="fr-FR" sz="1800" spc="48" dirty="0">
                <a:latin typeface="Montserrat Medium" pitchFamily="2" charset="0"/>
                <a:cs typeface="PSAUAL+Montserrat-Regular"/>
              </a:rPr>
              <a:t> </a:t>
            </a:r>
            <a:r>
              <a:rPr lang="fr-FR" sz="1800" dirty="0">
                <a:latin typeface="Montserrat Medium" pitchFamily="2" charset="0"/>
                <a:cs typeface="PSAUAL+Montserrat-Regular"/>
              </a:rPr>
              <a:t>de</a:t>
            </a:r>
            <a:r>
              <a:rPr lang="fr-FR" sz="1800" spc="48" dirty="0">
                <a:latin typeface="Montserrat Medium" pitchFamily="2" charset="0"/>
                <a:cs typeface="PSAUAL+Montserrat-Regular"/>
              </a:rPr>
              <a:t> </a:t>
            </a:r>
            <a:r>
              <a:rPr lang="fr-FR" sz="1800" dirty="0">
                <a:latin typeface="Montserrat Medium" pitchFamily="2" charset="0"/>
                <a:cs typeface="PSAUAL+Montserrat-Regular"/>
              </a:rPr>
              <a:t>travail,</a:t>
            </a:r>
            <a:r>
              <a:rPr lang="fr-FR" sz="1800" spc="48" dirty="0">
                <a:latin typeface="Montserrat Medium" pitchFamily="2" charset="0"/>
                <a:cs typeface="PSAUAL+Montserrat-Regular"/>
              </a:rPr>
              <a:t> </a:t>
            </a:r>
            <a:r>
              <a:rPr lang="fr-FR" sz="1800" dirty="0">
                <a:latin typeface="Montserrat Medium" pitchFamily="2" charset="0"/>
                <a:cs typeface="PSAUAL+Montserrat-Regular"/>
              </a:rPr>
              <a:t>je</a:t>
            </a:r>
            <a:r>
              <a:rPr lang="fr-FR" sz="1800" spc="48" dirty="0">
                <a:latin typeface="Montserrat Medium" pitchFamily="2" charset="0"/>
                <a:cs typeface="PSAUAL+Montserrat-Regular"/>
              </a:rPr>
              <a:t> </a:t>
            </a:r>
            <a:r>
              <a:rPr lang="fr-FR" sz="1800" dirty="0">
                <a:latin typeface="Montserrat Medium" pitchFamily="2" charset="0"/>
                <a:cs typeface="PSAUAL+Montserrat-Regular"/>
              </a:rPr>
              <a:t>vous invite</a:t>
            </a:r>
            <a:r>
              <a:rPr lang="fr-FR" sz="1800" spc="85" dirty="0">
                <a:latin typeface="Montserrat Medium" pitchFamily="2" charset="0"/>
                <a:cs typeface="PSAUAL+Montserrat-Regular"/>
              </a:rPr>
              <a:t> </a:t>
            </a:r>
            <a:r>
              <a:rPr lang="fr-FR" sz="1800" dirty="0">
                <a:latin typeface="Montserrat Medium" pitchFamily="2" charset="0"/>
                <a:cs typeface="PSAUAL+Montserrat-Regular"/>
              </a:rPr>
              <a:t>à</a:t>
            </a:r>
            <a:r>
              <a:rPr lang="fr-FR" sz="1800" spc="85" dirty="0">
                <a:latin typeface="Montserrat Medium" pitchFamily="2" charset="0"/>
                <a:cs typeface="PSAUAL+Montserrat-Regular"/>
              </a:rPr>
              <a:t> </a:t>
            </a:r>
            <a:r>
              <a:rPr lang="fr-FR" sz="1800" dirty="0">
                <a:latin typeface="Montserrat Medium" pitchFamily="2" charset="0"/>
                <a:cs typeface="PSAUAL+Montserrat-Regular"/>
              </a:rPr>
              <a:t>aller</a:t>
            </a:r>
            <a:r>
              <a:rPr lang="fr-FR" sz="1800" spc="85" dirty="0">
                <a:latin typeface="Montserrat Medium" pitchFamily="2" charset="0"/>
                <a:cs typeface="PSAUAL+Montserrat-Regular"/>
              </a:rPr>
              <a:t> </a:t>
            </a:r>
            <a:r>
              <a:rPr lang="fr-FR" sz="1800" dirty="0">
                <a:latin typeface="Montserrat Medium" pitchFamily="2" charset="0"/>
                <a:cs typeface="PSAUAL+Montserrat-Regular"/>
              </a:rPr>
              <a:t>voir</a:t>
            </a:r>
            <a:r>
              <a:rPr lang="fr-FR" sz="1800" spc="85" dirty="0">
                <a:latin typeface="Montserrat Medium" pitchFamily="2" charset="0"/>
                <a:cs typeface="PSAUAL+Montserrat-Regular"/>
              </a:rPr>
              <a:t> </a:t>
            </a:r>
            <a:r>
              <a:rPr lang="fr-FR" sz="1800" dirty="0">
                <a:latin typeface="Montserrat Medium" pitchFamily="2" charset="0"/>
                <a:cs typeface="PSAUAL+Montserrat-Regular"/>
              </a:rPr>
              <a:t>la</a:t>
            </a:r>
            <a:r>
              <a:rPr lang="fr-FR" sz="1800" spc="85" dirty="0">
                <a:latin typeface="Montserrat Medium" pitchFamily="2" charset="0"/>
                <a:cs typeface="PSAUAL+Montserrat-Regular"/>
              </a:rPr>
              <a:t> </a:t>
            </a:r>
            <a:r>
              <a:rPr lang="fr-FR" sz="1800" dirty="0">
                <a:latin typeface="Montserrat Medium" pitchFamily="2" charset="0"/>
                <a:cs typeface="PSAUAL+Montserrat-Regular"/>
              </a:rPr>
              <a:t>leçon</a:t>
            </a:r>
            <a:r>
              <a:rPr lang="fr-FR" sz="1800" spc="85" dirty="0">
                <a:latin typeface="Montserrat Medium" pitchFamily="2" charset="0"/>
                <a:cs typeface="PSAUAL+Montserrat-Regular"/>
              </a:rPr>
              <a:t> </a:t>
            </a:r>
            <a:r>
              <a:rPr lang="fr-FR" sz="1800" dirty="0">
                <a:latin typeface="Montserrat Medium" pitchFamily="2" charset="0"/>
                <a:cs typeface="PSAUAL+Montserrat-Regular"/>
              </a:rPr>
              <a:t>numéro</a:t>
            </a:r>
            <a:r>
              <a:rPr lang="fr-FR" sz="1800" spc="87" dirty="0">
                <a:latin typeface="Montserrat Medium" pitchFamily="2" charset="0"/>
                <a:cs typeface="PSAUAL+Montserrat-Regular"/>
              </a:rPr>
              <a:t> </a:t>
            </a:r>
            <a:r>
              <a:rPr lang="fr-FR" sz="1800" dirty="0">
                <a:latin typeface="Montserrat Medium" pitchFamily="2" charset="0"/>
                <a:cs typeface="PSAUAL+Montserrat-Regular"/>
              </a:rPr>
              <a:t>huit</a:t>
            </a:r>
            <a:r>
              <a:rPr lang="fr-FR" sz="1800" spc="85" dirty="0">
                <a:latin typeface="Montserrat Medium" pitchFamily="2" charset="0"/>
                <a:cs typeface="PSAUAL+Montserrat-Regular"/>
              </a:rPr>
              <a:t> </a:t>
            </a:r>
            <a:r>
              <a:rPr lang="fr-FR" sz="1800" dirty="0">
                <a:latin typeface="Montserrat Medium" pitchFamily="2" charset="0"/>
                <a:cs typeface="PSAUAL+Montserrat-Regular"/>
              </a:rPr>
              <a:t>qui</a:t>
            </a:r>
            <a:r>
              <a:rPr lang="fr-FR" sz="1800" spc="85" dirty="0">
                <a:latin typeface="Montserrat Medium" pitchFamily="2" charset="0"/>
                <a:cs typeface="PSAUAL+Montserrat-Regular"/>
              </a:rPr>
              <a:t> </a:t>
            </a:r>
            <a:r>
              <a:rPr lang="fr-FR" sz="1800" dirty="0">
                <a:latin typeface="Montserrat Medium" pitchFamily="2" charset="0"/>
                <a:cs typeface="PSAUAL+Montserrat-Regular"/>
              </a:rPr>
              <a:t>vous</a:t>
            </a:r>
            <a:r>
              <a:rPr lang="fr-FR" sz="1800" spc="85" dirty="0">
                <a:latin typeface="Montserrat Medium" pitchFamily="2" charset="0"/>
                <a:cs typeface="PSAUAL+Montserrat-Regular"/>
              </a:rPr>
              <a:t> </a:t>
            </a:r>
            <a:r>
              <a:rPr lang="fr-FR" sz="1800" dirty="0">
                <a:latin typeface="Montserrat Medium" pitchFamily="2" charset="0"/>
                <a:cs typeface="PSAUAL+Montserrat-Regular"/>
              </a:rPr>
              <a:t>montre</a:t>
            </a:r>
            <a:r>
              <a:rPr lang="fr-FR" sz="1800" spc="85" dirty="0">
                <a:latin typeface="Montserrat Medium" pitchFamily="2" charset="0"/>
                <a:cs typeface="PSAUAL+Montserrat-Regular"/>
              </a:rPr>
              <a:t> </a:t>
            </a:r>
            <a:r>
              <a:rPr lang="fr-FR" sz="1800" dirty="0">
                <a:latin typeface="Montserrat Medium" pitchFamily="2" charset="0"/>
                <a:cs typeface="PSAUAL+Montserrat-Regular"/>
              </a:rPr>
              <a:t>comment</a:t>
            </a:r>
            <a:r>
              <a:rPr lang="fr-FR" sz="1800" spc="85" dirty="0">
                <a:latin typeface="Montserrat Medium" pitchFamily="2" charset="0"/>
                <a:cs typeface="PSAUAL+Montserrat-Regular"/>
              </a:rPr>
              <a:t> </a:t>
            </a:r>
            <a:r>
              <a:rPr lang="fr-FR" sz="1800" dirty="0">
                <a:latin typeface="Montserrat Medium" pitchFamily="2" charset="0"/>
                <a:cs typeface="PSAUAL+Montserrat-Regular"/>
              </a:rPr>
              <a:t>publier</a:t>
            </a:r>
            <a:r>
              <a:rPr lang="fr-FR" sz="1800" spc="85" dirty="0">
                <a:latin typeface="Montserrat Medium" pitchFamily="2" charset="0"/>
                <a:cs typeface="PSAUAL+Montserrat-Regular"/>
              </a:rPr>
              <a:t> </a:t>
            </a:r>
            <a:r>
              <a:rPr lang="fr-FR" sz="1800" dirty="0">
                <a:latin typeface="Montserrat Medium" pitchFamily="2" charset="0"/>
                <a:cs typeface="PSAUAL+Montserrat-Regular"/>
              </a:rPr>
              <a:t>un rapport et créer des espaces de travail.</a:t>
            </a:r>
          </a:p>
          <a:p>
            <a:pPr algn="l">
              <a:lnSpc>
                <a:spcPct val="150000"/>
              </a:lnSpc>
              <a:spcBef>
                <a:spcPts val="0"/>
              </a:spcBef>
            </a:pPr>
            <a:r>
              <a:rPr lang="fr-FR" sz="1800" dirty="0">
                <a:solidFill>
                  <a:srgbClr val="000000"/>
                </a:solidFill>
                <a:latin typeface="Montserrat Medium" pitchFamily="2" charset="0"/>
                <a:cs typeface="PSAUAL+Montserrat-Regular"/>
              </a:rPr>
              <a:t>Voici un aperçu de « Mon espace de travail » :</a:t>
            </a:r>
          </a:p>
        </p:txBody>
      </p:sp>
      <p:pic>
        <p:nvPicPr>
          <p:cNvPr id="4" name="Image 3">
            <a:extLst>
              <a:ext uri="{FF2B5EF4-FFF2-40B4-BE49-F238E27FC236}">
                <a16:creationId xmlns:a16="http://schemas.microsoft.com/office/drawing/2014/main" id="{0AD56069-0ADD-94BC-4876-2DED17F77EF4}"/>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A3866629-1726-7EE7-FCB1-1270AD7C5FCC}"/>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454464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95AAE-4B9E-61AA-79CD-7E76E1BFCF3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5E479F-75A3-1153-0E44-452DF6301682}"/>
              </a:ext>
            </a:extLst>
          </p:cNvPr>
          <p:cNvSpPr>
            <a:spLocks noGrp="1"/>
          </p:cNvSpPr>
          <p:nvPr>
            <p:ph type="ctrTitle"/>
          </p:nvPr>
        </p:nvSpPr>
        <p:spPr>
          <a:xfrm>
            <a:off x="-271094" y="311998"/>
            <a:ext cx="6151085"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Power BI Online</a:t>
            </a:r>
          </a:p>
        </p:txBody>
      </p:sp>
      <p:sp>
        <p:nvSpPr>
          <p:cNvPr id="3" name="Sous-titre 2">
            <a:extLst>
              <a:ext uri="{FF2B5EF4-FFF2-40B4-BE49-F238E27FC236}">
                <a16:creationId xmlns:a16="http://schemas.microsoft.com/office/drawing/2014/main" id="{51124B32-E4DA-7841-0F3A-2C05B49225F7}"/>
              </a:ext>
            </a:extLst>
          </p:cNvPr>
          <p:cNvSpPr>
            <a:spLocks noGrp="1"/>
          </p:cNvSpPr>
          <p:nvPr>
            <p:ph type="subTitle" idx="1"/>
          </p:nvPr>
        </p:nvSpPr>
        <p:spPr>
          <a:xfrm>
            <a:off x="1002574" y="1187482"/>
            <a:ext cx="10417630" cy="663352"/>
          </a:xfrm>
        </p:spPr>
        <p:txBody>
          <a:bodyPr>
            <a:noAutofit/>
          </a:bodyPr>
          <a:lstStyle/>
          <a:p>
            <a:pPr algn="l">
              <a:lnSpc>
                <a:spcPct val="150000"/>
              </a:lnSpc>
              <a:spcBef>
                <a:spcPts val="0"/>
              </a:spcBef>
            </a:pPr>
            <a:r>
              <a:rPr lang="fr-FR" sz="1800" dirty="0">
                <a:solidFill>
                  <a:srgbClr val="000000"/>
                </a:solidFill>
                <a:latin typeface="Montserrat Medium" pitchFamily="2" charset="0"/>
                <a:cs typeface="PSAUAL+Montserrat-Regular"/>
              </a:rPr>
              <a:t>Voici un aperçu </a:t>
            </a:r>
            <a:r>
              <a:rPr lang="fr-FR" sz="1800" b="1" dirty="0">
                <a:solidFill>
                  <a:srgbClr val="000000"/>
                </a:solidFill>
                <a:latin typeface="Montserrat Medium" pitchFamily="2" charset="0"/>
                <a:cs typeface="PSAUAL+Montserrat-Regular"/>
              </a:rPr>
              <a:t>d’espace de travail </a:t>
            </a:r>
            <a:r>
              <a:rPr lang="fr-FR" sz="1800" dirty="0">
                <a:solidFill>
                  <a:srgbClr val="000000"/>
                </a:solidFill>
                <a:latin typeface="Montserrat Medium" pitchFamily="2" charset="0"/>
                <a:cs typeface="PSAUAL+Montserrat-Regular"/>
              </a:rPr>
              <a:t>:</a:t>
            </a:r>
          </a:p>
        </p:txBody>
      </p:sp>
      <p:sp>
        <p:nvSpPr>
          <p:cNvPr id="4" name="object 1">
            <a:extLst>
              <a:ext uri="{FF2B5EF4-FFF2-40B4-BE49-F238E27FC236}">
                <a16:creationId xmlns:a16="http://schemas.microsoft.com/office/drawing/2014/main" id="{3617C637-D963-70AE-59C6-7AE498A9386C}"/>
              </a:ext>
            </a:extLst>
          </p:cNvPr>
          <p:cNvSpPr/>
          <p:nvPr/>
        </p:nvSpPr>
        <p:spPr>
          <a:xfrm>
            <a:off x="1002574" y="1684132"/>
            <a:ext cx="8703286" cy="4861870"/>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74C88568-699C-0EB6-FEFF-1A015D9C4B45}"/>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3A9D2AB9-710D-C17B-B72A-A96B2D27921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63834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F7D4-A918-04B7-3465-1572202294D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F218284-02B0-B6F0-AB0D-0E0944961EF9}"/>
              </a:ext>
            </a:extLst>
          </p:cNvPr>
          <p:cNvSpPr>
            <a:spLocks noGrp="1"/>
          </p:cNvSpPr>
          <p:nvPr>
            <p:ph type="ctrTitle"/>
          </p:nvPr>
        </p:nvSpPr>
        <p:spPr>
          <a:xfrm>
            <a:off x="201975" y="1156772"/>
            <a:ext cx="9922525" cy="755746"/>
          </a:xfrm>
        </p:spPr>
        <p:txBody>
          <a:bodyPr>
            <a:noAutofit/>
          </a:bodyPr>
          <a:lstStyle/>
          <a:p>
            <a:pPr marL="1488762" algn="l">
              <a:lnSpc>
                <a:spcPct val="150000"/>
              </a:lnSpc>
              <a:spcBef>
                <a:spcPts val="0"/>
              </a:spcBef>
            </a:pPr>
            <a:r>
              <a:rPr lang="fr-FR" sz="3200" dirty="0">
                <a:latin typeface="Montserrat ExtraBold" pitchFamily="2" charset="0"/>
                <a:cs typeface="Montserrat"/>
              </a:rPr>
              <a:t>Module 3 : </a:t>
            </a:r>
            <a:r>
              <a:rPr lang="fr-FR" sz="3200" b="1" spc="-50" dirty="0">
                <a:latin typeface="Montserrat ExtraBold" pitchFamily="2" charset="0"/>
                <a:cs typeface="Montserrat"/>
              </a:rPr>
              <a:t>Se </a:t>
            </a:r>
            <a:r>
              <a:rPr lang="fr-FR" sz="3200" b="1" spc="-52" dirty="0">
                <a:latin typeface="Montserrat ExtraBold" pitchFamily="2" charset="0"/>
                <a:cs typeface="Montserrat"/>
              </a:rPr>
              <a:t>connecter</a:t>
            </a:r>
            <a:r>
              <a:rPr lang="fr-FR" sz="3200" b="1" spc="-45" dirty="0">
                <a:latin typeface="Montserrat ExtraBold" pitchFamily="2" charset="0"/>
                <a:cs typeface="Montserrat"/>
              </a:rPr>
              <a:t> </a:t>
            </a:r>
            <a:r>
              <a:rPr lang="fr-FR" sz="3200" b="1" dirty="0">
                <a:latin typeface="Montserrat ExtraBold" pitchFamily="2" charset="0"/>
                <a:cs typeface="Montserrat"/>
              </a:rPr>
              <a:t>à</a:t>
            </a:r>
            <a:r>
              <a:rPr lang="fr-FR" sz="3200" b="1" spc="-100" dirty="0">
                <a:latin typeface="Montserrat ExtraBold" pitchFamily="2" charset="0"/>
                <a:cs typeface="Montserrat"/>
              </a:rPr>
              <a:t> </a:t>
            </a:r>
            <a:r>
              <a:rPr lang="fr-FR" sz="3200" b="1" spc="-50" dirty="0">
                <a:latin typeface="Montserrat ExtraBold" pitchFamily="2" charset="0"/>
                <a:cs typeface="Montserrat"/>
              </a:rPr>
              <a:t>des</a:t>
            </a:r>
            <a:r>
              <a:rPr lang="fr-FR" sz="3200" b="1" spc="-51" dirty="0">
                <a:latin typeface="Montserrat ExtraBold" pitchFamily="2" charset="0"/>
                <a:cs typeface="Montserrat"/>
              </a:rPr>
              <a:t> </a:t>
            </a:r>
            <a:r>
              <a:rPr lang="fr-FR" sz="3200" b="1" spc="-47" dirty="0">
                <a:latin typeface="Montserrat ExtraBold" pitchFamily="2" charset="0"/>
                <a:cs typeface="Montserrat"/>
              </a:rPr>
              <a:t>données</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D0233C4B-41CC-D237-789D-F5EF2E31E16F}"/>
              </a:ext>
            </a:extLst>
          </p:cNvPr>
          <p:cNvSpPr>
            <a:spLocks noGrp="1"/>
          </p:cNvSpPr>
          <p:nvPr>
            <p:ph type="subTitle" idx="1"/>
          </p:nvPr>
        </p:nvSpPr>
        <p:spPr>
          <a:xfrm>
            <a:off x="1601118" y="2646563"/>
            <a:ext cx="9144000" cy="1564873"/>
          </a:xfrm>
        </p:spPr>
        <p:txBody>
          <a:bodyPr>
            <a:normAutofit/>
          </a:bodyPr>
          <a:lstStyle/>
          <a:p>
            <a:pPr marL="342900" indent="-342900" algn="l">
              <a:lnSpc>
                <a:spcPct val="160000"/>
              </a:lnSpc>
              <a:buFont typeface="Wingdings" panose="05000000000000000000" pitchFamily="2" charset="2"/>
              <a:buChar char="§"/>
            </a:pPr>
            <a:r>
              <a:rPr lang="fr-BJ" dirty="0">
                <a:latin typeface="Montserrat Medium" pitchFamily="2" charset="0"/>
              </a:rPr>
              <a:t>Obtenir des données</a:t>
            </a:r>
            <a:endParaRPr lang="fr-FR" dirty="0">
              <a:latin typeface="Montserrat Medium" pitchFamily="2" charset="0"/>
            </a:endParaRPr>
          </a:p>
          <a:p>
            <a:pPr marL="342900" indent="-342900" algn="l">
              <a:lnSpc>
                <a:spcPct val="160000"/>
              </a:lnSpc>
              <a:buFont typeface="Wingdings" panose="05000000000000000000" pitchFamily="2" charset="2"/>
              <a:buChar char="§"/>
            </a:pPr>
            <a:r>
              <a:rPr lang="fr-BJ" dirty="0">
                <a:latin typeface="Montserrat Medium" pitchFamily="2" charset="0"/>
              </a:rPr>
              <a:t>Créer une requête</a:t>
            </a:r>
            <a:endParaRPr lang="fr-BJ" sz="2000" dirty="0">
              <a:latin typeface="Montserrat Medium" pitchFamily="2" charset="0"/>
            </a:endParaRPr>
          </a:p>
        </p:txBody>
      </p:sp>
      <p:pic>
        <p:nvPicPr>
          <p:cNvPr id="4" name="Image 3">
            <a:extLst>
              <a:ext uri="{FF2B5EF4-FFF2-40B4-BE49-F238E27FC236}">
                <a16:creationId xmlns:a16="http://schemas.microsoft.com/office/drawing/2014/main" id="{D618C20A-5447-5515-2E37-EA6BE4B0C411}"/>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AC66021F-DA66-3993-8504-7F4081A17630}"/>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218752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0A5EA-0448-740A-84EF-018D083EBF7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EF6D630-2EE6-225D-B420-39B894B56013}"/>
              </a:ext>
            </a:extLst>
          </p:cNvPr>
          <p:cNvSpPr>
            <a:spLocks noGrp="1"/>
          </p:cNvSpPr>
          <p:nvPr>
            <p:ph type="ctrTitle"/>
          </p:nvPr>
        </p:nvSpPr>
        <p:spPr>
          <a:xfrm>
            <a:off x="-616946" y="593819"/>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 Introduction</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945B0FAE-5D5B-FE2A-AE03-8FB8607ACDDD}"/>
              </a:ext>
            </a:extLst>
          </p:cNvPr>
          <p:cNvSpPr>
            <a:spLocks noGrp="1"/>
          </p:cNvSpPr>
          <p:nvPr>
            <p:ph type="subTitle" idx="1"/>
          </p:nvPr>
        </p:nvSpPr>
        <p:spPr>
          <a:xfrm>
            <a:off x="848299" y="1511827"/>
            <a:ext cx="10675345" cy="3434746"/>
          </a:xfrm>
        </p:spPr>
        <p:txBody>
          <a:bodyPr>
            <a:noAutofit/>
          </a:bodyPr>
          <a:lstStyle/>
          <a:p>
            <a:pPr algn="just">
              <a:lnSpc>
                <a:spcPct val="150000"/>
              </a:lnSpc>
              <a:spcBef>
                <a:spcPts val="0"/>
              </a:spcBef>
            </a:pPr>
            <a:r>
              <a:rPr lang="fr-FR" sz="1800" b="1" dirty="0">
                <a:latin typeface="Montserrat Medium" pitchFamily="2" charset="0"/>
                <a:cs typeface="Montserrat"/>
              </a:rPr>
              <a:t>Se connecter </a:t>
            </a:r>
            <a:r>
              <a:rPr lang="fr-FR" sz="1800" dirty="0">
                <a:latin typeface="Montserrat Medium" pitchFamily="2" charset="0"/>
                <a:cs typeface="Montserrat"/>
              </a:rPr>
              <a:t>à des données</a:t>
            </a:r>
            <a:r>
              <a:rPr lang="fr-FR" sz="1800" spc="-28" dirty="0">
                <a:latin typeface="Montserrat Medium" pitchFamily="2" charset="0"/>
                <a:cs typeface="Montserrat"/>
              </a:rPr>
              <a:t> </a:t>
            </a:r>
            <a:r>
              <a:rPr lang="fr-FR" sz="1800" dirty="0">
                <a:latin typeface="Montserrat Medium" pitchFamily="2" charset="0"/>
                <a:cs typeface="MKVSRL+Montserrat-Regular"/>
              </a:rPr>
              <a:t>est l’une des premières choses que nous faisons lorsque</a:t>
            </a:r>
            <a:r>
              <a:rPr lang="fr-FR" sz="1800" spc="105" dirty="0">
                <a:latin typeface="Montserrat Medium" pitchFamily="2" charset="0"/>
                <a:cs typeface="MKVSRL+Montserrat-Regular"/>
              </a:rPr>
              <a:t> </a:t>
            </a:r>
            <a:r>
              <a:rPr lang="fr-FR" sz="1800" dirty="0">
                <a:latin typeface="Montserrat Medium" pitchFamily="2" charset="0"/>
                <a:cs typeface="MKVSRL+Montserrat-Regular"/>
              </a:rPr>
              <a:t>nous</a:t>
            </a:r>
            <a:r>
              <a:rPr lang="fr-FR" sz="1800" spc="107" dirty="0">
                <a:latin typeface="Montserrat Medium" pitchFamily="2" charset="0"/>
                <a:cs typeface="MKVSRL+Montserrat-Regular"/>
              </a:rPr>
              <a:t> </a:t>
            </a:r>
            <a:r>
              <a:rPr lang="fr-FR" sz="1800" dirty="0">
                <a:latin typeface="Montserrat Medium" pitchFamily="2" charset="0"/>
                <a:cs typeface="MKVSRL+Montserrat-Regular"/>
              </a:rPr>
              <a:t>créons</a:t>
            </a:r>
            <a:r>
              <a:rPr lang="fr-FR" sz="1800" spc="105" dirty="0">
                <a:latin typeface="Montserrat Medium" pitchFamily="2" charset="0"/>
                <a:cs typeface="MKVSRL+Montserrat-Regular"/>
              </a:rPr>
              <a:t> </a:t>
            </a:r>
            <a:r>
              <a:rPr lang="fr-FR" sz="1800" dirty="0">
                <a:latin typeface="Montserrat Medium" pitchFamily="2" charset="0"/>
                <a:cs typeface="MKVSRL+Montserrat-Regular"/>
              </a:rPr>
              <a:t>un</a:t>
            </a:r>
            <a:r>
              <a:rPr lang="fr-FR" sz="1800" spc="105" dirty="0">
                <a:latin typeface="Montserrat Medium" pitchFamily="2" charset="0"/>
                <a:cs typeface="MKVSRL+Montserrat-Regular"/>
              </a:rPr>
              <a:t> </a:t>
            </a:r>
            <a:r>
              <a:rPr lang="fr-FR" sz="1800" dirty="0">
                <a:latin typeface="Montserrat Medium" pitchFamily="2" charset="0"/>
                <a:cs typeface="MKVSRL+Montserrat-Regular"/>
              </a:rPr>
              <a:t>rapport.</a:t>
            </a:r>
            <a:r>
              <a:rPr lang="fr-FR" sz="1800" spc="105" dirty="0">
                <a:latin typeface="Montserrat Medium" pitchFamily="2" charset="0"/>
                <a:cs typeface="MKVSRL+Montserrat-Regular"/>
              </a:rPr>
              <a:t> </a:t>
            </a:r>
            <a:r>
              <a:rPr lang="fr-FR" sz="1800" dirty="0">
                <a:latin typeface="Montserrat Medium" pitchFamily="2" charset="0"/>
                <a:cs typeface="MKVSRL+Montserrat-Regular"/>
              </a:rPr>
              <a:t>Bien</a:t>
            </a:r>
            <a:r>
              <a:rPr lang="fr-FR" sz="1800" spc="105" dirty="0">
                <a:latin typeface="Montserrat Medium" pitchFamily="2" charset="0"/>
                <a:cs typeface="MKVSRL+Montserrat-Regular"/>
              </a:rPr>
              <a:t> </a:t>
            </a:r>
            <a:r>
              <a:rPr lang="fr-FR" sz="1800" dirty="0">
                <a:latin typeface="Montserrat Medium" pitchFamily="2" charset="0"/>
                <a:cs typeface="MKVSRL+Montserrat-Regular"/>
              </a:rPr>
              <a:t>sûr,</a:t>
            </a:r>
            <a:r>
              <a:rPr lang="fr-FR" sz="1800" spc="105" dirty="0">
                <a:latin typeface="Montserrat Medium" pitchFamily="2" charset="0"/>
                <a:cs typeface="MKVSRL+Montserrat-Regular"/>
              </a:rPr>
              <a:t> </a:t>
            </a:r>
            <a:r>
              <a:rPr lang="fr-FR" sz="1800" dirty="0">
                <a:latin typeface="Montserrat Medium" pitchFamily="2" charset="0"/>
                <a:cs typeface="MKVSRL+Montserrat-Regular"/>
              </a:rPr>
              <a:t>vous</a:t>
            </a:r>
            <a:r>
              <a:rPr lang="fr-FR" sz="1800" spc="105" dirty="0">
                <a:latin typeface="Montserrat Medium" pitchFamily="2" charset="0"/>
                <a:cs typeface="MKVSRL+Montserrat-Regular"/>
              </a:rPr>
              <a:t> </a:t>
            </a:r>
            <a:r>
              <a:rPr lang="fr-FR" sz="1800" dirty="0">
                <a:latin typeface="Montserrat Medium" pitchFamily="2" charset="0"/>
                <a:cs typeface="MKVSRL+Montserrat-Regular"/>
              </a:rPr>
              <a:t>pouvez</a:t>
            </a:r>
            <a:r>
              <a:rPr lang="fr-FR" sz="1800" spc="105" dirty="0">
                <a:latin typeface="Montserrat Medium" pitchFamily="2" charset="0"/>
                <a:cs typeface="MKVSRL+Montserrat-Regular"/>
              </a:rPr>
              <a:t> </a:t>
            </a:r>
            <a:r>
              <a:rPr lang="fr-FR" sz="1800" dirty="0">
                <a:latin typeface="Montserrat Medium" pitchFamily="2" charset="0"/>
                <a:cs typeface="MKVSRL+Montserrat-Regular"/>
              </a:rPr>
              <a:t>vous</a:t>
            </a:r>
            <a:r>
              <a:rPr lang="fr-FR" sz="1800" spc="105" dirty="0">
                <a:latin typeface="Montserrat Medium" pitchFamily="2" charset="0"/>
                <a:cs typeface="MKVSRL+Montserrat-Regular"/>
              </a:rPr>
              <a:t> </a:t>
            </a:r>
            <a:r>
              <a:rPr lang="fr-FR" sz="1800" dirty="0">
                <a:latin typeface="Montserrat Medium" pitchFamily="2" charset="0"/>
                <a:cs typeface="MKVSRL+Montserrat-Regular"/>
              </a:rPr>
              <a:t>connecter</a:t>
            </a:r>
            <a:r>
              <a:rPr lang="fr-FR" sz="1800" spc="105" dirty="0">
                <a:latin typeface="Montserrat Medium" pitchFamily="2" charset="0"/>
                <a:cs typeface="MKVSRL+Montserrat-Regular"/>
              </a:rPr>
              <a:t> </a:t>
            </a:r>
            <a:r>
              <a:rPr lang="fr-FR" sz="1800" dirty="0">
                <a:latin typeface="Montserrat Medium" pitchFamily="2" charset="0"/>
                <a:cs typeface="MKVSRL+Montserrat-Regular"/>
              </a:rPr>
              <a:t>à</a:t>
            </a:r>
            <a:r>
              <a:rPr lang="fr-FR" sz="1800" spc="105" dirty="0">
                <a:latin typeface="Montserrat Medium" pitchFamily="2" charset="0"/>
                <a:cs typeface="MKVSRL+Montserrat-Regular"/>
              </a:rPr>
              <a:t> </a:t>
            </a:r>
            <a:r>
              <a:rPr lang="fr-FR" sz="1800" dirty="0">
                <a:latin typeface="Montserrat Medium" pitchFamily="2" charset="0"/>
                <a:cs typeface="MKVSRL+Montserrat-Regular"/>
              </a:rPr>
              <a:t>des sources de données </a:t>
            </a:r>
            <a:r>
              <a:rPr lang="fr-FR" sz="1800" dirty="0">
                <a:latin typeface="Montserrat Medium" pitchFamily="2" charset="0"/>
                <a:cs typeface="Montserrat"/>
              </a:rPr>
              <a:t>n’importe quand</a:t>
            </a:r>
            <a:r>
              <a:rPr lang="fr-FR" sz="1800" dirty="0">
                <a:latin typeface="Montserrat Medium" pitchFamily="2" charset="0"/>
                <a:cs typeface="MKVSRL+Montserrat-Regular"/>
              </a:rPr>
              <a:t>.</a:t>
            </a:r>
          </a:p>
          <a:p>
            <a:pPr algn="just">
              <a:lnSpc>
                <a:spcPct val="150000"/>
              </a:lnSpc>
              <a:spcBef>
                <a:spcPts val="0"/>
              </a:spcBef>
            </a:pPr>
            <a:r>
              <a:rPr lang="fr-FR" sz="1800" dirty="0">
                <a:latin typeface="Montserrat Medium" pitchFamily="2" charset="0"/>
                <a:cs typeface="MKVSRL+Montserrat-Regular"/>
              </a:rPr>
              <a:t>Toutefois,</a:t>
            </a:r>
            <a:r>
              <a:rPr lang="fr-FR" sz="1800" spc="191" dirty="0">
                <a:latin typeface="Montserrat Medium" pitchFamily="2" charset="0"/>
                <a:cs typeface="MKVSRL+Montserrat-Regular"/>
              </a:rPr>
              <a:t> </a:t>
            </a:r>
            <a:r>
              <a:rPr lang="fr-FR" sz="1800" dirty="0">
                <a:latin typeface="Montserrat Medium" pitchFamily="2" charset="0"/>
                <a:cs typeface="MKVSRL+Montserrat-Regular"/>
              </a:rPr>
              <a:t>je</a:t>
            </a:r>
            <a:r>
              <a:rPr lang="fr-FR" sz="1800" spc="191" dirty="0">
                <a:latin typeface="Montserrat Medium" pitchFamily="2" charset="0"/>
                <a:cs typeface="MKVSRL+Montserrat-Regular"/>
              </a:rPr>
              <a:t> </a:t>
            </a:r>
            <a:r>
              <a:rPr lang="fr-FR" sz="1800" dirty="0">
                <a:latin typeface="Montserrat Medium" pitchFamily="2" charset="0"/>
                <a:cs typeface="MKVSRL+Montserrat-Regular"/>
              </a:rPr>
              <a:t>vous</a:t>
            </a:r>
            <a:r>
              <a:rPr lang="fr-FR" sz="1800" spc="191" dirty="0">
                <a:latin typeface="Montserrat Medium" pitchFamily="2" charset="0"/>
                <a:cs typeface="MKVSRL+Montserrat-Regular"/>
              </a:rPr>
              <a:t> </a:t>
            </a:r>
            <a:r>
              <a:rPr lang="fr-FR" sz="1800" dirty="0">
                <a:latin typeface="Montserrat Medium" pitchFamily="2" charset="0"/>
                <a:cs typeface="MKVSRL+Montserrat-Regular"/>
              </a:rPr>
              <a:t>conseille</a:t>
            </a:r>
            <a:r>
              <a:rPr lang="fr-FR" sz="1800" spc="191" dirty="0">
                <a:latin typeface="Montserrat Medium" pitchFamily="2" charset="0"/>
                <a:cs typeface="MKVSRL+Montserrat-Regular"/>
              </a:rPr>
              <a:t> </a:t>
            </a:r>
            <a:r>
              <a:rPr lang="fr-FR" sz="1800" dirty="0">
                <a:latin typeface="Montserrat Medium" pitchFamily="2" charset="0"/>
                <a:cs typeface="MKVSRL+Montserrat-Regular"/>
              </a:rPr>
              <a:t>vivement</a:t>
            </a:r>
            <a:r>
              <a:rPr lang="fr-FR" sz="1800" spc="191" dirty="0">
                <a:latin typeface="Montserrat Medium" pitchFamily="2" charset="0"/>
                <a:cs typeface="MKVSRL+Montserrat-Regular"/>
              </a:rPr>
              <a:t> </a:t>
            </a:r>
            <a:r>
              <a:rPr lang="fr-FR" sz="1800" dirty="0">
                <a:latin typeface="Montserrat Medium" pitchFamily="2" charset="0"/>
                <a:cs typeface="MKVSRL+Montserrat-Regular"/>
              </a:rPr>
              <a:t>de</a:t>
            </a:r>
            <a:r>
              <a:rPr lang="fr-FR" sz="1800" spc="191" dirty="0">
                <a:latin typeface="Montserrat Medium" pitchFamily="2" charset="0"/>
                <a:cs typeface="MKVSRL+Montserrat-Regular"/>
              </a:rPr>
              <a:t> </a:t>
            </a:r>
            <a:r>
              <a:rPr lang="fr-FR" sz="1800" dirty="0">
                <a:latin typeface="Montserrat Medium" pitchFamily="2" charset="0"/>
                <a:cs typeface="MKVSRL+Montserrat-Regular"/>
              </a:rPr>
              <a:t>bien</a:t>
            </a:r>
            <a:r>
              <a:rPr lang="fr-FR" sz="1800" spc="196" dirty="0">
                <a:latin typeface="Montserrat Medium" pitchFamily="2" charset="0"/>
                <a:cs typeface="MKVSRL+Montserrat-Regular"/>
              </a:rPr>
              <a:t> </a:t>
            </a:r>
            <a:r>
              <a:rPr lang="fr-FR" sz="1800" b="1" dirty="0">
                <a:latin typeface="Montserrat Medium" pitchFamily="2" charset="0"/>
                <a:cs typeface="Montserrat"/>
              </a:rPr>
              <a:t>anticiper</a:t>
            </a:r>
            <a:r>
              <a:rPr lang="fr-FR" sz="1800" b="1" spc="204" dirty="0">
                <a:latin typeface="Montserrat Medium" pitchFamily="2" charset="0"/>
                <a:cs typeface="Montserrat"/>
              </a:rPr>
              <a:t> </a:t>
            </a:r>
            <a:r>
              <a:rPr lang="fr-FR" sz="1800" b="1" dirty="0">
                <a:latin typeface="Montserrat Medium" pitchFamily="2" charset="0"/>
                <a:cs typeface="Montserrat"/>
              </a:rPr>
              <a:t>vos</a:t>
            </a:r>
            <a:r>
              <a:rPr lang="fr-FR" sz="1800" b="1" spc="204" dirty="0">
                <a:latin typeface="Montserrat Medium" pitchFamily="2" charset="0"/>
                <a:cs typeface="Montserrat"/>
              </a:rPr>
              <a:t> </a:t>
            </a:r>
            <a:r>
              <a:rPr lang="fr-FR" sz="1800" b="1" dirty="0">
                <a:latin typeface="Montserrat Medium" pitchFamily="2" charset="0"/>
                <a:cs typeface="Montserrat"/>
              </a:rPr>
              <a:t>besoins</a:t>
            </a:r>
            <a:r>
              <a:rPr lang="fr-FR" sz="1800" b="1" spc="167" dirty="0">
                <a:latin typeface="Montserrat Medium" pitchFamily="2" charset="0"/>
                <a:cs typeface="Montserrat"/>
              </a:rPr>
              <a:t> </a:t>
            </a:r>
            <a:r>
              <a:rPr lang="fr-FR" sz="1800" dirty="0">
                <a:latin typeface="Montserrat Medium" pitchFamily="2" charset="0"/>
                <a:cs typeface="MKVSRL+Montserrat-Regular"/>
              </a:rPr>
              <a:t>afin</a:t>
            </a:r>
            <a:r>
              <a:rPr lang="fr-FR" sz="1800" spc="191" dirty="0">
                <a:latin typeface="Montserrat Medium" pitchFamily="2" charset="0"/>
                <a:cs typeface="MKVSRL+Montserrat-Regular"/>
              </a:rPr>
              <a:t> </a:t>
            </a:r>
            <a:r>
              <a:rPr lang="fr-FR" sz="1800" dirty="0">
                <a:latin typeface="Montserrat Medium" pitchFamily="2" charset="0"/>
                <a:cs typeface="MKVSRL+Montserrat-Regular"/>
              </a:rPr>
              <a:t>de vous</a:t>
            </a:r>
            <a:r>
              <a:rPr lang="fr-FR" sz="1800" spc="83" dirty="0">
                <a:latin typeface="Montserrat Medium" pitchFamily="2" charset="0"/>
                <a:cs typeface="MKVSRL+Montserrat-Regular"/>
              </a:rPr>
              <a:t> </a:t>
            </a:r>
            <a:r>
              <a:rPr lang="fr-FR" sz="1800" dirty="0">
                <a:latin typeface="Montserrat Medium" pitchFamily="2" charset="0"/>
                <a:cs typeface="MKVSRL+Montserrat-Regular"/>
              </a:rPr>
              <a:t>connecter</a:t>
            </a:r>
            <a:r>
              <a:rPr lang="fr-FR" sz="1800" spc="83" dirty="0">
                <a:latin typeface="Montserrat Medium" pitchFamily="2" charset="0"/>
                <a:cs typeface="MKVSRL+Montserrat-Regular"/>
              </a:rPr>
              <a:t> </a:t>
            </a:r>
            <a:r>
              <a:rPr lang="fr-FR" sz="1800" dirty="0">
                <a:latin typeface="Montserrat Medium" pitchFamily="2" charset="0"/>
                <a:cs typeface="MKVSRL+Montserrat-Regular"/>
              </a:rPr>
              <a:t>directement</a:t>
            </a:r>
            <a:r>
              <a:rPr lang="fr-FR" sz="1800" spc="83" dirty="0">
                <a:latin typeface="Montserrat Medium" pitchFamily="2" charset="0"/>
                <a:cs typeface="MKVSRL+Montserrat-Regular"/>
              </a:rPr>
              <a:t> </a:t>
            </a:r>
            <a:r>
              <a:rPr lang="fr-FR" sz="1800" dirty="0">
                <a:latin typeface="Montserrat Medium" pitchFamily="2" charset="0"/>
                <a:cs typeface="MKVSRL+Montserrat-Regular"/>
              </a:rPr>
              <a:t>à</a:t>
            </a:r>
            <a:r>
              <a:rPr lang="fr-FR" sz="1800" spc="83" dirty="0">
                <a:latin typeface="Montserrat Medium" pitchFamily="2" charset="0"/>
                <a:cs typeface="MKVSRL+Montserrat-Regular"/>
              </a:rPr>
              <a:t> </a:t>
            </a:r>
            <a:r>
              <a:rPr lang="fr-FR" sz="1800" dirty="0">
                <a:latin typeface="Montserrat Medium" pitchFamily="2" charset="0"/>
                <a:cs typeface="MKVSRL+Montserrat-Regular"/>
              </a:rPr>
              <a:t>toutes</a:t>
            </a:r>
            <a:r>
              <a:rPr lang="fr-FR" sz="1800" spc="83" dirty="0">
                <a:latin typeface="Montserrat Medium" pitchFamily="2" charset="0"/>
                <a:cs typeface="MKVSRL+Montserrat-Regular"/>
              </a:rPr>
              <a:t> </a:t>
            </a:r>
            <a:r>
              <a:rPr lang="fr-FR" sz="1800" dirty="0">
                <a:latin typeface="Montserrat Medium" pitchFamily="2" charset="0"/>
                <a:cs typeface="MKVSRL+Montserrat-Regular"/>
              </a:rPr>
              <a:t>les</a:t>
            </a:r>
            <a:r>
              <a:rPr lang="fr-FR" sz="1800" spc="83" dirty="0">
                <a:latin typeface="Montserrat Medium" pitchFamily="2" charset="0"/>
                <a:cs typeface="MKVSRL+Montserrat-Regular"/>
              </a:rPr>
              <a:t> </a:t>
            </a:r>
            <a:r>
              <a:rPr lang="fr-FR" sz="1800" dirty="0">
                <a:latin typeface="Montserrat Medium" pitchFamily="2" charset="0"/>
                <a:cs typeface="MKVSRL+Montserrat-Regular"/>
              </a:rPr>
              <a:t>sources</a:t>
            </a:r>
            <a:r>
              <a:rPr lang="fr-FR" sz="1800" spc="83" dirty="0">
                <a:latin typeface="Montserrat Medium" pitchFamily="2" charset="0"/>
                <a:cs typeface="MKVSRL+Montserrat-Regular"/>
              </a:rPr>
              <a:t> </a:t>
            </a:r>
            <a:r>
              <a:rPr lang="fr-FR" sz="1800" dirty="0">
                <a:latin typeface="Montserrat Medium" pitchFamily="2" charset="0"/>
                <a:cs typeface="MKVSRL+Montserrat-Regular"/>
              </a:rPr>
              <a:t>de</a:t>
            </a:r>
            <a:r>
              <a:rPr lang="fr-FR" sz="1800" spc="83" dirty="0">
                <a:latin typeface="Montserrat Medium" pitchFamily="2" charset="0"/>
                <a:cs typeface="MKVSRL+Montserrat-Regular"/>
              </a:rPr>
              <a:t> </a:t>
            </a:r>
            <a:r>
              <a:rPr lang="fr-FR" sz="1800" dirty="0">
                <a:latin typeface="Montserrat Medium" pitchFamily="2" charset="0"/>
                <a:cs typeface="MKVSRL+Montserrat-Regular"/>
              </a:rPr>
              <a:t>données</a:t>
            </a:r>
            <a:r>
              <a:rPr lang="fr-FR" sz="1800" spc="83" dirty="0">
                <a:latin typeface="Montserrat Medium" pitchFamily="2" charset="0"/>
                <a:cs typeface="MKVSRL+Montserrat-Regular"/>
              </a:rPr>
              <a:t> </a:t>
            </a:r>
            <a:r>
              <a:rPr lang="fr-FR" sz="1800" dirty="0">
                <a:latin typeface="Montserrat Medium" pitchFamily="2" charset="0"/>
                <a:cs typeface="MKVSRL+Montserrat-Regular"/>
              </a:rPr>
              <a:t>dont</a:t>
            </a:r>
            <a:r>
              <a:rPr lang="fr-FR" sz="1800" spc="83" dirty="0">
                <a:latin typeface="Montserrat Medium" pitchFamily="2" charset="0"/>
                <a:cs typeface="MKVSRL+Montserrat-Regular"/>
              </a:rPr>
              <a:t> </a:t>
            </a:r>
            <a:r>
              <a:rPr lang="fr-FR" sz="1800" dirty="0">
                <a:latin typeface="Montserrat Medium" pitchFamily="2" charset="0"/>
                <a:cs typeface="MKVSRL+Montserrat-Regular"/>
              </a:rPr>
              <a:t>vous</a:t>
            </a:r>
            <a:r>
              <a:rPr lang="fr-FR" sz="1800" spc="83" dirty="0">
                <a:latin typeface="Montserrat Medium" pitchFamily="2" charset="0"/>
                <a:cs typeface="MKVSRL+Montserrat-Regular"/>
              </a:rPr>
              <a:t> </a:t>
            </a:r>
            <a:r>
              <a:rPr lang="fr-FR" sz="1800" dirty="0">
                <a:latin typeface="Montserrat Medium" pitchFamily="2" charset="0"/>
                <a:cs typeface="MKVSRL+Montserrat-Regular"/>
              </a:rPr>
              <a:t>allez avoir</a:t>
            </a:r>
            <a:r>
              <a:rPr lang="fr-FR" sz="1800" spc="152" dirty="0">
                <a:latin typeface="Montserrat Medium" pitchFamily="2" charset="0"/>
                <a:cs typeface="MKVSRL+Montserrat-Regular"/>
              </a:rPr>
              <a:t> </a:t>
            </a:r>
            <a:r>
              <a:rPr lang="fr-FR" sz="1800" dirty="0">
                <a:latin typeface="Montserrat Medium" pitchFamily="2" charset="0"/>
                <a:cs typeface="MKVSRL+Montserrat-Regular"/>
              </a:rPr>
              <a:t>besoin</a:t>
            </a:r>
            <a:r>
              <a:rPr lang="fr-FR" sz="1800" spc="152" dirty="0">
                <a:latin typeface="Montserrat Medium" pitchFamily="2" charset="0"/>
                <a:cs typeface="MKVSRL+Montserrat-Regular"/>
              </a:rPr>
              <a:t> </a:t>
            </a:r>
            <a:r>
              <a:rPr lang="fr-FR" sz="1800" dirty="0">
                <a:latin typeface="Montserrat Medium" pitchFamily="2" charset="0"/>
                <a:cs typeface="MKVSRL+Montserrat-Regular"/>
              </a:rPr>
              <a:t>pour</a:t>
            </a:r>
            <a:r>
              <a:rPr lang="fr-FR" sz="1800" spc="152" dirty="0">
                <a:latin typeface="Montserrat Medium" pitchFamily="2" charset="0"/>
                <a:cs typeface="MKVSRL+Montserrat-Regular"/>
              </a:rPr>
              <a:t> </a:t>
            </a:r>
            <a:r>
              <a:rPr lang="fr-FR" sz="1800" dirty="0">
                <a:latin typeface="Montserrat Medium" pitchFamily="2" charset="0"/>
                <a:cs typeface="MKVSRL+Montserrat-Regular"/>
              </a:rPr>
              <a:t>construire</a:t>
            </a:r>
            <a:r>
              <a:rPr lang="fr-FR" sz="1800" spc="152" dirty="0">
                <a:latin typeface="Montserrat Medium" pitchFamily="2" charset="0"/>
                <a:cs typeface="MKVSRL+Montserrat-Regular"/>
              </a:rPr>
              <a:t> </a:t>
            </a:r>
            <a:r>
              <a:rPr lang="fr-FR" sz="1800" dirty="0">
                <a:latin typeface="Montserrat Medium" pitchFamily="2" charset="0"/>
                <a:cs typeface="MKVSRL+Montserrat-Regular"/>
              </a:rPr>
              <a:t>votre</a:t>
            </a:r>
            <a:r>
              <a:rPr lang="fr-FR" sz="1800" spc="152" dirty="0">
                <a:latin typeface="Montserrat Medium" pitchFamily="2" charset="0"/>
                <a:cs typeface="MKVSRL+Montserrat-Regular"/>
              </a:rPr>
              <a:t> </a:t>
            </a:r>
            <a:r>
              <a:rPr lang="fr-FR" sz="1800" dirty="0">
                <a:latin typeface="Montserrat Medium" pitchFamily="2" charset="0"/>
                <a:cs typeface="MKVSRL+Montserrat-Regular"/>
              </a:rPr>
              <a:t>rapport.</a:t>
            </a:r>
            <a:r>
              <a:rPr lang="fr-FR" sz="1800" spc="152" dirty="0">
                <a:latin typeface="Montserrat Medium" pitchFamily="2" charset="0"/>
                <a:cs typeface="MKVSRL+Montserrat-Regular"/>
              </a:rPr>
              <a:t> </a:t>
            </a:r>
            <a:r>
              <a:rPr lang="fr-FR" sz="1800" dirty="0">
                <a:latin typeface="Montserrat Medium" pitchFamily="2" charset="0"/>
                <a:cs typeface="MKVSRL+Montserrat-Regular"/>
              </a:rPr>
              <a:t>C’est</a:t>
            </a:r>
            <a:r>
              <a:rPr lang="fr-FR" sz="1800" spc="152" dirty="0">
                <a:latin typeface="Montserrat Medium" pitchFamily="2" charset="0"/>
                <a:cs typeface="MKVSRL+Montserrat-Regular"/>
              </a:rPr>
              <a:t> </a:t>
            </a:r>
            <a:r>
              <a:rPr lang="fr-FR" sz="1800" dirty="0">
                <a:latin typeface="Montserrat Medium" pitchFamily="2" charset="0"/>
                <a:cs typeface="MKVSRL+Montserrat-Regular"/>
              </a:rPr>
              <a:t>très</a:t>
            </a:r>
            <a:r>
              <a:rPr lang="fr-FR" sz="1800" spc="152" dirty="0">
                <a:latin typeface="Montserrat Medium" pitchFamily="2" charset="0"/>
                <a:cs typeface="MKVSRL+Montserrat-Regular"/>
              </a:rPr>
              <a:t> </a:t>
            </a:r>
            <a:r>
              <a:rPr lang="fr-FR" sz="1800" dirty="0">
                <a:latin typeface="Montserrat Medium" pitchFamily="2" charset="0"/>
                <a:cs typeface="MKVSRL+Montserrat-Regular"/>
              </a:rPr>
              <a:t>important</a:t>
            </a:r>
            <a:r>
              <a:rPr lang="fr-FR" sz="1800" spc="152" dirty="0">
                <a:latin typeface="Montserrat Medium" pitchFamily="2" charset="0"/>
                <a:cs typeface="MKVSRL+Montserrat-Regular"/>
              </a:rPr>
              <a:t> </a:t>
            </a:r>
            <a:r>
              <a:rPr lang="fr-FR" sz="1800" dirty="0">
                <a:latin typeface="Montserrat Medium" pitchFamily="2" charset="0"/>
                <a:cs typeface="MKVSRL+Montserrat-Regular"/>
              </a:rPr>
              <a:t>pour</a:t>
            </a:r>
            <a:r>
              <a:rPr lang="fr-FR" sz="1800" spc="152" dirty="0">
                <a:latin typeface="Montserrat Medium" pitchFamily="2" charset="0"/>
                <a:cs typeface="MKVSRL+Montserrat-Regular"/>
              </a:rPr>
              <a:t> </a:t>
            </a:r>
            <a:r>
              <a:rPr lang="fr-FR" sz="1800" dirty="0">
                <a:latin typeface="Montserrat Medium" pitchFamily="2" charset="0"/>
                <a:cs typeface="MKVSRL+Montserrat-Regular"/>
              </a:rPr>
              <a:t>ne</a:t>
            </a:r>
            <a:r>
              <a:rPr lang="fr-FR" sz="1800" spc="152" dirty="0">
                <a:latin typeface="Montserrat Medium" pitchFamily="2" charset="0"/>
                <a:cs typeface="MKVSRL+Montserrat-Regular"/>
              </a:rPr>
              <a:t> </a:t>
            </a:r>
            <a:r>
              <a:rPr lang="fr-FR" sz="1800" dirty="0">
                <a:latin typeface="Montserrat Medium" pitchFamily="2" charset="0"/>
                <a:cs typeface="MKVSRL+Montserrat-Regular"/>
              </a:rPr>
              <a:t>pas vous perdre.</a:t>
            </a:r>
          </a:p>
          <a:p>
            <a:pPr algn="just">
              <a:lnSpc>
                <a:spcPct val="150000"/>
              </a:lnSpc>
              <a:spcBef>
                <a:spcPts val="1"/>
              </a:spcBef>
            </a:pPr>
            <a:r>
              <a:rPr lang="fr-FR" sz="1800" dirty="0">
                <a:latin typeface="Montserrat Medium" pitchFamily="2" charset="0"/>
                <a:cs typeface="MKVSRL+Montserrat-Regular"/>
              </a:rPr>
              <a:t>Pour rappel, nous avons vu dans le module numéro deux les fonctionnalités qui</a:t>
            </a:r>
            <a:r>
              <a:rPr lang="fr-FR" sz="1800" spc="-22" dirty="0">
                <a:latin typeface="Montserrat Medium" pitchFamily="2" charset="0"/>
                <a:cs typeface="MKVSRL+Montserrat-Regular"/>
              </a:rPr>
              <a:t> </a:t>
            </a:r>
            <a:r>
              <a:rPr lang="fr-FR" sz="1800" dirty="0">
                <a:latin typeface="Montserrat Medium" pitchFamily="2" charset="0"/>
                <a:cs typeface="MKVSRL+Montserrat-Regular"/>
              </a:rPr>
              <a:t>permettent</a:t>
            </a:r>
            <a:r>
              <a:rPr lang="fr-FR" sz="1800" spc="-22" dirty="0">
                <a:latin typeface="Montserrat Medium" pitchFamily="2" charset="0"/>
                <a:cs typeface="MKVSRL+Montserrat-Regular"/>
              </a:rPr>
              <a:t> </a:t>
            </a:r>
            <a:r>
              <a:rPr lang="fr-FR" sz="1800" dirty="0">
                <a:latin typeface="Montserrat Medium" pitchFamily="2" charset="0"/>
                <a:cs typeface="MKVSRL+Montserrat-Regular"/>
              </a:rPr>
              <a:t>de</a:t>
            </a:r>
            <a:r>
              <a:rPr lang="fr-FR" sz="1800" spc="-22" dirty="0">
                <a:latin typeface="Montserrat Medium" pitchFamily="2" charset="0"/>
                <a:cs typeface="MKVSRL+Montserrat-Regular"/>
              </a:rPr>
              <a:t> </a:t>
            </a:r>
            <a:r>
              <a:rPr lang="fr-FR" sz="1800" dirty="0">
                <a:latin typeface="Montserrat Medium" pitchFamily="2" charset="0"/>
                <a:cs typeface="MKVSRL+Montserrat-Regular"/>
              </a:rPr>
              <a:t>nous</a:t>
            </a:r>
            <a:r>
              <a:rPr lang="fr-FR" sz="1800" spc="-22" dirty="0">
                <a:latin typeface="Montserrat Medium" pitchFamily="2" charset="0"/>
                <a:cs typeface="MKVSRL+Montserrat-Regular"/>
              </a:rPr>
              <a:t> </a:t>
            </a:r>
            <a:r>
              <a:rPr lang="fr-FR" sz="1800" dirty="0">
                <a:latin typeface="Montserrat Medium" pitchFamily="2" charset="0"/>
                <a:cs typeface="MKVSRL+Montserrat-Regular"/>
              </a:rPr>
              <a:t>connecter</a:t>
            </a:r>
            <a:r>
              <a:rPr lang="fr-FR" sz="1800" spc="-22" dirty="0">
                <a:latin typeface="Montserrat Medium" pitchFamily="2" charset="0"/>
                <a:cs typeface="MKVSRL+Montserrat-Regular"/>
              </a:rPr>
              <a:t> </a:t>
            </a:r>
            <a:r>
              <a:rPr lang="fr-FR" sz="1800" dirty="0">
                <a:latin typeface="Montserrat Medium" pitchFamily="2" charset="0"/>
                <a:cs typeface="MKVSRL+Montserrat-Regular"/>
              </a:rPr>
              <a:t>à</a:t>
            </a:r>
            <a:r>
              <a:rPr lang="fr-FR" sz="1800" spc="-22" dirty="0">
                <a:latin typeface="Montserrat Medium" pitchFamily="2" charset="0"/>
                <a:cs typeface="MKVSRL+Montserrat-Regular"/>
              </a:rPr>
              <a:t> </a:t>
            </a:r>
            <a:r>
              <a:rPr lang="fr-FR" sz="1800" dirty="0">
                <a:latin typeface="Montserrat Medium" pitchFamily="2" charset="0"/>
                <a:cs typeface="MKVSRL+Montserrat-Regular"/>
              </a:rPr>
              <a:t>des</a:t>
            </a:r>
            <a:r>
              <a:rPr lang="fr-FR" sz="1800" spc="-22" dirty="0">
                <a:latin typeface="Montserrat Medium" pitchFamily="2" charset="0"/>
                <a:cs typeface="MKVSRL+Montserrat-Regular"/>
              </a:rPr>
              <a:t> </a:t>
            </a:r>
            <a:r>
              <a:rPr lang="fr-FR" sz="1800" dirty="0">
                <a:latin typeface="Montserrat Medium" pitchFamily="2" charset="0"/>
                <a:cs typeface="MKVSRL+Montserrat-Regular"/>
              </a:rPr>
              <a:t>sources</a:t>
            </a:r>
            <a:r>
              <a:rPr lang="fr-FR" sz="1800" spc="-22" dirty="0">
                <a:latin typeface="Montserrat Medium" pitchFamily="2" charset="0"/>
                <a:cs typeface="MKVSRL+Montserrat-Regular"/>
              </a:rPr>
              <a:t> </a:t>
            </a:r>
            <a:r>
              <a:rPr lang="fr-FR" sz="1800" dirty="0">
                <a:latin typeface="Montserrat Medium" pitchFamily="2" charset="0"/>
                <a:cs typeface="MKVSRL+Montserrat-Regular"/>
              </a:rPr>
              <a:t>de</a:t>
            </a:r>
            <a:r>
              <a:rPr lang="fr-FR" sz="1800" spc="-22" dirty="0">
                <a:latin typeface="Montserrat Medium" pitchFamily="2" charset="0"/>
                <a:cs typeface="MKVSRL+Montserrat-Regular"/>
              </a:rPr>
              <a:t> </a:t>
            </a:r>
            <a:r>
              <a:rPr lang="fr-FR" sz="1800" dirty="0">
                <a:latin typeface="Montserrat Medium" pitchFamily="2" charset="0"/>
                <a:cs typeface="MKVSRL+Montserrat-Regular"/>
              </a:rPr>
              <a:t>données.</a:t>
            </a:r>
          </a:p>
        </p:txBody>
      </p:sp>
      <p:pic>
        <p:nvPicPr>
          <p:cNvPr id="4" name="Image 3">
            <a:extLst>
              <a:ext uri="{FF2B5EF4-FFF2-40B4-BE49-F238E27FC236}">
                <a16:creationId xmlns:a16="http://schemas.microsoft.com/office/drawing/2014/main" id="{A246E1D9-FF82-1021-B8B8-6F297A2AA006}"/>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1F4FB4F6-6FD9-A71D-DC03-D78E74050C35}"/>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548977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F1470-F235-19C9-3EA4-D387AE404FD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2614252-A424-9E19-679D-3057266499E0}"/>
              </a:ext>
            </a:extLst>
          </p:cNvPr>
          <p:cNvSpPr>
            <a:spLocks noGrp="1"/>
          </p:cNvSpPr>
          <p:nvPr>
            <p:ph type="ctrTitle"/>
          </p:nvPr>
        </p:nvSpPr>
        <p:spPr>
          <a:xfrm>
            <a:off x="-616946" y="593819"/>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 Introduction</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ED72E73E-9F95-9ED5-2D84-23DA91E7C90E}"/>
              </a:ext>
            </a:extLst>
          </p:cNvPr>
          <p:cNvSpPr>
            <a:spLocks noGrp="1"/>
          </p:cNvSpPr>
          <p:nvPr>
            <p:ph type="subTitle" idx="1"/>
          </p:nvPr>
        </p:nvSpPr>
        <p:spPr>
          <a:xfrm>
            <a:off x="881350" y="1434710"/>
            <a:ext cx="10675345" cy="1818022"/>
          </a:xfrm>
        </p:spPr>
        <p:txBody>
          <a:bodyPr>
            <a:noAutofit/>
          </a:bodyPr>
          <a:lstStyle/>
          <a:p>
            <a:pPr algn="l">
              <a:lnSpc>
                <a:spcPct val="150000"/>
              </a:lnSpc>
              <a:spcBef>
                <a:spcPts val="0"/>
              </a:spcBef>
            </a:pPr>
            <a:r>
              <a:rPr lang="fr-FR" sz="1800" dirty="0">
                <a:latin typeface="Montserrat Medium" pitchFamily="2" charset="0"/>
                <a:cs typeface="MKVSRL+Montserrat-Regular"/>
              </a:rPr>
              <a:t>Vous pourrez obtenir des données de </a:t>
            </a:r>
            <a:r>
              <a:rPr lang="fr-FR" sz="1800" b="1" dirty="0">
                <a:latin typeface="Montserrat Medium" pitchFamily="2" charset="0"/>
                <a:cs typeface="Montserrat"/>
              </a:rPr>
              <a:t>trois manières différentes</a:t>
            </a:r>
            <a:r>
              <a:rPr lang="fr-FR" sz="1800" b="1" spc="-26" dirty="0">
                <a:latin typeface="Montserrat Medium" pitchFamily="2" charset="0"/>
                <a:cs typeface="Montserrat"/>
              </a:rPr>
              <a:t>  </a:t>
            </a:r>
            <a:r>
              <a:rPr lang="fr-FR" sz="1800" dirty="0">
                <a:latin typeface="Montserrat Medium" pitchFamily="2" charset="0"/>
                <a:cs typeface="MKVSRL+Montserrat-Regular"/>
              </a:rPr>
              <a:t>:</a:t>
            </a:r>
            <a:endParaRPr lang="fr-FR" sz="1800" dirty="0">
              <a:latin typeface="Montserrat Medium" pitchFamily="2" charset="0"/>
              <a:cs typeface="Montserrat"/>
            </a:endParaRPr>
          </a:p>
          <a:p>
            <a:pPr marL="285750" indent="-285750" algn="l">
              <a:lnSpc>
                <a:spcPct val="150000"/>
              </a:lnSpc>
              <a:spcBef>
                <a:spcPts val="0"/>
              </a:spcBef>
              <a:buFontTx/>
              <a:buChar char="-"/>
            </a:pPr>
            <a:r>
              <a:rPr lang="fr-FR" sz="1800" b="1" dirty="0">
                <a:latin typeface="Montserrat Medium" pitchFamily="2" charset="0"/>
                <a:cs typeface="Montserrat"/>
              </a:rPr>
              <a:t>En utilisant des connecteurs</a:t>
            </a:r>
          </a:p>
          <a:p>
            <a:pPr marL="285750" indent="-285750" algn="l">
              <a:lnSpc>
                <a:spcPct val="150000"/>
              </a:lnSpc>
              <a:spcBef>
                <a:spcPts val="0"/>
              </a:spcBef>
              <a:buFontTx/>
              <a:buChar char="-"/>
            </a:pPr>
            <a:r>
              <a:rPr lang="fr-FR" sz="1800" b="1" dirty="0">
                <a:latin typeface="Montserrat Medium" pitchFamily="2" charset="0"/>
                <a:cs typeface="Montserrat"/>
              </a:rPr>
              <a:t>En générant des données</a:t>
            </a:r>
          </a:p>
          <a:p>
            <a:pPr marL="285750" indent="-285750" algn="l">
              <a:lnSpc>
                <a:spcPct val="150000"/>
              </a:lnSpc>
              <a:spcBef>
                <a:spcPts val="0"/>
              </a:spcBef>
              <a:buFontTx/>
              <a:buChar char="-"/>
            </a:pPr>
            <a:r>
              <a:rPr lang="fr-FR" sz="1800" b="1" dirty="0">
                <a:latin typeface="Montserrat Medium" pitchFamily="2" charset="0"/>
                <a:cs typeface="Montserrat"/>
              </a:rPr>
              <a:t>En saisissant des données manuellement</a:t>
            </a:r>
          </a:p>
        </p:txBody>
      </p:sp>
      <p:sp>
        <p:nvSpPr>
          <p:cNvPr id="4" name="object 3">
            <a:extLst>
              <a:ext uri="{FF2B5EF4-FFF2-40B4-BE49-F238E27FC236}">
                <a16:creationId xmlns:a16="http://schemas.microsoft.com/office/drawing/2014/main" id="{95761538-6ED6-0427-B493-ACDB684BF865}"/>
              </a:ext>
            </a:extLst>
          </p:cNvPr>
          <p:cNvSpPr/>
          <p:nvPr/>
        </p:nvSpPr>
        <p:spPr>
          <a:xfrm>
            <a:off x="912171" y="1945656"/>
            <a:ext cx="289774" cy="267312"/>
          </a:xfrm>
          <a:prstGeom prst="rect">
            <a:avLst/>
          </a:prstGeom>
          <a:blipFill>
            <a:blip r:embed="rId2" cstate="print"/>
            <a:stretch>
              <a:fillRect/>
            </a:stretch>
          </a:blipFill>
        </p:spPr>
        <p:txBody>
          <a:bodyPr wrap="square" lIns="0" tIns="0" rIns="0" bIns="0" rtlCol="0">
            <a:spAutoFit/>
          </a:bodyPr>
          <a:lstStyle/>
          <a:p>
            <a:endParaRPr/>
          </a:p>
        </p:txBody>
      </p:sp>
      <p:sp>
        <p:nvSpPr>
          <p:cNvPr id="5" name="object 1">
            <a:extLst>
              <a:ext uri="{FF2B5EF4-FFF2-40B4-BE49-F238E27FC236}">
                <a16:creationId xmlns:a16="http://schemas.microsoft.com/office/drawing/2014/main" id="{EDC8B80C-C332-D45B-F088-25483AF596BA}"/>
              </a:ext>
            </a:extLst>
          </p:cNvPr>
          <p:cNvSpPr/>
          <p:nvPr/>
        </p:nvSpPr>
        <p:spPr>
          <a:xfrm>
            <a:off x="914401" y="2376772"/>
            <a:ext cx="259822" cy="304001"/>
          </a:xfrm>
          <a:prstGeom prst="rect">
            <a:avLst/>
          </a:prstGeom>
          <a:blipFill>
            <a:blip r:embed="rId3" cstate="print"/>
            <a:stretch>
              <a:fillRect/>
            </a:stretch>
          </a:blipFill>
        </p:spPr>
        <p:txBody>
          <a:bodyPr wrap="square" lIns="0" tIns="0" rIns="0" bIns="0" rtlCol="0">
            <a:spAutoFit/>
          </a:bodyPr>
          <a:lstStyle/>
          <a:p>
            <a:endParaRPr/>
          </a:p>
        </p:txBody>
      </p:sp>
      <p:sp>
        <p:nvSpPr>
          <p:cNvPr id="6" name="object 2">
            <a:extLst>
              <a:ext uri="{FF2B5EF4-FFF2-40B4-BE49-F238E27FC236}">
                <a16:creationId xmlns:a16="http://schemas.microsoft.com/office/drawing/2014/main" id="{A832BA0A-1884-5D5B-129E-5E1C71190E25}"/>
              </a:ext>
            </a:extLst>
          </p:cNvPr>
          <p:cNvSpPr/>
          <p:nvPr/>
        </p:nvSpPr>
        <p:spPr>
          <a:xfrm>
            <a:off x="916672" y="2761946"/>
            <a:ext cx="211528" cy="303253"/>
          </a:xfrm>
          <a:prstGeom prst="rect">
            <a:avLst/>
          </a:prstGeom>
          <a:blipFill>
            <a:blip r:embed="rId4" cstate="print"/>
            <a:stretch>
              <a:fillRect/>
            </a:stretch>
          </a:blipFill>
        </p:spPr>
        <p:txBody>
          <a:bodyPr wrap="square" lIns="0" tIns="0" rIns="0" bIns="0" rtlCol="0">
            <a:spAutoFit/>
          </a:bodyPr>
          <a:lstStyle/>
          <a:p>
            <a:endParaRPr/>
          </a:p>
        </p:txBody>
      </p:sp>
      <p:sp>
        <p:nvSpPr>
          <p:cNvPr id="7" name="object 4">
            <a:extLst>
              <a:ext uri="{FF2B5EF4-FFF2-40B4-BE49-F238E27FC236}">
                <a16:creationId xmlns:a16="http://schemas.microsoft.com/office/drawing/2014/main" id="{31E387FD-0D8B-10EF-5EBA-5E94BADB21B2}"/>
              </a:ext>
            </a:extLst>
          </p:cNvPr>
          <p:cNvSpPr/>
          <p:nvPr/>
        </p:nvSpPr>
        <p:spPr>
          <a:xfrm>
            <a:off x="881349" y="3333904"/>
            <a:ext cx="6059277" cy="3298249"/>
          </a:xfrm>
          <a:prstGeom prst="rect">
            <a:avLst/>
          </a:prstGeom>
          <a:blipFill>
            <a:blip r:embed="rId5" cstate="print"/>
            <a:stretch>
              <a:fillRect/>
            </a:stretch>
          </a:blipFill>
        </p:spPr>
        <p:txBody>
          <a:bodyPr wrap="square" lIns="0" tIns="0" rIns="0" bIns="0" rtlCol="0">
            <a:spAutoFit/>
          </a:bodyPr>
          <a:lstStyle/>
          <a:p>
            <a:endParaRPr/>
          </a:p>
        </p:txBody>
      </p:sp>
      <p:pic>
        <p:nvPicPr>
          <p:cNvPr id="8" name="Image 7">
            <a:extLst>
              <a:ext uri="{FF2B5EF4-FFF2-40B4-BE49-F238E27FC236}">
                <a16:creationId xmlns:a16="http://schemas.microsoft.com/office/drawing/2014/main" id="{F7E30CA9-8CB5-6114-BC65-74DFA2D00DE3}"/>
              </a:ext>
            </a:extLst>
          </p:cNvPr>
          <p:cNvPicPr>
            <a:picLocks noChangeAspect="1"/>
          </p:cNvPicPr>
          <p:nvPr/>
        </p:nvPicPr>
        <p:blipFill>
          <a:blip r:embed="rId6"/>
          <a:stretch>
            <a:fillRect/>
          </a:stretch>
        </p:blipFill>
        <p:spPr>
          <a:xfrm flipV="1">
            <a:off x="1035" y="-31323"/>
            <a:ext cx="471971" cy="4416035"/>
          </a:xfrm>
          <a:prstGeom prst="rect">
            <a:avLst/>
          </a:prstGeom>
        </p:spPr>
      </p:pic>
      <p:pic>
        <p:nvPicPr>
          <p:cNvPr id="9" name="Image 8">
            <a:extLst>
              <a:ext uri="{FF2B5EF4-FFF2-40B4-BE49-F238E27FC236}">
                <a16:creationId xmlns:a16="http://schemas.microsoft.com/office/drawing/2014/main" id="{68AE4D69-7194-433C-B723-A49EC0B308C1}"/>
              </a:ext>
            </a:extLst>
          </p:cNvPr>
          <p:cNvPicPr>
            <a:picLocks noChangeAspect="1"/>
          </p:cNvPicPr>
          <p:nvPr/>
        </p:nvPicPr>
        <p:blipFill>
          <a:blip r:embed="rId7"/>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259916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54910-1E5C-403B-5B04-69888CBF704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3A61D8A-8B39-557D-1652-9A963F4228E6}"/>
              </a:ext>
            </a:extLst>
          </p:cNvPr>
          <p:cNvSpPr>
            <a:spLocks noGrp="1"/>
          </p:cNvSpPr>
          <p:nvPr>
            <p:ph type="ctrTitle"/>
          </p:nvPr>
        </p:nvSpPr>
        <p:spPr>
          <a:xfrm>
            <a:off x="-616946" y="593819"/>
            <a:ext cx="8284686" cy="755746"/>
          </a:xfrm>
        </p:spPr>
        <p:txBody>
          <a:bodyPr>
            <a:noAutofit/>
          </a:bodyPr>
          <a:lstStyle/>
          <a:p>
            <a:pPr marL="1488762" algn="l">
              <a:lnSpc>
                <a:spcPct val="150000"/>
              </a:lnSpc>
              <a:spcBef>
                <a:spcPts val="0"/>
              </a:spcBef>
            </a:pPr>
            <a:r>
              <a:rPr lang="fr-FR" sz="3200" dirty="0">
                <a:latin typeface="Montserrat ExtraBold" pitchFamily="2" charset="0"/>
              </a:rPr>
              <a:t>III-</a:t>
            </a:r>
            <a:r>
              <a:rPr lang="fr-FR" sz="3200" b="1" spc="760" dirty="0">
                <a:solidFill>
                  <a:srgbClr val="0F2035"/>
                </a:solidFill>
                <a:latin typeface="Montserrat ExtraBold" pitchFamily="2" charset="0"/>
                <a:cs typeface="Montserrat"/>
              </a:rPr>
              <a:t> </a:t>
            </a:r>
            <a:r>
              <a:rPr lang="fr-FR" sz="3200" b="1" dirty="0">
                <a:solidFill>
                  <a:srgbClr val="0F2035"/>
                </a:solidFill>
                <a:latin typeface="Montserrat ExtraBold" pitchFamily="2" charset="0"/>
                <a:cs typeface="Montserrat"/>
              </a:rPr>
              <a:t>Obtenir des données</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FF1458A3-1D1D-662B-E271-2968E9D7EB4C}"/>
              </a:ext>
            </a:extLst>
          </p:cNvPr>
          <p:cNvSpPr>
            <a:spLocks noGrp="1"/>
          </p:cNvSpPr>
          <p:nvPr>
            <p:ph type="subTitle" idx="1"/>
          </p:nvPr>
        </p:nvSpPr>
        <p:spPr>
          <a:xfrm>
            <a:off x="758327" y="1532922"/>
            <a:ext cx="10675345" cy="460194"/>
          </a:xfrm>
        </p:spPr>
        <p:txBody>
          <a:bodyPr>
            <a:noAutofit/>
          </a:bodyPr>
          <a:lstStyle/>
          <a:p>
            <a:pPr algn="l">
              <a:lnSpc>
                <a:spcPct val="150000"/>
              </a:lnSpc>
              <a:spcBef>
                <a:spcPts val="0"/>
              </a:spcBef>
            </a:pPr>
            <a:r>
              <a:rPr lang="fr-FR" sz="2800" b="1" dirty="0">
                <a:solidFill>
                  <a:srgbClr val="0F2035"/>
                </a:solidFill>
                <a:latin typeface="Montserrat ExtraBold" pitchFamily="2" charset="0"/>
                <a:cs typeface="Montserrat"/>
              </a:rPr>
              <a:t>3.1</a:t>
            </a:r>
            <a:r>
              <a:rPr lang="fr-FR" sz="2800" b="1" spc="740" dirty="0">
                <a:solidFill>
                  <a:srgbClr val="0F2035"/>
                </a:solidFill>
                <a:latin typeface="Montserrat ExtraBold" pitchFamily="2" charset="0"/>
                <a:cs typeface="Montserrat"/>
              </a:rPr>
              <a:t> </a:t>
            </a:r>
            <a:r>
              <a:rPr lang="fr-FR" sz="2800" b="1" dirty="0">
                <a:solidFill>
                  <a:srgbClr val="0F2035"/>
                </a:solidFill>
                <a:latin typeface="Montserrat ExtraBold" pitchFamily="2" charset="0"/>
                <a:cs typeface="Montserrat"/>
              </a:rPr>
              <a:t>Les connecteurs</a:t>
            </a:r>
          </a:p>
        </p:txBody>
      </p:sp>
      <p:sp>
        <p:nvSpPr>
          <p:cNvPr id="5" name="ZoneTexte 4">
            <a:extLst>
              <a:ext uri="{FF2B5EF4-FFF2-40B4-BE49-F238E27FC236}">
                <a16:creationId xmlns:a16="http://schemas.microsoft.com/office/drawing/2014/main" id="{15AA4499-2E35-46AF-0AB2-BA7300EBDA46}"/>
              </a:ext>
            </a:extLst>
          </p:cNvPr>
          <p:cNvSpPr txBox="1"/>
          <p:nvPr/>
        </p:nvSpPr>
        <p:spPr>
          <a:xfrm>
            <a:off x="1090671" y="2229963"/>
            <a:ext cx="5100810" cy="4364656"/>
          </a:xfrm>
          <a:prstGeom prst="rect">
            <a:avLst/>
          </a:prstGeom>
          <a:noFill/>
        </p:spPr>
        <p:txBody>
          <a:bodyPr wrap="square">
            <a:spAutoFit/>
          </a:bodyPr>
          <a:lstStyle/>
          <a:p>
            <a:pPr algn="just">
              <a:lnSpc>
                <a:spcPct val="150000"/>
              </a:lnSpc>
              <a:spcBef>
                <a:spcPts val="0"/>
              </a:spcBef>
            </a:pPr>
            <a:r>
              <a:rPr lang="fr-FR" sz="1700" b="1" dirty="0">
                <a:latin typeface="Montserrat ExtraBold" pitchFamily="2" charset="0"/>
                <a:cs typeface="Montserrat"/>
              </a:rPr>
              <a:t>3.1.1</a:t>
            </a:r>
            <a:r>
              <a:rPr lang="fr-FR" sz="1700" b="1" spc="763" dirty="0">
                <a:latin typeface="Montserrat ExtraBold" pitchFamily="2" charset="0"/>
                <a:cs typeface="Montserrat"/>
              </a:rPr>
              <a:t> </a:t>
            </a:r>
            <a:r>
              <a:rPr lang="fr-FR" sz="1700" b="1" dirty="0">
                <a:latin typeface="Montserrat ExtraBold" pitchFamily="2" charset="0"/>
                <a:cs typeface="Montserrat"/>
              </a:rPr>
              <a:t>Fichiers locaux</a:t>
            </a:r>
          </a:p>
          <a:p>
            <a:pPr algn="just">
              <a:lnSpc>
                <a:spcPct val="150000"/>
              </a:lnSpc>
              <a:spcBef>
                <a:spcPts val="0"/>
              </a:spcBef>
            </a:pPr>
            <a:r>
              <a:rPr lang="fr-FR" sz="1700" b="1" dirty="0">
                <a:latin typeface="Montserrat Medium" pitchFamily="2" charset="0"/>
                <a:cs typeface="Montserrat"/>
              </a:rPr>
              <a:t>Rappel :</a:t>
            </a:r>
            <a:r>
              <a:rPr lang="fr-FR" sz="1700" b="1" spc="57" dirty="0">
                <a:latin typeface="Montserrat Medium" pitchFamily="2" charset="0"/>
                <a:cs typeface="Montserrat"/>
              </a:rPr>
              <a:t> </a:t>
            </a:r>
            <a:r>
              <a:rPr lang="fr-FR" sz="1700" dirty="0">
                <a:latin typeface="Montserrat Medium" pitchFamily="2" charset="0"/>
                <a:cs typeface="MKVSRL+Montserrat-Regular"/>
              </a:rPr>
              <a:t>Un</a:t>
            </a:r>
            <a:r>
              <a:rPr lang="fr-FR" sz="1700" spc="82" dirty="0">
                <a:latin typeface="Montserrat Medium" pitchFamily="2" charset="0"/>
                <a:cs typeface="MKVSRL+Montserrat-Regular"/>
              </a:rPr>
              <a:t> </a:t>
            </a:r>
            <a:r>
              <a:rPr lang="fr-FR" sz="1700" dirty="0">
                <a:latin typeface="Montserrat Medium" pitchFamily="2" charset="0"/>
                <a:cs typeface="MKVSRL+Montserrat-Regular"/>
              </a:rPr>
              <a:t>connecteur</a:t>
            </a:r>
            <a:r>
              <a:rPr lang="fr-FR" sz="1700" spc="82" dirty="0">
                <a:latin typeface="Montserrat Medium" pitchFamily="2" charset="0"/>
                <a:cs typeface="MKVSRL+Montserrat-Regular"/>
              </a:rPr>
              <a:t> </a:t>
            </a:r>
            <a:r>
              <a:rPr lang="fr-FR" sz="1700" dirty="0">
                <a:latin typeface="Montserrat Medium" pitchFamily="2" charset="0"/>
                <a:cs typeface="MKVSRL+Montserrat-Regular"/>
              </a:rPr>
              <a:t>vous</a:t>
            </a:r>
            <a:r>
              <a:rPr lang="fr-FR" sz="1700" spc="82" dirty="0">
                <a:latin typeface="Montserrat Medium" pitchFamily="2" charset="0"/>
                <a:cs typeface="MKVSRL+Montserrat-Regular"/>
              </a:rPr>
              <a:t> </a:t>
            </a:r>
            <a:r>
              <a:rPr lang="fr-FR" sz="1700" dirty="0">
                <a:latin typeface="Montserrat Medium" pitchFamily="2" charset="0"/>
                <a:cs typeface="MKVSRL+Montserrat-Regular"/>
              </a:rPr>
              <a:t>permet</a:t>
            </a:r>
            <a:r>
              <a:rPr lang="fr-FR" sz="1700" spc="82" dirty="0">
                <a:latin typeface="Montserrat Medium" pitchFamily="2" charset="0"/>
                <a:cs typeface="MKVSRL+Montserrat-Regular"/>
              </a:rPr>
              <a:t> </a:t>
            </a:r>
            <a:r>
              <a:rPr lang="fr-FR" sz="1700" dirty="0">
                <a:latin typeface="Montserrat Medium" pitchFamily="2" charset="0"/>
                <a:cs typeface="MKVSRL+Montserrat-Regular"/>
              </a:rPr>
              <a:t>de</a:t>
            </a:r>
            <a:r>
              <a:rPr lang="fr-FR" sz="1700" spc="82" dirty="0">
                <a:latin typeface="Montserrat Medium" pitchFamily="2" charset="0"/>
                <a:cs typeface="MKVSRL+Montserrat-Regular"/>
              </a:rPr>
              <a:t> </a:t>
            </a:r>
            <a:r>
              <a:rPr lang="fr-FR" sz="1700" dirty="0">
                <a:latin typeface="Montserrat Medium" pitchFamily="2" charset="0"/>
                <a:cs typeface="MKVSRL+Montserrat-Regular"/>
              </a:rPr>
              <a:t>créer</a:t>
            </a:r>
            <a:r>
              <a:rPr lang="fr-FR" sz="1700" spc="82" dirty="0">
                <a:latin typeface="Montserrat Medium" pitchFamily="2" charset="0"/>
                <a:cs typeface="MKVSRL+Montserrat-Regular"/>
              </a:rPr>
              <a:t> </a:t>
            </a:r>
            <a:r>
              <a:rPr lang="fr-FR" sz="1700" dirty="0">
                <a:latin typeface="Montserrat Medium" pitchFamily="2" charset="0"/>
                <a:cs typeface="MKVSRL+Montserrat-Regular"/>
              </a:rPr>
              <a:t>une</a:t>
            </a:r>
            <a:r>
              <a:rPr lang="fr-FR" sz="1700" spc="82" dirty="0">
                <a:latin typeface="Montserrat Medium" pitchFamily="2" charset="0"/>
                <a:cs typeface="MKVSRL+Montserrat-Regular"/>
              </a:rPr>
              <a:t> </a:t>
            </a:r>
            <a:r>
              <a:rPr lang="fr-FR" sz="1700" dirty="0">
                <a:latin typeface="Montserrat Medium" pitchFamily="2" charset="0"/>
                <a:cs typeface="MKVSRL+Montserrat-Regular"/>
              </a:rPr>
              <a:t>passerelle</a:t>
            </a:r>
            <a:r>
              <a:rPr lang="fr-FR" sz="1700" spc="82" dirty="0">
                <a:latin typeface="Montserrat Medium" pitchFamily="2" charset="0"/>
                <a:cs typeface="MKVSRL+Montserrat-Regular"/>
              </a:rPr>
              <a:t> </a:t>
            </a:r>
            <a:r>
              <a:rPr lang="fr-FR" sz="1700" dirty="0">
                <a:latin typeface="Montserrat Medium" pitchFamily="2" charset="0"/>
                <a:cs typeface="MKVSRL+Montserrat-Regular"/>
              </a:rPr>
              <a:t>entre</a:t>
            </a:r>
            <a:r>
              <a:rPr lang="fr-FR" sz="1700" spc="82" dirty="0">
                <a:latin typeface="Montserrat Medium" pitchFamily="2" charset="0"/>
                <a:cs typeface="MKVSRL+Montserrat-Regular"/>
              </a:rPr>
              <a:t> </a:t>
            </a:r>
            <a:r>
              <a:rPr lang="fr-FR" sz="1700" dirty="0">
                <a:latin typeface="Montserrat Medium" pitchFamily="2" charset="0"/>
                <a:cs typeface="MKVSRL+Montserrat-Regular"/>
              </a:rPr>
              <a:t>Power</a:t>
            </a:r>
            <a:r>
              <a:rPr lang="fr-FR" sz="1700" spc="82" dirty="0">
                <a:latin typeface="Montserrat Medium" pitchFamily="2" charset="0"/>
                <a:cs typeface="MKVSRL+Montserrat-Regular"/>
              </a:rPr>
              <a:t> </a:t>
            </a:r>
            <a:r>
              <a:rPr lang="fr-FR" sz="1700" dirty="0">
                <a:latin typeface="Montserrat Medium" pitchFamily="2" charset="0"/>
                <a:cs typeface="MKVSRL+Montserrat-Regular"/>
              </a:rPr>
              <a:t>BI Desktop et une source de données.</a:t>
            </a:r>
          </a:p>
          <a:p>
            <a:pPr algn="just">
              <a:lnSpc>
                <a:spcPct val="150000"/>
              </a:lnSpc>
              <a:spcBef>
                <a:spcPts val="0"/>
              </a:spcBef>
            </a:pPr>
            <a:r>
              <a:rPr lang="fr-FR" sz="1700" dirty="0">
                <a:latin typeface="Montserrat Medium" pitchFamily="2" charset="0"/>
                <a:cs typeface="MKVSRL+Montserrat-Regular"/>
              </a:rPr>
              <a:t>Un</a:t>
            </a:r>
            <a:r>
              <a:rPr lang="fr-FR" sz="1700" spc="100" dirty="0">
                <a:latin typeface="Montserrat Medium" pitchFamily="2" charset="0"/>
                <a:cs typeface="MKVSRL+Montserrat-Regular"/>
              </a:rPr>
              <a:t> </a:t>
            </a:r>
            <a:r>
              <a:rPr lang="fr-FR" sz="1700" dirty="0">
                <a:latin typeface="Montserrat Medium" pitchFamily="2" charset="0"/>
                <a:cs typeface="MKVSRL+Montserrat-Regular"/>
              </a:rPr>
              <a:t>fichier</a:t>
            </a:r>
            <a:r>
              <a:rPr lang="fr-FR" sz="1700" spc="100" dirty="0">
                <a:latin typeface="Montserrat Medium" pitchFamily="2" charset="0"/>
                <a:cs typeface="MKVSRL+Montserrat-Regular"/>
              </a:rPr>
              <a:t> </a:t>
            </a:r>
            <a:r>
              <a:rPr lang="fr-FR" sz="1700" dirty="0">
                <a:latin typeface="Montserrat Medium" pitchFamily="2" charset="0"/>
                <a:cs typeface="MKVSRL+Montserrat-Regular"/>
              </a:rPr>
              <a:t>enregistré</a:t>
            </a:r>
            <a:r>
              <a:rPr lang="fr-FR" sz="1700" spc="100" dirty="0">
                <a:latin typeface="Montserrat Medium" pitchFamily="2" charset="0"/>
                <a:cs typeface="MKVSRL+Montserrat-Regular"/>
              </a:rPr>
              <a:t> </a:t>
            </a:r>
            <a:r>
              <a:rPr lang="fr-FR" sz="1700" dirty="0">
                <a:latin typeface="Montserrat Medium" pitchFamily="2" charset="0"/>
                <a:cs typeface="MKVSRL+Montserrat-Regular"/>
              </a:rPr>
              <a:t>en</a:t>
            </a:r>
            <a:r>
              <a:rPr lang="fr-FR" sz="1700" spc="100" dirty="0">
                <a:latin typeface="Montserrat Medium" pitchFamily="2" charset="0"/>
                <a:cs typeface="MKVSRL+Montserrat-Regular"/>
              </a:rPr>
              <a:t> </a:t>
            </a:r>
            <a:r>
              <a:rPr lang="fr-FR" sz="1700" dirty="0">
                <a:latin typeface="Montserrat Medium" pitchFamily="2" charset="0"/>
                <a:cs typeface="MKVSRL+Montserrat-Regular"/>
              </a:rPr>
              <a:t>local</a:t>
            </a:r>
            <a:r>
              <a:rPr lang="fr-FR" sz="1700" spc="100" dirty="0">
                <a:latin typeface="Montserrat Medium" pitchFamily="2" charset="0"/>
                <a:cs typeface="MKVSRL+Montserrat-Regular"/>
              </a:rPr>
              <a:t> </a:t>
            </a:r>
            <a:r>
              <a:rPr lang="fr-FR" sz="1700" dirty="0">
                <a:latin typeface="Montserrat Medium" pitchFamily="2" charset="0"/>
                <a:cs typeface="MKVSRL+Montserrat-Regular"/>
              </a:rPr>
              <a:t>est</a:t>
            </a:r>
            <a:r>
              <a:rPr lang="fr-FR" sz="1700" spc="100" dirty="0">
                <a:latin typeface="Montserrat Medium" pitchFamily="2" charset="0"/>
                <a:cs typeface="MKVSRL+Montserrat-Regular"/>
              </a:rPr>
              <a:t> </a:t>
            </a:r>
            <a:r>
              <a:rPr lang="fr-FR" sz="1700" dirty="0">
                <a:latin typeface="Montserrat Medium" pitchFamily="2" charset="0"/>
                <a:cs typeface="MKVSRL+Montserrat-Regular"/>
              </a:rPr>
              <a:t>un</a:t>
            </a:r>
            <a:r>
              <a:rPr lang="fr-FR" sz="1700" spc="100" dirty="0">
                <a:latin typeface="Montserrat Medium" pitchFamily="2" charset="0"/>
                <a:cs typeface="MKVSRL+Montserrat-Regular"/>
              </a:rPr>
              <a:t> </a:t>
            </a:r>
            <a:r>
              <a:rPr lang="fr-FR" sz="1700" dirty="0">
                <a:latin typeface="Montserrat Medium" pitchFamily="2" charset="0"/>
                <a:cs typeface="MKVSRL+Montserrat-Regular"/>
              </a:rPr>
              <a:t>fichier</a:t>
            </a:r>
            <a:r>
              <a:rPr lang="fr-FR" sz="1700" spc="100" dirty="0">
                <a:latin typeface="Montserrat Medium" pitchFamily="2" charset="0"/>
                <a:cs typeface="MKVSRL+Montserrat-Regular"/>
              </a:rPr>
              <a:t> </a:t>
            </a:r>
            <a:r>
              <a:rPr lang="fr-FR" sz="1700" dirty="0">
                <a:latin typeface="Montserrat Medium" pitchFamily="2" charset="0"/>
                <a:cs typeface="MKVSRL+Montserrat-Regular"/>
              </a:rPr>
              <a:t>qui</a:t>
            </a:r>
            <a:r>
              <a:rPr lang="fr-FR" sz="1700" spc="100" dirty="0">
                <a:latin typeface="Montserrat Medium" pitchFamily="2" charset="0"/>
                <a:cs typeface="MKVSRL+Montserrat-Regular"/>
              </a:rPr>
              <a:t> </a:t>
            </a:r>
            <a:r>
              <a:rPr lang="fr-FR" sz="1700" dirty="0">
                <a:latin typeface="Montserrat Medium" pitchFamily="2" charset="0"/>
                <a:cs typeface="MKVSRL+Montserrat-Regular"/>
              </a:rPr>
              <a:t>est</a:t>
            </a:r>
            <a:r>
              <a:rPr lang="fr-FR" sz="1700" spc="100" dirty="0">
                <a:latin typeface="Montserrat Medium" pitchFamily="2" charset="0"/>
                <a:cs typeface="MKVSRL+Montserrat-Regular"/>
              </a:rPr>
              <a:t> </a:t>
            </a:r>
            <a:r>
              <a:rPr lang="fr-FR" sz="1700" dirty="0">
                <a:latin typeface="Montserrat Medium" pitchFamily="2" charset="0"/>
                <a:cs typeface="MKVSRL+Montserrat-Regular"/>
              </a:rPr>
              <a:t>placé</a:t>
            </a:r>
            <a:r>
              <a:rPr lang="fr-FR" sz="1700" spc="100" dirty="0">
                <a:latin typeface="Montserrat Medium" pitchFamily="2" charset="0"/>
                <a:cs typeface="MKVSRL+Montserrat-Regular"/>
              </a:rPr>
              <a:t> </a:t>
            </a:r>
            <a:r>
              <a:rPr lang="fr-FR" sz="1700" dirty="0">
                <a:latin typeface="Montserrat Medium" pitchFamily="2" charset="0"/>
                <a:cs typeface="MKVSRL+Montserrat-Regular"/>
              </a:rPr>
              <a:t>sur</a:t>
            </a:r>
            <a:r>
              <a:rPr lang="fr-FR" sz="1700" spc="100" dirty="0">
                <a:latin typeface="Montserrat Medium" pitchFamily="2" charset="0"/>
                <a:cs typeface="MKVSRL+Montserrat-Regular"/>
              </a:rPr>
              <a:t> </a:t>
            </a:r>
            <a:r>
              <a:rPr lang="fr-FR" sz="1700" dirty="0">
                <a:latin typeface="Montserrat Medium" pitchFamily="2" charset="0"/>
                <a:cs typeface="MKVSRL+Montserrat-Regular"/>
              </a:rPr>
              <a:t>une</a:t>
            </a:r>
            <a:r>
              <a:rPr lang="fr-FR" sz="1700" spc="100" dirty="0">
                <a:latin typeface="Montserrat Medium" pitchFamily="2" charset="0"/>
                <a:cs typeface="MKVSRL+Montserrat-Regular"/>
              </a:rPr>
              <a:t> </a:t>
            </a:r>
            <a:r>
              <a:rPr lang="fr-FR" sz="1700" dirty="0">
                <a:latin typeface="Montserrat Medium" pitchFamily="2" charset="0"/>
                <a:cs typeface="MKVSRL+Montserrat-Regular"/>
              </a:rPr>
              <a:t>clé</a:t>
            </a:r>
            <a:r>
              <a:rPr lang="fr-FR" sz="1700" spc="100" dirty="0">
                <a:latin typeface="Montserrat Medium" pitchFamily="2" charset="0"/>
                <a:cs typeface="MKVSRL+Montserrat-Regular"/>
              </a:rPr>
              <a:t> </a:t>
            </a:r>
            <a:r>
              <a:rPr lang="fr-FR" sz="1700" dirty="0">
                <a:latin typeface="Montserrat Medium" pitchFamily="2" charset="0"/>
                <a:cs typeface="MKVSRL+Montserrat-Regular"/>
              </a:rPr>
              <a:t>USB,</a:t>
            </a:r>
            <a:r>
              <a:rPr lang="fr-FR" sz="1700" spc="100" dirty="0">
                <a:latin typeface="Montserrat Medium" pitchFamily="2" charset="0"/>
                <a:cs typeface="MKVSRL+Montserrat-Regular"/>
              </a:rPr>
              <a:t> </a:t>
            </a:r>
            <a:r>
              <a:rPr lang="fr-FR" sz="1700" dirty="0">
                <a:latin typeface="Montserrat Medium" pitchFamily="2" charset="0"/>
                <a:cs typeface="MKVSRL+Montserrat-Regular"/>
              </a:rPr>
              <a:t>un disque</a:t>
            </a:r>
            <a:r>
              <a:rPr lang="fr-FR" sz="1700" spc="-11" dirty="0">
                <a:latin typeface="Montserrat Medium" pitchFamily="2" charset="0"/>
                <a:cs typeface="MKVSRL+Montserrat-Regular"/>
              </a:rPr>
              <a:t> </a:t>
            </a:r>
            <a:r>
              <a:rPr lang="fr-FR" sz="1700" dirty="0">
                <a:latin typeface="Montserrat Medium" pitchFamily="2" charset="0"/>
                <a:cs typeface="MKVSRL+Montserrat-Regular"/>
              </a:rPr>
              <a:t>dur,</a:t>
            </a:r>
            <a:r>
              <a:rPr lang="fr-FR" sz="1700" spc="-11" dirty="0">
                <a:latin typeface="Montserrat Medium" pitchFamily="2" charset="0"/>
                <a:cs typeface="MKVSRL+Montserrat-Regular"/>
              </a:rPr>
              <a:t> </a:t>
            </a:r>
            <a:r>
              <a:rPr lang="fr-FR" sz="1700" dirty="0">
                <a:latin typeface="Montserrat Medium" pitchFamily="2" charset="0"/>
                <a:cs typeface="MKVSRL+Montserrat-Regular"/>
              </a:rPr>
              <a:t>une</a:t>
            </a:r>
            <a:r>
              <a:rPr lang="fr-FR" sz="1700" spc="-11" dirty="0">
                <a:latin typeface="Montserrat Medium" pitchFamily="2" charset="0"/>
                <a:cs typeface="MKVSRL+Montserrat-Regular"/>
              </a:rPr>
              <a:t> </a:t>
            </a:r>
            <a:r>
              <a:rPr lang="fr-FR" sz="1700" dirty="0">
                <a:latin typeface="Montserrat Medium" pitchFamily="2" charset="0"/>
                <a:cs typeface="MKVSRL+Montserrat-Regular"/>
              </a:rPr>
              <a:t>carte</a:t>
            </a:r>
            <a:r>
              <a:rPr lang="fr-FR" sz="1700" spc="-11" dirty="0">
                <a:latin typeface="Montserrat Medium" pitchFamily="2" charset="0"/>
                <a:cs typeface="MKVSRL+Montserrat-Regular"/>
              </a:rPr>
              <a:t> </a:t>
            </a:r>
            <a:r>
              <a:rPr lang="fr-FR" sz="1700" dirty="0">
                <a:latin typeface="Montserrat Medium" pitchFamily="2" charset="0"/>
                <a:cs typeface="MKVSRL+Montserrat-Regular"/>
              </a:rPr>
              <a:t>mémoire,</a:t>
            </a:r>
            <a:r>
              <a:rPr lang="fr-FR" sz="1700" spc="-11" dirty="0">
                <a:latin typeface="Montserrat Medium" pitchFamily="2" charset="0"/>
                <a:cs typeface="MKVSRL+Montserrat-Regular"/>
              </a:rPr>
              <a:t> </a:t>
            </a:r>
            <a:r>
              <a:rPr lang="fr-FR" sz="1700" dirty="0">
                <a:latin typeface="Montserrat Medium" pitchFamily="2" charset="0"/>
                <a:cs typeface="MKVSRL+Montserrat-Regular"/>
              </a:rPr>
              <a:t>etc…</a:t>
            </a:r>
            <a:r>
              <a:rPr lang="fr-FR" sz="1700" spc="-11" dirty="0">
                <a:latin typeface="Montserrat Medium" pitchFamily="2" charset="0"/>
                <a:cs typeface="MKVSRL+Montserrat-Regular"/>
              </a:rPr>
              <a:t> </a:t>
            </a:r>
            <a:r>
              <a:rPr lang="fr-FR" sz="1700" dirty="0">
                <a:latin typeface="Montserrat Medium" pitchFamily="2" charset="0"/>
                <a:cs typeface="MKVSRL+Montserrat-Regular"/>
              </a:rPr>
              <a:t>En</a:t>
            </a:r>
            <a:r>
              <a:rPr lang="fr-FR" sz="1700" spc="-11" dirty="0">
                <a:latin typeface="Montserrat Medium" pitchFamily="2" charset="0"/>
                <a:cs typeface="MKVSRL+Montserrat-Regular"/>
              </a:rPr>
              <a:t> </a:t>
            </a:r>
            <a:r>
              <a:rPr lang="fr-FR" sz="1700" dirty="0">
                <a:latin typeface="Montserrat Medium" pitchFamily="2" charset="0"/>
                <a:cs typeface="MKVSRL+Montserrat-Regular"/>
              </a:rPr>
              <a:t>conclusion,</a:t>
            </a:r>
            <a:r>
              <a:rPr lang="fr-FR" sz="1700" spc="-11" dirty="0">
                <a:latin typeface="Montserrat Medium" pitchFamily="2" charset="0"/>
                <a:cs typeface="MKVSRL+Montserrat-Regular"/>
              </a:rPr>
              <a:t> </a:t>
            </a:r>
            <a:r>
              <a:rPr lang="fr-FR" sz="1700" dirty="0">
                <a:latin typeface="Montserrat Medium" pitchFamily="2" charset="0"/>
                <a:cs typeface="MKVSRL+Montserrat-Regular"/>
              </a:rPr>
              <a:t>c’est</a:t>
            </a:r>
            <a:r>
              <a:rPr lang="fr-FR" sz="1700" spc="-11" dirty="0">
                <a:latin typeface="Montserrat Medium" pitchFamily="2" charset="0"/>
                <a:cs typeface="MKVSRL+Montserrat-Regular"/>
              </a:rPr>
              <a:t> </a:t>
            </a:r>
            <a:r>
              <a:rPr lang="fr-FR" sz="1700" dirty="0">
                <a:latin typeface="Montserrat Medium" pitchFamily="2" charset="0"/>
                <a:cs typeface="MKVSRL+Montserrat-Regular"/>
              </a:rPr>
              <a:t>un</a:t>
            </a:r>
            <a:r>
              <a:rPr lang="fr-FR" sz="1700" spc="-19" dirty="0">
                <a:latin typeface="Montserrat Medium" pitchFamily="2" charset="0"/>
                <a:cs typeface="MKVSRL+Montserrat-Regular"/>
              </a:rPr>
              <a:t> </a:t>
            </a:r>
            <a:r>
              <a:rPr lang="fr-FR" sz="1700" b="1" dirty="0">
                <a:latin typeface="Montserrat Medium" pitchFamily="2" charset="0"/>
                <a:cs typeface="Montserrat"/>
              </a:rPr>
              <a:t>stockage</a:t>
            </a:r>
            <a:r>
              <a:rPr lang="fr-FR" sz="1700" b="1" spc="-12" dirty="0">
                <a:latin typeface="Montserrat Medium" pitchFamily="2" charset="0"/>
                <a:cs typeface="Montserrat"/>
              </a:rPr>
              <a:t> </a:t>
            </a:r>
            <a:r>
              <a:rPr lang="fr-FR" sz="1700" b="1" dirty="0">
                <a:latin typeface="Montserrat Medium" pitchFamily="2" charset="0"/>
                <a:cs typeface="Montserrat"/>
              </a:rPr>
              <a:t>interne à votre ordinateur.</a:t>
            </a:r>
          </a:p>
          <a:p>
            <a:pPr algn="just">
              <a:lnSpc>
                <a:spcPct val="150000"/>
              </a:lnSpc>
            </a:pPr>
            <a:r>
              <a:rPr lang="fr-FR" sz="1700" dirty="0">
                <a:solidFill>
                  <a:srgbClr val="000000"/>
                </a:solidFill>
                <a:latin typeface="Montserrat Medium" pitchFamily="2" charset="0"/>
                <a:cs typeface="MKVSRL+Montserrat-Regular"/>
              </a:rPr>
              <a:t>Par</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expérience,</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les</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connecteurs</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que</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vous</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êtes</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le</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plus</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susceptible</a:t>
            </a:r>
            <a:r>
              <a:rPr lang="fr-FR" sz="1700" spc="226" dirty="0">
                <a:solidFill>
                  <a:srgbClr val="000000"/>
                </a:solidFill>
                <a:latin typeface="Montserrat Medium" pitchFamily="2" charset="0"/>
                <a:cs typeface="MKVSRL+Montserrat-Regular"/>
              </a:rPr>
              <a:t> </a:t>
            </a:r>
            <a:r>
              <a:rPr lang="fr-FR" sz="1700" dirty="0">
                <a:solidFill>
                  <a:srgbClr val="000000"/>
                </a:solidFill>
                <a:latin typeface="Montserrat Medium" pitchFamily="2" charset="0"/>
                <a:cs typeface="MKVSRL+Montserrat-Regular"/>
              </a:rPr>
              <a:t>d’utiliser</a:t>
            </a:r>
          </a:p>
          <a:p>
            <a:pPr algn="just">
              <a:lnSpc>
                <a:spcPct val="150000"/>
              </a:lnSpc>
            </a:pPr>
            <a:r>
              <a:rPr lang="fr-FR" sz="1700" dirty="0">
                <a:solidFill>
                  <a:srgbClr val="000000"/>
                </a:solidFill>
                <a:latin typeface="Montserrat Medium" pitchFamily="2" charset="0"/>
                <a:cs typeface="MKVSRL+Montserrat-Regular"/>
              </a:rPr>
              <a:t>pour des fichiers locaux seront : (Voir Image)</a:t>
            </a:r>
          </a:p>
        </p:txBody>
      </p:sp>
      <p:sp>
        <p:nvSpPr>
          <p:cNvPr id="6" name="object 1">
            <a:extLst>
              <a:ext uri="{FF2B5EF4-FFF2-40B4-BE49-F238E27FC236}">
                <a16:creationId xmlns:a16="http://schemas.microsoft.com/office/drawing/2014/main" id="{209CFD79-3ED4-34ED-367E-55CACC9C8760}"/>
              </a:ext>
            </a:extLst>
          </p:cNvPr>
          <p:cNvSpPr/>
          <p:nvPr/>
        </p:nvSpPr>
        <p:spPr>
          <a:xfrm>
            <a:off x="6400996" y="2232686"/>
            <a:ext cx="5629619" cy="4031495"/>
          </a:xfrm>
          <a:prstGeom prst="rect">
            <a:avLst/>
          </a:prstGeom>
          <a:blipFill>
            <a:blip r:embed="rId2" cstate="print"/>
            <a:stretch>
              <a:fillRect/>
            </a:stretch>
          </a:blipFill>
        </p:spPr>
        <p:txBody>
          <a:bodyPr wrap="square" lIns="0" tIns="0" rIns="0" bIns="0" rtlCol="0">
            <a:spAutoFit/>
          </a:bodyPr>
          <a:lstStyle/>
          <a:p>
            <a:endParaRPr/>
          </a:p>
        </p:txBody>
      </p:sp>
      <p:sp>
        <p:nvSpPr>
          <p:cNvPr id="7" name="ZoneTexte 6">
            <a:extLst>
              <a:ext uri="{FF2B5EF4-FFF2-40B4-BE49-F238E27FC236}">
                <a16:creationId xmlns:a16="http://schemas.microsoft.com/office/drawing/2014/main" id="{BA38ECF1-2677-FA2A-7C99-7D6E1BC39666}"/>
              </a:ext>
            </a:extLst>
          </p:cNvPr>
          <p:cNvSpPr txBox="1"/>
          <p:nvPr/>
        </p:nvSpPr>
        <p:spPr>
          <a:xfrm>
            <a:off x="6541277" y="1993116"/>
            <a:ext cx="1942077" cy="830997"/>
          </a:xfrm>
          <a:prstGeom prst="rect">
            <a:avLst/>
          </a:prstGeom>
          <a:noFill/>
        </p:spPr>
        <p:txBody>
          <a:bodyPr wrap="square">
            <a:spAutoFit/>
          </a:bodyPr>
          <a:lstStyle/>
          <a:p>
            <a:pPr marL="0" marR="0">
              <a:spcBef>
                <a:spcPts val="0"/>
              </a:spcBef>
              <a:spcAft>
                <a:spcPts val="0"/>
              </a:spcAft>
            </a:pPr>
            <a:r>
              <a:rPr lang="fr-FR" sz="1600" dirty="0">
                <a:solidFill>
                  <a:srgbClr val="000000"/>
                </a:solidFill>
                <a:latin typeface="MKVSRL+Montserrat-Regular"/>
                <a:cs typeface="MKVSRL+Montserrat-Regular"/>
              </a:rPr>
              <a:t>Classeur Excel</a:t>
            </a:r>
          </a:p>
          <a:p>
            <a:pPr marL="0" marR="0">
              <a:spcBef>
                <a:spcPts val="0"/>
              </a:spcBef>
              <a:spcAft>
                <a:spcPts val="0"/>
              </a:spcAft>
            </a:pPr>
            <a:r>
              <a:rPr lang="fr-FR" sz="1600" dirty="0">
                <a:solidFill>
                  <a:srgbClr val="000000"/>
                </a:solidFill>
                <a:latin typeface="MKVSRL+Montserrat-Regular"/>
                <a:cs typeface="MKVSRL+Montserrat-Regular"/>
              </a:rPr>
              <a:t>Texte/CSV</a:t>
            </a:r>
          </a:p>
          <a:p>
            <a:pPr marL="0" marR="0">
              <a:spcBef>
                <a:spcPts val="1"/>
              </a:spcBef>
              <a:spcAft>
                <a:spcPts val="0"/>
              </a:spcAft>
            </a:pPr>
            <a:r>
              <a:rPr lang="fr-FR" sz="1600" dirty="0">
                <a:solidFill>
                  <a:srgbClr val="000000"/>
                </a:solidFill>
                <a:latin typeface="MKVSRL+Montserrat-Regular"/>
                <a:cs typeface="MKVSRL+Montserrat-Regular"/>
              </a:rPr>
              <a:t>Dossier</a:t>
            </a:r>
          </a:p>
        </p:txBody>
      </p:sp>
      <p:pic>
        <p:nvPicPr>
          <p:cNvPr id="4" name="Image 3">
            <a:extLst>
              <a:ext uri="{FF2B5EF4-FFF2-40B4-BE49-F238E27FC236}">
                <a16:creationId xmlns:a16="http://schemas.microsoft.com/office/drawing/2014/main" id="{76BA246B-DB7F-86E8-C416-A021B8BFD3AE}"/>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8EF70373-6247-B158-5A4F-83329D00B743}"/>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53265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CC97B-F50F-3F5A-8599-A9C8F268CB7C}"/>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9A10099B-F101-7A6F-8BED-D25EE0BE67A1}"/>
              </a:ext>
            </a:extLst>
          </p:cNvPr>
          <p:cNvSpPr txBox="1"/>
          <p:nvPr/>
        </p:nvSpPr>
        <p:spPr>
          <a:xfrm>
            <a:off x="969485" y="775736"/>
            <a:ext cx="10675345" cy="461024"/>
          </a:xfrm>
          <a:prstGeom prst="rect">
            <a:avLst/>
          </a:prstGeom>
          <a:noFill/>
        </p:spPr>
        <p:txBody>
          <a:bodyPr wrap="square">
            <a:spAutoFit/>
          </a:bodyPr>
          <a:lstStyle/>
          <a:p>
            <a:pPr algn="l">
              <a:lnSpc>
                <a:spcPct val="150000"/>
              </a:lnSpc>
              <a:spcBef>
                <a:spcPts val="0"/>
              </a:spcBef>
            </a:pPr>
            <a:r>
              <a:rPr lang="fr-FR" sz="1800" b="1" dirty="0">
                <a:latin typeface="Montserrat ExtraBold" pitchFamily="2" charset="0"/>
                <a:cs typeface="Montserrat"/>
              </a:rPr>
              <a:t>3.1.2</a:t>
            </a:r>
            <a:r>
              <a:rPr lang="fr-FR" sz="1800" b="1" spc="763" dirty="0">
                <a:latin typeface="Montserrat ExtraBold" pitchFamily="2" charset="0"/>
                <a:cs typeface="Montserrat"/>
              </a:rPr>
              <a:t> </a:t>
            </a:r>
            <a:r>
              <a:rPr lang="fr-FR" sz="1800" b="1" dirty="0">
                <a:latin typeface="Montserrat ExtraBold" pitchFamily="2" charset="0"/>
                <a:cs typeface="Montserrat"/>
              </a:rPr>
              <a:t>Fichiers </a:t>
            </a:r>
            <a:r>
              <a:rPr lang="fr-FR" b="1" dirty="0">
                <a:latin typeface="Montserrat ExtraBold" pitchFamily="2" charset="0"/>
                <a:cs typeface="Montserrat"/>
              </a:rPr>
              <a:t>en ligne</a:t>
            </a:r>
            <a:endParaRPr lang="fr-FR" sz="1800" b="1" dirty="0">
              <a:latin typeface="Montserrat ExtraBold" pitchFamily="2" charset="0"/>
              <a:cs typeface="Montserrat"/>
            </a:endParaRPr>
          </a:p>
        </p:txBody>
      </p:sp>
      <p:sp>
        <p:nvSpPr>
          <p:cNvPr id="17" name="ZoneTexte 16">
            <a:extLst>
              <a:ext uri="{FF2B5EF4-FFF2-40B4-BE49-F238E27FC236}">
                <a16:creationId xmlns:a16="http://schemas.microsoft.com/office/drawing/2014/main" id="{3E0DE86E-5CB8-3008-DC68-6451F89FC403}"/>
              </a:ext>
            </a:extLst>
          </p:cNvPr>
          <p:cNvSpPr txBox="1"/>
          <p:nvPr/>
        </p:nvSpPr>
        <p:spPr>
          <a:xfrm>
            <a:off x="980502" y="1366024"/>
            <a:ext cx="9970264" cy="1291957"/>
          </a:xfrm>
          <a:prstGeom prst="rect">
            <a:avLst/>
          </a:prstGeom>
          <a:noFill/>
        </p:spPr>
        <p:txBody>
          <a:bodyPr wrap="square">
            <a:spAutoFit/>
          </a:bodyPr>
          <a:lstStyle/>
          <a:p>
            <a:pPr marL="0" marR="0" algn="just">
              <a:lnSpc>
                <a:spcPct val="150000"/>
              </a:lnSpc>
              <a:spcBef>
                <a:spcPts val="0"/>
              </a:spcBef>
              <a:spcAft>
                <a:spcPts val="0"/>
              </a:spcAft>
            </a:pPr>
            <a:r>
              <a:rPr lang="fr-FR" sz="1800" dirty="0">
                <a:latin typeface="Montserrat Medium" pitchFamily="2" charset="0"/>
                <a:cs typeface="MKVSRL+Montserrat-Regular"/>
              </a:rPr>
              <a:t>Aujourd’hui,</a:t>
            </a:r>
            <a:r>
              <a:rPr lang="fr-FR" sz="1800" spc="144" dirty="0">
                <a:latin typeface="Montserrat Medium" pitchFamily="2" charset="0"/>
                <a:cs typeface="MKVSRL+Montserrat-Regular"/>
              </a:rPr>
              <a:t> </a:t>
            </a:r>
            <a:r>
              <a:rPr lang="fr-FR" sz="1800" dirty="0">
                <a:latin typeface="Montserrat Medium" pitchFamily="2" charset="0"/>
                <a:cs typeface="MKVSRL+Montserrat-Regular"/>
              </a:rPr>
              <a:t>nous</a:t>
            </a:r>
            <a:r>
              <a:rPr lang="fr-FR" sz="1800" spc="144" dirty="0">
                <a:latin typeface="Montserrat Medium" pitchFamily="2" charset="0"/>
                <a:cs typeface="MKVSRL+Montserrat-Regular"/>
              </a:rPr>
              <a:t> </a:t>
            </a:r>
            <a:r>
              <a:rPr lang="fr-FR" sz="1800" dirty="0">
                <a:latin typeface="Montserrat Medium" pitchFamily="2" charset="0"/>
                <a:cs typeface="MKVSRL+Montserrat-Regular"/>
              </a:rPr>
              <a:t>travaillons</a:t>
            </a:r>
            <a:r>
              <a:rPr lang="fr-FR" sz="1800" spc="144" dirty="0">
                <a:latin typeface="Montserrat Medium" pitchFamily="2" charset="0"/>
                <a:cs typeface="MKVSRL+Montserrat-Regular"/>
              </a:rPr>
              <a:t> </a:t>
            </a:r>
            <a:r>
              <a:rPr lang="fr-FR" sz="1800" dirty="0">
                <a:latin typeface="Montserrat Medium" pitchFamily="2" charset="0"/>
                <a:cs typeface="MKVSRL+Montserrat-Regular"/>
              </a:rPr>
              <a:t>énormément</a:t>
            </a:r>
            <a:r>
              <a:rPr lang="fr-FR" sz="1800" spc="144" dirty="0">
                <a:latin typeface="Montserrat Medium" pitchFamily="2" charset="0"/>
                <a:cs typeface="MKVSRL+Montserrat-Regular"/>
              </a:rPr>
              <a:t> </a:t>
            </a:r>
            <a:r>
              <a:rPr lang="fr-FR" sz="1800" dirty="0">
                <a:latin typeface="Montserrat Medium" pitchFamily="2" charset="0"/>
                <a:cs typeface="MKVSRL+Montserrat-Regular"/>
              </a:rPr>
              <a:t>avec</a:t>
            </a:r>
            <a:r>
              <a:rPr lang="fr-FR" sz="1800" spc="144" dirty="0">
                <a:latin typeface="Montserrat Medium" pitchFamily="2" charset="0"/>
                <a:cs typeface="MKVSRL+Montserrat-Regular"/>
              </a:rPr>
              <a:t> </a:t>
            </a:r>
            <a:r>
              <a:rPr lang="fr-FR" sz="1800" dirty="0">
                <a:latin typeface="Montserrat Medium" pitchFamily="2" charset="0"/>
                <a:cs typeface="MKVSRL+Montserrat-Regular"/>
              </a:rPr>
              <a:t>les</a:t>
            </a:r>
            <a:r>
              <a:rPr lang="fr-FR" sz="1800" spc="144" dirty="0">
                <a:latin typeface="Montserrat Medium" pitchFamily="2" charset="0"/>
                <a:cs typeface="MKVSRL+Montserrat-Regular"/>
              </a:rPr>
              <a:t> </a:t>
            </a:r>
            <a:r>
              <a:rPr lang="fr-FR" sz="1800" dirty="0">
                <a:latin typeface="Montserrat Medium" pitchFamily="2" charset="0"/>
                <a:cs typeface="MKVSRL+Montserrat-Regular"/>
              </a:rPr>
              <a:t>espaces</a:t>
            </a:r>
            <a:r>
              <a:rPr lang="fr-FR" sz="1800" spc="144" dirty="0">
                <a:latin typeface="Montserrat Medium" pitchFamily="2" charset="0"/>
                <a:cs typeface="MKVSRL+Montserrat-Regular"/>
              </a:rPr>
              <a:t> </a:t>
            </a:r>
            <a:r>
              <a:rPr lang="fr-FR" sz="1800" dirty="0">
                <a:latin typeface="Montserrat Medium" pitchFamily="2" charset="0"/>
                <a:cs typeface="MKVSRL+Montserrat-Regular"/>
              </a:rPr>
              <a:t>de</a:t>
            </a:r>
            <a:r>
              <a:rPr lang="fr-FR" sz="1800" spc="145" dirty="0">
                <a:latin typeface="Montserrat Medium" pitchFamily="2" charset="0"/>
                <a:cs typeface="MKVSRL+Montserrat-Regular"/>
              </a:rPr>
              <a:t> </a:t>
            </a:r>
            <a:r>
              <a:rPr lang="fr-FR" sz="1800" b="1" dirty="0">
                <a:latin typeface="Montserrat Medium" pitchFamily="2" charset="0"/>
                <a:cs typeface="Montserrat"/>
              </a:rPr>
              <a:t>stockage</a:t>
            </a:r>
            <a:r>
              <a:rPr lang="fr-FR" sz="1800" b="1" spc="155" dirty="0">
                <a:latin typeface="Montserrat Medium" pitchFamily="2" charset="0"/>
                <a:cs typeface="Montserrat"/>
              </a:rPr>
              <a:t> </a:t>
            </a:r>
            <a:r>
              <a:rPr lang="fr-FR" sz="1800" b="1" dirty="0">
                <a:latin typeface="Montserrat Medium" pitchFamily="2" charset="0"/>
                <a:cs typeface="Montserrat"/>
              </a:rPr>
              <a:t>en ligne</a:t>
            </a:r>
            <a:r>
              <a:rPr lang="fr-FR" sz="1800" b="1" spc="312" dirty="0">
                <a:latin typeface="Montserrat Medium" pitchFamily="2" charset="0"/>
                <a:cs typeface="Montserrat"/>
              </a:rPr>
              <a:t> </a:t>
            </a:r>
            <a:r>
              <a:rPr lang="fr-FR" sz="1800" dirty="0">
                <a:latin typeface="Montserrat Medium" pitchFamily="2" charset="0"/>
                <a:cs typeface="MKVSRL+Montserrat-Regular"/>
              </a:rPr>
              <a:t>tel</a:t>
            </a:r>
            <a:r>
              <a:rPr lang="fr-FR" sz="1800" spc="337" dirty="0">
                <a:latin typeface="Montserrat Medium" pitchFamily="2" charset="0"/>
                <a:cs typeface="MKVSRL+Montserrat-Regular"/>
              </a:rPr>
              <a:t> </a:t>
            </a:r>
            <a:r>
              <a:rPr lang="fr-FR" sz="1800" dirty="0">
                <a:latin typeface="Montserrat Medium" pitchFamily="2" charset="0"/>
                <a:cs typeface="MKVSRL+Montserrat-Regular"/>
              </a:rPr>
              <a:t>que</a:t>
            </a:r>
            <a:r>
              <a:rPr lang="fr-FR" sz="1800" spc="337" dirty="0">
                <a:latin typeface="Montserrat Medium" pitchFamily="2" charset="0"/>
                <a:cs typeface="MKVSRL+Montserrat-Regular"/>
              </a:rPr>
              <a:t> </a:t>
            </a:r>
            <a:r>
              <a:rPr lang="fr-FR" sz="1800" dirty="0">
                <a:latin typeface="Montserrat Medium" pitchFamily="2" charset="0"/>
                <a:cs typeface="MKVSRL+Montserrat-Regular"/>
              </a:rPr>
              <a:t>SharePoint,</a:t>
            </a:r>
            <a:r>
              <a:rPr lang="fr-FR" sz="1800" spc="337" dirty="0">
                <a:latin typeface="Montserrat Medium" pitchFamily="2" charset="0"/>
                <a:cs typeface="MKVSRL+Montserrat-Regular"/>
              </a:rPr>
              <a:t> </a:t>
            </a:r>
            <a:r>
              <a:rPr lang="fr-FR" sz="1800" dirty="0">
                <a:latin typeface="Montserrat Medium" pitchFamily="2" charset="0"/>
                <a:cs typeface="MKVSRL+Montserrat-Regular"/>
              </a:rPr>
              <a:t>Teams</a:t>
            </a:r>
            <a:r>
              <a:rPr lang="fr-FR" sz="1800" spc="337" dirty="0">
                <a:latin typeface="Montserrat Medium" pitchFamily="2" charset="0"/>
                <a:cs typeface="MKVSRL+Montserrat-Regular"/>
              </a:rPr>
              <a:t> </a:t>
            </a:r>
            <a:r>
              <a:rPr lang="fr-FR" sz="1800" dirty="0">
                <a:latin typeface="Montserrat Medium" pitchFamily="2" charset="0"/>
                <a:cs typeface="MKVSRL+Montserrat-Regular"/>
              </a:rPr>
              <a:t>ou</a:t>
            </a:r>
            <a:r>
              <a:rPr lang="fr-FR" sz="1800" spc="337" dirty="0">
                <a:latin typeface="Montserrat Medium" pitchFamily="2" charset="0"/>
                <a:cs typeface="MKVSRL+Montserrat-Regular"/>
              </a:rPr>
              <a:t> </a:t>
            </a:r>
            <a:r>
              <a:rPr lang="fr-FR" sz="1800" dirty="0">
                <a:latin typeface="Montserrat Medium" pitchFamily="2" charset="0"/>
                <a:cs typeface="MKVSRL+Montserrat-Regular"/>
              </a:rPr>
              <a:t>encore</a:t>
            </a:r>
            <a:r>
              <a:rPr lang="fr-FR" sz="1800" spc="337" dirty="0">
                <a:latin typeface="Montserrat Medium" pitchFamily="2" charset="0"/>
                <a:cs typeface="MKVSRL+Montserrat-Regular"/>
              </a:rPr>
              <a:t> </a:t>
            </a:r>
            <a:r>
              <a:rPr lang="fr-FR" sz="1800" dirty="0">
                <a:latin typeface="Montserrat Medium" pitchFamily="2" charset="0"/>
                <a:cs typeface="MKVSRL+Montserrat-Regular"/>
              </a:rPr>
              <a:t>OneDrive.</a:t>
            </a:r>
            <a:r>
              <a:rPr lang="fr-FR" sz="1800" spc="337" dirty="0">
                <a:latin typeface="Montserrat Medium" pitchFamily="2" charset="0"/>
                <a:cs typeface="MKVSRL+Montserrat-Regular"/>
              </a:rPr>
              <a:t> </a:t>
            </a:r>
            <a:r>
              <a:rPr lang="fr-FR" sz="1800" dirty="0">
                <a:latin typeface="Montserrat Medium" pitchFamily="2" charset="0"/>
                <a:cs typeface="MKVSRL+Montserrat-Regular"/>
              </a:rPr>
              <a:t>Par</a:t>
            </a:r>
            <a:r>
              <a:rPr lang="fr-FR" sz="1800" spc="337" dirty="0">
                <a:latin typeface="Montserrat Medium" pitchFamily="2" charset="0"/>
                <a:cs typeface="MKVSRL+Montserrat-Regular"/>
              </a:rPr>
              <a:t> </a:t>
            </a:r>
            <a:r>
              <a:rPr lang="fr-FR" sz="1800" dirty="0">
                <a:latin typeface="Montserrat Medium" pitchFamily="2" charset="0"/>
                <a:cs typeface="MKVSRL+Montserrat-Regular"/>
              </a:rPr>
              <a:t>expérience,</a:t>
            </a:r>
            <a:r>
              <a:rPr lang="fr-FR" sz="1800" spc="337" dirty="0">
                <a:latin typeface="Montserrat Medium" pitchFamily="2" charset="0"/>
                <a:cs typeface="MKVSRL+Montserrat-Regular"/>
              </a:rPr>
              <a:t> </a:t>
            </a:r>
            <a:r>
              <a:rPr lang="fr-FR" sz="1800" dirty="0">
                <a:latin typeface="Montserrat Medium" pitchFamily="2" charset="0"/>
                <a:cs typeface="MKVSRL+Montserrat-Regular"/>
              </a:rPr>
              <a:t>les connecteurs</a:t>
            </a:r>
            <a:r>
              <a:rPr lang="fr-FR" sz="1800" spc="152" dirty="0">
                <a:latin typeface="Montserrat Medium" pitchFamily="2" charset="0"/>
                <a:cs typeface="MKVSRL+Montserrat-Regular"/>
              </a:rPr>
              <a:t> </a:t>
            </a:r>
            <a:r>
              <a:rPr lang="fr-FR" sz="1800" dirty="0">
                <a:latin typeface="Montserrat Medium" pitchFamily="2" charset="0"/>
                <a:cs typeface="MKVSRL+Montserrat-Regular"/>
              </a:rPr>
              <a:t>que</a:t>
            </a:r>
            <a:r>
              <a:rPr lang="fr-FR" sz="1800" spc="152" dirty="0">
                <a:latin typeface="Montserrat Medium" pitchFamily="2" charset="0"/>
                <a:cs typeface="MKVSRL+Montserrat-Regular"/>
              </a:rPr>
              <a:t> </a:t>
            </a:r>
            <a:r>
              <a:rPr lang="fr-FR" sz="1800" dirty="0">
                <a:latin typeface="Montserrat Medium" pitchFamily="2" charset="0"/>
                <a:cs typeface="MKVSRL+Montserrat-Regular"/>
              </a:rPr>
              <a:t>vous</a:t>
            </a:r>
            <a:r>
              <a:rPr lang="fr-FR" sz="1800" spc="152" dirty="0">
                <a:latin typeface="Montserrat Medium" pitchFamily="2" charset="0"/>
                <a:cs typeface="MKVSRL+Montserrat-Regular"/>
              </a:rPr>
              <a:t> </a:t>
            </a:r>
            <a:r>
              <a:rPr lang="fr-FR" sz="1800" dirty="0">
                <a:latin typeface="Montserrat Medium" pitchFamily="2" charset="0"/>
                <a:cs typeface="MKVSRL+Montserrat-Regular"/>
              </a:rPr>
              <a:t>êtes</a:t>
            </a:r>
            <a:r>
              <a:rPr lang="fr-FR" sz="1800" spc="152" dirty="0">
                <a:latin typeface="Montserrat Medium" pitchFamily="2" charset="0"/>
                <a:cs typeface="MKVSRL+Montserrat-Regular"/>
              </a:rPr>
              <a:t> </a:t>
            </a:r>
            <a:r>
              <a:rPr lang="fr-FR" sz="1800" dirty="0">
                <a:latin typeface="Montserrat Medium" pitchFamily="2" charset="0"/>
                <a:cs typeface="MKVSRL+Montserrat-Regular"/>
              </a:rPr>
              <a:t>le</a:t>
            </a:r>
            <a:r>
              <a:rPr lang="fr-FR" sz="1800" spc="152" dirty="0">
                <a:latin typeface="Montserrat Medium" pitchFamily="2" charset="0"/>
                <a:cs typeface="MKVSRL+Montserrat-Regular"/>
              </a:rPr>
              <a:t> </a:t>
            </a:r>
            <a:r>
              <a:rPr lang="fr-FR" sz="1800" dirty="0">
                <a:latin typeface="Montserrat Medium" pitchFamily="2" charset="0"/>
                <a:cs typeface="MKVSRL+Montserrat-Regular"/>
              </a:rPr>
              <a:t>plus</a:t>
            </a:r>
            <a:r>
              <a:rPr lang="fr-FR" sz="1800" spc="152" dirty="0">
                <a:latin typeface="Montserrat Medium" pitchFamily="2" charset="0"/>
                <a:cs typeface="MKVSRL+Montserrat-Regular"/>
              </a:rPr>
              <a:t> </a:t>
            </a:r>
            <a:r>
              <a:rPr lang="fr-FR" sz="1800" dirty="0">
                <a:latin typeface="Montserrat Medium" pitchFamily="2" charset="0"/>
                <a:cs typeface="MKVSRL+Montserrat-Regular"/>
              </a:rPr>
              <a:t>susceptible</a:t>
            </a:r>
            <a:r>
              <a:rPr lang="fr-FR" sz="1800" spc="152" dirty="0">
                <a:latin typeface="Montserrat Medium" pitchFamily="2" charset="0"/>
                <a:cs typeface="MKVSRL+Montserrat-Regular"/>
              </a:rPr>
              <a:t> </a:t>
            </a:r>
            <a:r>
              <a:rPr lang="fr-FR" sz="1800" dirty="0">
                <a:latin typeface="Montserrat Medium" pitchFamily="2" charset="0"/>
                <a:cs typeface="MKVSRL+Montserrat-Regular"/>
              </a:rPr>
              <a:t>d’utiliser</a:t>
            </a:r>
            <a:r>
              <a:rPr lang="fr-FR" sz="1800" spc="152" dirty="0">
                <a:latin typeface="Montserrat Medium" pitchFamily="2" charset="0"/>
                <a:cs typeface="MKVSRL+Montserrat-Regular"/>
              </a:rPr>
              <a:t> </a:t>
            </a:r>
            <a:r>
              <a:rPr lang="fr-FR" sz="1800" dirty="0">
                <a:latin typeface="Montserrat Medium" pitchFamily="2" charset="0"/>
                <a:cs typeface="MKVSRL+Montserrat-Regular"/>
              </a:rPr>
              <a:t>pour</a:t>
            </a:r>
            <a:r>
              <a:rPr lang="fr-FR" sz="1800" spc="152" dirty="0">
                <a:latin typeface="Montserrat Medium" pitchFamily="2" charset="0"/>
                <a:cs typeface="MKVSRL+Montserrat-Regular"/>
              </a:rPr>
              <a:t> </a:t>
            </a:r>
            <a:r>
              <a:rPr lang="fr-FR" sz="1800" dirty="0">
                <a:latin typeface="Montserrat Medium" pitchFamily="2" charset="0"/>
                <a:cs typeface="MKVSRL+Montserrat-Regular"/>
              </a:rPr>
              <a:t>des</a:t>
            </a:r>
            <a:r>
              <a:rPr lang="fr-FR" sz="1800" spc="152" dirty="0">
                <a:latin typeface="Montserrat Medium" pitchFamily="2" charset="0"/>
                <a:cs typeface="MKVSRL+Montserrat-Regular"/>
              </a:rPr>
              <a:t> </a:t>
            </a:r>
            <a:r>
              <a:rPr lang="fr-FR" sz="1800" dirty="0">
                <a:latin typeface="Montserrat Medium" pitchFamily="2" charset="0"/>
                <a:cs typeface="MKVSRL+Montserrat-Regular"/>
              </a:rPr>
              <a:t>fichiers</a:t>
            </a:r>
            <a:r>
              <a:rPr lang="fr-FR" sz="1800" spc="152" dirty="0">
                <a:latin typeface="Montserrat Medium" pitchFamily="2" charset="0"/>
                <a:cs typeface="MKVSRL+Montserrat-Regular"/>
              </a:rPr>
              <a:t> </a:t>
            </a:r>
            <a:r>
              <a:rPr lang="fr-FR" sz="1800" dirty="0">
                <a:latin typeface="Montserrat Medium" pitchFamily="2" charset="0"/>
                <a:cs typeface="MKVSRL+Montserrat-Regular"/>
              </a:rPr>
              <a:t>en ligne seront :</a:t>
            </a:r>
          </a:p>
        </p:txBody>
      </p:sp>
      <p:sp>
        <p:nvSpPr>
          <p:cNvPr id="18" name="object 2">
            <a:extLst>
              <a:ext uri="{FF2B5EF4-FFF2-40B4-BE49-F238E27FC236}">
                <a16:creationId xmlns:a16="http://schemas.microsoft.com/office/drawing/2014/main" id="{8C8B2513-FD34-C9C6-E36A-E4214C805DEC}"/>
              </a:ext>
            </a:extLst>
          </p:cNvPr>
          <p:cNvSpPr/>
          <p:nvPr/>
        </p:nvSpPr>
        <p:spPr>
          <a:xfrm>
            <a:off x="1209675" y="3005142"/>
            <a:ext cx="5136041" cy="3076169"/>
          </a:xfrm>
          <a:prstGeom prst="rect">
            <a:avLst/>
          </a:prstGeom>
          <a:blipFill>
            <a:blip r:embed="rId2" cstate="print"/>
            <a:stretch>
              <a:fillRect/>
            </a:stretch>
          </a:blipFill>
        </p:spPr>
        <p:txBody>
          <a:bodyPr wrap="square" lIns="0" tIns="0" rIns="0" bIns="0" rtlCol="0">
            <a:spAutoFit/>
          </a:bodyPr>
          <a:lstStyle/>
          <a:p>
            <a:endParaRPr/>
          </a:p>
        </p:txBody>
      </p:sp>
      <p:sp>
        <p:nvSpPr>
          <p:cNvPr id="19" name="object 12">
            <a:extLst>
              <a:ext uri="{FF2B5EF4-FFF2-40B4-BE49-F238E27FC236}">
                <a16:creationId xmlns:a16="http://schemas.microsoft.com/office/drawing/2014/main" id="{77ED1AE7-0344-5812-0009-D88F6C34D4DE}"/>
              </a:ext>
            </a:extLst>
          </p:cNvPr>
          <p:cNvSpPr txBox="1"/>
          <p:nvPr/>
        </p:nvSpPr>
        <p:spPr>
          <a:xfrm>
            <a:off x="956184" y="2925915"/>
            <a:ext cx="1593717" cy="371705"/>
          </a:xfrm>
          <a:prstGeom prst="rect">
            <a:avLst/>
          </a:prstGeom>
        </p:spPr>
        <p:txBody>
          <a:bodyPr vert="horz" wrap="square" lIns="0" tIns="0" rIns="0" bIns="0" rtlCol="0">
            <a:spAutoFit/>
          </a:bodyPr>
          <a:lstStyle/>
          <a:p>
            <a:pPr marL="0" marR="0">
              <a:lnSpc>
                <a:spcPts val="1462"/>
              </a:lnSpc>
              <a:spcBef>
                <a:spcPts val="0"/>
              </a:spcBef>
              <a:spcAft>
                <a:spcPts val="0"/>
              </a:spcAft>
            </a:pPr>
            <a:r>
              <a:rPr lang="fr-FR" sz="1200" dirty="0">
                <a:solidFill>
                  <a:srgbClr val="000000"/>
                </a:solidFill>
                <a:latin typeface="MKVSRL+Montserrat-Regular"/>
                <a:cs typeface="MKVSRL+Montserrat-Regular"/>
              </a:rPr>
              <a:t>- </a:t>
            </a:r>
            <a:r>
              <a:rPr sz="1200" b="1" dirty="0">
                <a:solidFill>
                  <a:srgbClr val="000000"/>
                </a:solidFill>
                <a:latin typeface="MKVSRL+Montserrat-Regular"/>
                <a:cs typeface="MKVSRL+Montserrat-Regular"/>
              </a:rPr>
              <a:t>Web</a:t>
            </a:r>
          </a:p>
          <a:p>
            <a:pPr marL="0" marR="0">
              <a:lnSpc>
                <a:spcPts val="1462"/>
              </a:lnSpc>
              <a:spcBef>
                <a:spcPts val="0"/>
              </a:spcBef>
              <a:spcAft>
                <a:spcPts val="0"/>
              </a:spcAft>
            </a:pPr>
            <a:r>
              <a:rPr lang="fr-FR" sz="1200" b="1" dirty="0">
                <a:solidFill>
                  <a:srgbClr val="000000"/>
                </a:solidFill>
                <a:latin typeface="MKVSRL+Montserrat-Regular"/>
                <a:cs typeface="MKVSRL+Montserrat-Regular"/>
              </a:rPr>
              <a:t>- </a:t>
            </a:r>
            <a:r>
              <a:rPr sz="1200" b="1" dirty="0" err="1">
                <a:solidFill>
                  <a:srgbClr val="000000"/>
                </a:solidFill>
                <a:latin typeface="MKVSRL+Montserrat-Regular"/>
                <a:cs typeface="MKVSRL+Montserrat-Regular"/>
              </a:rPr>
              <a:t>Liste</a:t>
            </a:r>
            <a:r>
              <a:rPr sz="1200" b="1" dirty="0">
                <a:solidFill>
                  <a:srgbClr val="000000"/>
                </a:solidFill>
                <a:latin typeface="MKVSRL+Montserrat-Regular"/>
                <a:cs typeface="MKVSRL+Montserrat-Regular"/>
              </a:rPr>
              <a:t> SharePoin</a:t>
            </a:r>
            <a:r>
              <a:rPr sz="1200" dirty="0">
                <a:solidFill>
                  <a:srgbClr val="000000"/>
                </a:solidFill>
                <a:latin typeface="MKVSRL+Montserrat-Regular"/>
                <a:cs typeface="MKVSRL+Montserrat-Regular"/>
              </a:rPr>
              <a:t>t</a:t>
            </a:r>
          </a:p>
        </p:txBody>
      </p:sp>
      <p:sp>
        <p:nvSpPr>
          <p:cNvPr id="20" name="object 1">
            <a:extLst>
              <a:ext uri="{FF2B5EF4-FFF2-40B4-BE49-F238E27FC236}">
                <a16:creationId xmlns:a16="http://schemas.microsoft.com/office/drawing/2014/main" id="{E0244191-E2CB-80DF-F493-D2F29F2CF05C}"/>
              </a:ext>
            </a:extLst>
          </p:cNvPr>
          <p:cNvSpPr/>
          <p:nvPr/>
        </p:nvSpPr>
        <p:spPr>
          <a:xfrm>
            <a:off x="6918871" y="3314742"/>
            <a:ext cx="4537075" cy="2774293"/>
          </a:xfrm>
          <a:prstGeom prst="rect">
            <a:avLst/>
          </a:prstGeom>
          <a:blipFill>
            <a:blip r:embed="rId3" cstate="print"/>
            <a:stretch>
              <a:fillRect/>
            </a:stretch>
          </a:blipFill>
        </p:spPr>
        <p:txBody>
          <a:bodyPr wrap="square" lIns="0" tIns="0" rIns="0" bIns="0" rtlCol="0">
            <a:spAutoFit/>
          </a:bodyPr>
          <a:lstStyle/>
          <a:p>
            <a:endParaRPr/>
          </a:p>
        </p:txBody>
      </p:sp>
      <p:sp>
        <p:nvSpPr>
          <p:cNvPr id="21" name="object 14">
            <a:extLst>
              <a:ext uri="{FF2B5EF4-FFF2-40B4-BE49-F238E27FC236}">
                <a16:creationId xmlns:a16="http://schemas.microsoft.com/office/drawing/2014/main" id="{0B2E6593-03E5-81AA-9AE6-ABA43FAA701F}"/>
              </a:ext>
            </a:extLst>
          </p:cNvPr>
          <p:cNvSpPr txBox="1"/>
          <p:nvPr/>
        </p:nvSpPr>
        <p:spPr>
          <a:xfrm>
            <a:off x="6673953" y="3215990"/>
            <a:ext cx="1607972" cy="223875"/>
          </a:xfrm>
          <a:prstGeom prst="rect">
            <a:avLst/>
          </a:prstGeom>
        </p:spPr>
        <p:txBody>
          <a:bodyPr vert="horz" wrap="square" lIns="0" tIns="0" rIns="0" bIns="0" rtlCol="0">
            <a:spAutoFit/>
          </a:bodyPr>
          <a:lstStyle/>
          <a:p>
            <a:pPr marL="0" marR="0">
              <a:lnSpc>
                <a:spcPts val="1462"/>
              </a:lnSpc>
              <a:spcBef>
                <a:spcPts val="0"/>
              </a:spcBef>
              <a:spcAft>
                <a:spcPts val="0"/>
              </a:spcAft>
            </a:pPr>
            <a:r>
              <a:rPr sz="1200" dirty="0">
                <a:solidFill>
                  <a:srgbClr val="000000"/>
                </a:solidFill>
                <a:latin typeface="MKVSRL+Montserrat-Regular"/>
                <a:cs typeface="MKVSRL+Montserrat-Regular"/>
              </a:rPr>
              <a:t>Dossier SharePoint</a:t>
            </a:r>
          </a:p>
        </p:txBody>
      </p:sp>
      <p:pic>
        <p:nvPicPr>
          <p:cNvPr id="2" name="Image 1">
            <a:extLst>
              <a:ext uri="{FF2B5EF4-FFF2-40B4-BE49-F238E27FC236}">
                <a16:creationId xmlns:a16="http://schemas.microsoft.com/office/drawing/2014/main" id="{33466151-E85B-F90C-7594-4E0758F27FC3}"/>
              </a:ext>
            </a:extLst>
          </p:cNvPr>
          <p:cNvPicPr>
            <a:picLocks noChangeAspect="1"/>
          </p:cNvPicPr>
          <p:nvPr/>
        </p:nvPicPr>
        <p:blipFill>
          <a:blip r:embed="rId4"/>
          <a:stretch>
            <a:fillRect/>
          </a:stretch>
        </p:blipFill>
        <p:spPr>
          <a:xfrm flipV="1">
            <a:off x="1035" y="-31323"/>
            <a:ext cx="471971" cy="4416035"/>
          </a:xfrm>
          <a:prstGeom prst="rect">
            <a:avLst/>
          </a:prstGeom>
        </p:spPr>
      </p:pic>
      <p:pic>
        <p:nvPicPr>
          <p:cNvPr id="3" name="Image 2">
            <a:extLst>
              <a:ext uri="{FF2B5EF4-FFF2-40B4-BE49-F238E27FC236}">
                <a16:creationId xmlns:a16="http://schemas.microsoft.com/office/drawing/2014/main" id="{A3EB1542-E046-537B-84FF-D286D66CEAEB}"/>
              </a:ext>
            </a:extLst>
          </p:cNvPr>
          <p:cNvPicPr>
            <a:picLocks noChangeAspect="1"/>
          </p:cNvPicPr>
          <p:nvPr/>
        </p:nvPicPr>
        <p:blipFill>
          <a:blip r:embed="rId5"/>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771363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B35BB-4DA1-6E29-B4F8-4A0D6CB0DE00}"/>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18CC25A4-923F-77C4-152E-891F6C996F0E}"/>
              </a:ext>
            </a:extLst>
          </p:cNvPr>
          <p:cNvSpPr txBox="1"/>
          <p:nvPr/>
        </p:nvSpPr>
        <p:spPr>
          <a:xfrm>
            <a:off x="969485" y="775736"/>
            <a:ext cx="10675345" cy="461024"/>
          </a:xfrm>
          <a:prstGeom prst="rect">
            <a:avLst/>
          </a:prstGeom>
          <a:noFill/>
        </p:spPr>
        <p:txBody>
          <a:bodyPr wrap="square">
            <a:spAutoFit/>
          </a:bodyPr>
          <a:lstStyle/>
          <a:p>
            <a:pPr algn="l">
              <a:lnSpc>
                <a:spcPct val="150000"/>
              </a:lnSpc>
              <a:spcBef>
                <a:spcPts val="0"/>
              </a:spcBef>
            </a:pPr>
            <a:r>
              <a:rPr lang="fr-FR" sz="1800" b="1" dirty="0">
                <a:latin typeface="Montserrat ExtraBold" pitchFamily="2" charset="0"/>
                <a:cs typeface="Montserrat"/>
              </a:rPr>
              <a:t>3.1.2</a:t>
            </a:r>
            <a:r>
              <a:rPr lang="fr-FR" sz="1800" b="1" spc="763" dirty="0">
                <a:latin typeface="Montserrat ExtraBold" pitchFamily="2" charset="0"/>
                <a:cs typeface="Montserrat"/>
              </a:rPr>
              <a:t> </a:t>
            </a:r>
            <a:r>
              <a:rPr lang="fr-FR" sz="1800" b="1" dirty="0">
                <a:latin typeface="Montserrat ExtraBold" pitchFamily="2" charset="0"/>
                <a:cs typeface="Montserrat"/>
              </a:rPr>
              <a:t>Fichiers </a:t>
            </a:r>
            <a:r>
              <a:rPr lang="fr-FR" b="1" dirty="0">
                <a:latin typeface="Montserrat ExtraBold" pitchFamily="2" charset="0"/>
                <a:cs typeface="Montserrat"/>
              </a:rPr>
              <a:t>en ligne</a:t>
            </a:r>
            <a:endParaRPr lang="fr-FR" sz="1800" b="1" dirty="0">
              <a:latin typeface="Montserrat ExtraBold" pitchFamily="2" charset="0"/>
              <a:cs typeface="Montserrat"/>
            </a:endParaRPr>
          </a:p>
        </p:txBody>
      </p:sp>
      <p:sp>
        <p:nvSpPr>
          <p:cNvPr id="17" name="ZoneTexte 16">
            <a:extLst>
              <a:ext uri="{FF2B5EF4-FFF2-40B4-BE49-F238E27FC236}">
                <a16:creationId xmlns:a16="http://schemas.microsoft.com/office/drawing/2014/main" id="{BE83C992-8EF5-4F19-79B8-27980BF19F38}"/>
              </a:ext>
            </a:extLst>
          </p:cNvPr>
          <p:cNvSpPr txBox="1"/>
          <p:nvPr/>
        </p:nvSpPr>
        <p:spPr>
          <a:xfrm>
            <a:off x="980501" y="1366024"/>
            <a:ext cx="10311787" cy="1703030"/>
          </a:xfrm>
          <a:prstGeom prst="rect">
            <a:avLst/>
          </a:prstGeom>
          <a:noFill/>
        </p:spPr>
        <p:txBody>
          <a:bodyPr wrap="square">
            <a:spAutoFit/>
          </a:bodyPr>
          <a:lstStyle/>
          <a:p>
            <a:pPr algn="just">
              <a:lnSpc>
                <a:spcPct val="150000"/>
              </a:lnSpc>
            </a:pPr>
            <a:r>
              <a:rPr lang="fr-FR" dirty="0">
                <a:solidFill>
                  <a:srgbClr val="000000"/>
                </a:solidFill>
                <a:latin typeface="Montserrat Medium" pitchFamily="2" charset="0"/>
                <a:cs typeface="MKVSRL+Montserrat-Regular"/>
              </a:rPr>
              <a:t>Les</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bases</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données</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permettent</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stocker</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une</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grande</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quantité</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70"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données, car</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elles</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sont</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organisées,</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gérées,</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optimisées</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et</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offrent</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une</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meilleure</a:t>
            </a:r>
            <a:r>
              <a:rPr lang="fr-FR" spc="9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fiabilité et</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sécurité.</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Il</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existe</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plusieurs</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types</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base</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données,</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mais</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celles</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que</a:t>
            </a:r>
            <a:r>
              <a:rPr lang="fr-FR" spc="5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vous serez le plus susceptible d’utiliser seront :</a:t>
            </a:r>
          </a:p>
        </p:txBody>
      </p:sp>
      <p:sp>
        <p:nvSpPr>
          <p:cNvPr id="2" name="object 1">
            <a:extLst>
              <a:ext uri="{FF2B5EF4-FFF2-40B4-BE49-F238E27FC236}">
                <a16:creationId xmlns:a16="http://schemas.microsoft.com/office/drawing/2014/main" id="{798DCC2B-5E98-ADDD-20C1-33A342526434}"/>
              </a:ext>
            </a:extLst>
          </p:cNvPr>
          <p:cNvSpPr>
            <a:spLocks noGrp="1" noRot="1" noMove="1" noResize="1" noEditPoints="1" noAdjustHandles="1" noChangeArrowheads="1" noChangeShapeType="1"/>
          </p:cNvSpPr>
          <p:nvPr/>
        </p:nvSpPr>
        <p:spPr>
          <a:xfrm>
            <a:off x="4362862" y="2787351"/>
            <a:ext cx="5939790" cy="3898970"/>
          </a:xfrm>
          <a:prstGeom prst="rect">
            <a:avLst/>
          </a:prstGeom>
          <a:blipFill>
            <a:blip r:embed="rId2" cstate="print"/>
            <a:stretch>
              <a:fillRect/>
            </a:stretch>
          </a:blipFill>
        </p:spPr>
        <p:txBody>
          <a:bodyPr wrap="square" lIns="0" tIns="0" rIns="0" bIns="0" rtlCol="0">
            <a:spAutoFit/>
          </a:bodyPr>
          <a:lstStyle/>
          <a:p>
            <a:endParaRPr/>
          </a:p>
        </p:txBody>
      </p:sp>
      <p:sp>
        <p:nvSpPr>
          <p:cNvPr id="3" name="object 11">
            <a:extLst>
              <a:ext uri="{FF2B5EF4-FFF2-40B4-BE49-F238E27FC236}">
                <a16:creationId xmlns:a16="http://schemas.microsoft.com/office/drawing/2014/main" id="{4E958B3F-F9FC-0996-89AB-68DE935915E9}"/>
              </a:ext>
            </a:extLst>
          </p:cNvPr>
          <p:cNvSpPr txBox="1">
            <a:spLocks noGrp="1" noRot="1" noMove="1" noResize="1" noEditPoints="1" noAdjustHandles="1" noChangeArrowheads="1" noChangeShapeType="1"/>
          </p:cNvSpPr>
          <p:nvPr/>
        </p:nvSpPr>
        <p:spPr>
          <a:xfrm>
            <a:off x="4823109" y="2705578"/>
            <a:ext cx="2439283" cy="592684"/>
          </a:xfrm>
          <a:prstGeom prst="rect">
            <a:avLst/>
          </a:prstGeom>
        </p:spPr>
        <p:txBody>
          <a:bodyPr vert="horz" wrap="square" lIns="0" tIns="0" rIns="0" bIns="0" rtlCol="0">
            <a:spAutoFit/>
          </a:bodyPr>
          <a:lstStyle/>
          <a:p>
            <a:pPr marL="0" marR="0">
              <a:lnSpc>
                <a:spcPts val="1462"/>
              </a:lnSpc>
              <a:spcBef>
                <a:spcPts val="0"/>
              </a:spcBef>
              <a:spcAft>
                <a:spcPts val="0"/>
              </a:spcAft>
            </a:pPr>
            <a:r>
              <a:rPr sz="1200" dirty="0">
                <a:solidFill>
                  <a:srgbClr val="000000"/>
                </a:solidFill>
                <a:latin typeface="MKVSRL+Montserrat-Regular"/>
                <a:cs typeface="MKVSRL+Montserrat-Regular"/>
              </a:rPr>
              <a:t>Base de données Oracle</a:t>
            </a:r>
          </a:p>
          <a:p>
            <a:pPr marL="0" marR="0">
              <a:lnSpc>
                <a:spcPts val="1440"/>
              </a:lnSpc>
              <a:spcBef>
                <a:spcPts val="0"/>
              </a:spcBef>
              <a:spcAft>
                <a:spcPts val="0"/>
              </a:spcAft>
            </a:pPr>
            <a:r>
              <a:rPr sz="1200" dirty="0">
                <a:solidFill>
                  <a:srgbClr val="000000"/>
                </a:solidFill>
                <a:latin typeface="MKVSRL+Montserrat-Regular"/>
                <a:cs typeface="MKVSRL+Montserrat-Regular"/>
              </a:rPr>
              <a:t>Base de données Access</a:t>
            </a:r>
          </a:p>
          <a:p>
            <a:pPr marL="0" marR="0">
              <a:lnSpc>
                <a:spcPts val="1462"/>
              </a:lnSpc>
              <a:spcBef>
                <a:spcPts val="1"/>
              </a:spcBef>
              <a:spcAft>
                <a:spcPts val="0"/>
              </a:spcAft>
            </a:pPr>
            <a:r>
              <a:rPr sz="1200" dirty="0">
                <a:solidFill>
                  <a:srgbClr val="000000"/>
                </a:solidFill>
                <a:latin typeface="MKVSRL+Montserrat-Regular"/>
                <a:cs typeface="MKVSRL+Montserrat-Regular"/>
              </a:rPr>
              <a:t>Base de données SQL Serveur</a:t>
            </a:r>
          </a:p>
        </p:txBody>
      </p:sp>
      <p:pic>
        <p:nvPicPr>
          <p:cNvPr id="4" name="Image 3">
            <a:extLst>
              <a:ext uri="{FF2B5EF4-FFF2-40B4-BE49-F238E27FC236}">
                <a16:creationId xmlns:a16="http://schemas.microsoft.com/office/drawing/2014/main" id="{668AD04A-965C-C355-FC4B-28D1AA8063EF}"/>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C19E71C7-8C9D-E3F6-0E50-5AB6F7D359D1}"/>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012943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65307-C60A-E1F1-C8B1-A555AB2E47A3}"/>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05A63724-47C5-A29D-BC03-288F16616723}"/>
              </a:ext>
            </a:extLst>
          </p:cNvPr>
          <p:cNvSpPr txBox="1"/>
          <p:nvPr/>
        </p:nvSpPr>
        <p:spPr>
          <a:xfrm>
            <a:off x="969485" y="775736"/>
            <a:ext cx="10675345" cy="461024"/>
          </a:xfrm>
          <a:prstGeom prst="rect">
            <a:avLst/>
          </a:prstGeom>
          <a:noFill/>
        </p:spPr>
        <p:txBody>
          <a:bodyPr wrap="square">
            <a:spAutoFit/>
          </a:bodyPr>
          <a:lstStyle/>
          <a:p>
            <a:pPr algn="l">
              <a:lnSpc>
                <a:spcPct val="150000"/>
              </a:lnSpc>
              <a:spcBef>
                <a:spcPts val="0"/>
              </a:spcBef>
            </a:pPr>
            <a:r>
              <a:rPr lang="fr-FR" sz="1800" b="1" dirty="0">
                <a:latin typeface="Montserrat ExtraBold" pitchFamily="2" charset="0"/>
                <a:cs typeface="Montserrat"/>
              </a:rPr>
              <a:t>3.1.2</a:t>
            </a:r>
            <a:r>
              <a:rPr lang="fr-FR" sz="1800" b="1" spc="763" dirty="0">
                <a:latin typeface="Montserrat ExtraBold" pitchFamily="2" charset="0"/>
                <a:cs typeface="Montserrat"/>
              </a:rPr>
              <a:t> </a:t>
            </a:r>
            <a:r>
              <a:rPr lang="fr-FR" sz="1800" b="1" dirty="0">
                <a:latin typeface="Montserrat ExtraBold" pitchFamily="2" charset="0"/>
                <a:cs typeface="Montserrat"/>
              </a:rPr>
              <a:t>Fichiers </a:t>
            </a:r>
            <a:r>
              <a:rPr lang="fr-FR" b="1" dirty="0">
                <a:latin typeface="Montserrat ExtraBold" pitchFamily="2" charset="0"/>
                <a:cs typeface="Montserrat"/>
              </a:rPr>
              <a:t>en ligne</a:t>
            </a:r>
            <a:endParaRPr lang="fr-FR" sz="1800" b="1" dirty="0">
              <a:latin typeface="Montserrat ExtraBold" pitchFamily="2" charset="0"/>
              <a:cs typeface="Montserrat"/>
            </a:endParaRPr>
          </a:p>
        </p:txBody>
      </p:sp>
      <p:sp>
        <p:nvSpPr>
          <p:cNvPr id="17" name="ZoneTexte 16">
            <a:extLst>
              <a:ext uri="{FF2B5EF4-FFF2-40B4-BE49-F238E27FC236}">
                <a16:creationId xmlns:a16="http://schemas.microsoft.com/office/drawing/2014/main" id="{C945F54D-C2C8-9ACB-5AE2-BA104F4164BD}"/>
              </a:ext>
            </a:extLst>
          </p:cNvPr>
          <p:cNvSpPr txBox="1"/>
          <p:nvPr/>
        </p:nvSpPr>
        <p:spPr>
          <a:xfrm>
            <a:off x="980501" y="1366024"/>
            <a:ext cx="10179585" cy="2538452"/>
          </a:xfrm>
          <a:prstGeom prst="rect">
            <a:avLst/>
          </a:prstGeom>
          <a:noFill/>
        </p:spPr>
        <p:txBody>
          <a:bodyPr wrap="square">
            <a:spAutoFit/>
          </a:bodyPr>
          <a:lstStyle/>
          <a:p>
            <a:pPr algn="just">
              <a:lnSpc>
                <a:spcPct val="150000"/>
              </a:lnSpc>
            </a:pPr>
            <a:r>
              <a:rPr lang="fr-FR" dirty="0">
                <a:solidFill>
                  <a:srgbClr val="000000"/>
                </a:solidFill>
                <a:latin typeface="Montserrat Medium" pitchFamily="2" charset="0"/>
                <a:cs typeface="MKVSRL+Montserrat-Regular"/>
              </a:rPr>
              <a:t>Les</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bases</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données</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sont</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souvent</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propres</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à</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des</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organisations.</a:t>
            </a:r>
            <a:r>
              <a:rPr lang="fr-FR" spc="24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Power</a:t>
            </a:r>
            <a:r>
              <a:rPr lang="fr-FR" spc="235"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BI Desktop</a:t>
            </a:r>
            <a:r>
              <a:rPr lang="fr-FR" spc="-5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propose</a:t>
            </a:r>
            <a:r>
              <a:rPr lang="fr-FR" spc="-5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énormément</a:t>
            </a:r>
            <a:r>
              <a:rPr lang="fr-FR" spc="-5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5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connecteurs,</a:t>
            </a:r>
            <a:r>
              <a:rPr lang="fr-FR" spc="-54" dirty="0">
                <a:solidFill>
                  <a:srgbClr val="000000"/>
                </a:solidFill>
                <a:latin typeface="Montserrat Medium" pitchFamily="2" charset="0"/>
                <a:cs typeface="MKVSRL+Montserrat-Regular"/>
              </a:rPr>
              <a:t> </a:t>
            </a:r>
            <a:r>
              <a:rPr lang="fr-FR" b="1" dirty="0">
                <a:solidFill>
                  <a:srgbClr val="E0A616"/>
                </a:solidFill>
                <a:latin typeface="Montserrat Medium" pitchFamily="2" charset="0"/>
                <a:cs typeface="Montserrat"/>
              </a:rPr>
              <a:t>le</a:t>
            </a:r>
            <a:r>
              <a:rPr lang="fr-FR" b="1" spc="-56" dirty="0">
                <a:solidFill>
                  <a:srgbClr val="E0A616"/>
                </a:solidFill>
                <a:latin typeface="Montserrat Medium" pitchFamily="2" charset="0"/>
                <a:cs typeface="Montserrat"/>
              </a:rPr>
              <a:t> </a:t>
            </a:r>
            <a:r>
              <a:rPr lang="fr-FR" b="1" dirty="0">
                <a:solidFill>
                  <a:srgbClr val="E0A616"/>
                </a:solidFill>
                <a:latin typeface="Montserrat Medium" pitchFamily="2" charset="0"/>
                <a:cs typeface="Montserrat"/>
              </a:rPr>
              <a:t>choix</a:t>
            </a:r>
            <a:r>
              <a:rPr lang="fr-FR" b="1" spc="-56" dirty="0">
                <a:solidFill>
                  <a:srgbClr val="E0A616"/>
                </a:solidFill>
                <a:latin typeface="Montserrat Medium" pitchFamily="2" charset="0"/>
                <a:cs typeface="Montserrat"/>
              </a:rPr>
              <a:t> </a:t>
            </a:r>
            <a:r>
              <a:rPr lang="fr-FR" b="1" dirty="0">
                <a:solidFill>
                  <a:srgbClr val="E0A616"/>
                </a:solidFill>
                <a:latin typeface="Montserrat Medium" pitchFamily="2" charset="0"/>
                <a:cs typeface="Montserrat"/>
              </a:rPr>
              <a:t>est</a:t>
            </a:r>
            <a:r>
              <a:rPr lang="fr-FR" b="1" spc="-56" dirty="0">
                <a:solidFill>
                  <a:srgbClr val="E0A616"/>
                </a:solidFill>
                <a:latin typeface="Montserrat Medium" pitchFamily="2" charset="0"/>
                <a:cs typeface="Montserrat"/>
              </a:rPr>
              <a:t> </a:t>
            </a:r>
            <a:r>
              <a:rPr lang="fr-FR" b="1" dirty="0">
                <a:solidFill>
                  <a:srgbClr val="E0A616"/>
                </a:solidFill>
                <a:latin typeface="Montserrat Medium" pitchFamily="2" charset="0"/>
                <a:cs typeface="Montserrat"/>
              </a:rPr>
              <a:t>varié</a:t>
            </a:r>
            <a:r>
              <a:rPr lang="fr-FR" dirty="0">
                <a:solidFill>
                  <a:srgbClr val="000000"/>
                </a:solidFill>
                <a:latin typeface="Montserrat Medium" pitchFamily="2" charset="0"/>
                <a:cs typeface="MKVSRL+Montserrat-Regular"/>
              </a:rPr>
              <a:t>,</a:t>
            </a:r>
            <a:r>
              <a:rPr lang="fr-FR" spc="-5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il</a:t>
            </a:r>
            <a:r>
              <a:rPr lang="fr-FR" spc="-5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est</a:t>
            </a:r>
            <a:r>
              <a:rPr lang="fr-FR" spc="-5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rare</a:t>
            </a:r>
            <a:r>
              <a:rPr lang="fr-FR" spc="-5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 ne pas trouver votre besoin dans toute cette liste.</a:t>
            </a:r>
          </a:p>
          <a:p>
            <a:pPr algn="just">
              <a:lnSpc>
                <a:spcPct val="150000"/>
              </a:lnSpc>
            </a:pPr>
            <a:r>
              <a:rPr lang="fr-FR" b="1" dirty="0">
                <a:solidFill>
                  <a:srgbClr val="000000"/>
                </a:solidFill>
                <a:latin typeface="Montserrat Medium" pitchFamily="2" charset="0"/>
                <a:cs typeface="Montserrat"/>
              </a:rPr>
              <a:t>NB :</a:t>
            </a:r>
            <a:r>
              <a:rPr lang="fr-FR" b="1" spc="88" dirty="0">
                <a:solidFill>
                  <a:srgbClr val="000000"/>
                </a:solidFill>
                <a:latin typeface="Montserrat Medium" pitchFamily="2" charset="0"/>
                <a:cs typeface="Montserrat"/>
              </a:rPr>
              <a:t> </a:t>
            </a:r>
            <a:r>
              <a:rPr lang="fr-FR" dirty="0">
                <a:solidFill>
                  <a:srgbClr val="000000"/>
                </a:solidFill>
                <a:latin typeface="Montserrat Medium" pitchFamily="2" charset="0"/>
                <a:cs typeface="MKVSRL+Montserrat-Regular"/>
              </a:rPr>
              <a:t>Dans</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le</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cas</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où</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vous</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devriez</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créer</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une</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base</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données,</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n’hésitez</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pas</a:t>
            </a:r>
            <a:r>
              <a:rPr lang="fr-FR" spc="113"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à regarder</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tous</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les</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connecteurs</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existants</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et</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faire</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votre</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choix</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selon</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Power</a:t>
            </a:r>
            <a:r>
              <a:rPr lang="fr-FR" spc="21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BI Desktop</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afin</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vous</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assurez</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pouvoir</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vous</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connecter</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par</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la</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suite</a:t>
            </a:r>
            <a:r>
              <a:rPr lang="fr-FR" spc="258"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sans difficulté.</a:t>
            </a:r>
          </a:p>
        </p:txBody>
      </p:sp>
      <p:pic>
        <p:nvPicPr>
          <p:cNvPr id="2" name="Image 1">
            <a:extLst>
              <a:ext uri="{FF2B5EF4-FFF2-40B4-BE49-F238E27FC236}">
                <a16:creationId xmlns:a16="http://schemas.microsoft.com/office/drawing/2014/main" id="{3DEDA34F-1CFB-6714-47F3-9B0C273762F4}"/>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3" name="Image 2">
            <a:extLst>
              <a:ext uri="{FF2B5EF4-FFF2-40B4-BE49-F238E27FC236}">
                <a16:creationId xmlns:a16="http://schemas.microsoft.com/office/drawing/2014/main" id="{48E9B07B-8FF6-E82D-1902-FCA4322B1BB3}"/>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846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E57FB-5955-E040-7555-8B0B927C21A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E2C85D9-DAF4-B237-B9E5-A54986A55B1E}"/>
              </a:ext>
            </a:extLst>
          </p:cNvPr>
          <p:cNvSpPr>
            <a:spLocks noGrp="1"/>
          </p:cNvSpPr>
          <p:nvPr>
            <p:ph type="ctrTitle"/>
          </p:nvPr>
        </p:nvSpPr>
        <p:spPr>
          <a:xfrm>
            <a:off x="-723442" y="472634"/>
            <a:ext cx="7763219"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Modules de la formation</a:t>
            </a:r>
            <a:endParaRPr lang="fr-BJ" sz="3200" dirty="0">
              <a:latin typeface="Montserrat ExtraBold" pitchFamily="2" charset="0"/>
            </a:endParaRPr>
          </a:p>
        </p:txBody>
      </p:sp>
      <p:graphicFrame>
        <p:nvGraphicFramePr>
          <p:cNvPr id="6" name="Tableau 5">
            <a:extLst>
              <a:ext uri="{FF2B5EF4-FFF2-40B4-BE49-F238E27FC236}">
                <a16:creationId xmlns:a16="http://schemas.microsoft.com/office/drawing/2014/main" id="{2140F64C-AF02-DA31-389D-28213C8BB577}"/>
              </a:ext>
            </a:extLst>
          </p:cNvPr>
          <p:cNvGraphicFramePr>
            <a:graphicFrameLocks noGrp="1"/>
          </p:cNvGraphicFramePr>
          <p:nvPr>
            <p:extLst>
              <p:ext uri="{D42A27DB-BD31-4B8C-83A1-F6EECF244321}">
                <p14:modId xmlns:p14="http://schemas.microsoft.com/office/powerpoint/2010/main" val="1176034000"/>
              </p:ext>
            </p:extLst>
          </p:nvPr>
        </p:nvGraphicFramePr>
        <p:xfrm>
          <a:off x="742720" y="1800192"/>
          <a:ext cx="10706559" cy="3957829"/>
        </p:xfrm>
        <a:graphic>
          <a:graphicData uri="http://schemas.openxmlformats.org/drawingml/2006/table">
            <a:tbl>
              <a:tblPr firstRow="1" bandRow="1">
                <a:tableStyleId>{5940675A-B579-460E-94D1-54222C63F5DA}</a:tableStyleId>
              </a:tblPr>
              <a:tblGrid>
                <a:gridCol w="3493473">
                  <a:extLst>
                    <a:ext uri="{9D8B030D-6E8A-4147-A177-3AD203B41FA5}">
                      <a16:colId xmlns:a16="http://schemas.microsoft.com/office/drawing/2014/main" val="4173857394"/>
                    </a:ext>
                  </a:extLst>
                </a:gridCol>
                <a:gridCol w="3773070">
                  <a:extLst>
                    <a:ext uri="{9D8B030D-6E8A-4147-A177-3AD203B41FA5}">
                      <a16:colId xmlns:a16="http://schemas.microsoft.com/office/drawing/2014/main" val="3607642928"/>
                    </a:ext>
                  </a:extLst>
                </a:gridCol>
                <a:gridCol w="3440016">
                  <a:extLst>
                    <a:ext uri="{9D8B030D-6E8A-4147-A177-3AD203B41FA5}">
                      <a16:colId xmlns:a16="http://schemas.microsoft.com/office/drawing/2014/main" val="3422327283"/>
                    </a:ext>
                  </a:extLst>
                </a:gridCol>
              </a:tblGrid>
              <a:tr h="316850">
                <a:tc>
                  <a:txBody>
                    <a:bodyPr/>
                    <a:lstStyle/>
                    <a:p>
                      <a:pPr>
                        <a:lnSpc>
                          <a:spcPct val="107000"/>
                        </a:lnSpc>
                        <a:spcAft>
                          <a:spcPts val="800"/>
                        </a:spcAft>
                        <a:buNone/>
                      </a:pPr>
                      <a:r>
                        <a:rPr lang="fr-FR" sz="1200" b="1" kern="100" dirty="0">
                          <a:solidFill>
                            <a:srgbClr val="000000"/>
                          </a:solidFill>
                          <a:effectLst/>
                          <a:latin typeface="Montserrat ExtraBold" pitchFamily="2" charset="0"/>
                          <a:ea typeface="Calibri" panose="020F0502020204030204" pitchFamily="34" charset="0"/>
                          <a:cs typeface="Times New Roman" panose="02020603050405020304" pitchFamily="18" charset="0"/>
                        </a:rPr>
                        <a:t>Modules</a:t>
                      </a:r>
                      <a:endParaRPr lang="fr-BJ" sz="1600" kern="100" dirty="0">
                        <a:effectLst/>
                        <a:latin typeface="Montserrat ExtraBold" pitchFamily="2" charset="0"/>
                        <a:ea typeface="Calibri" panose="020F0502020204030204" pitchFamily="34" charset="0"/>
                        <a:cs typeface="Times New Roman" panose="02020603050405020304" pitchFamily="18" charset="0"/>
                      </a:endParaRPr>
                    </a:p>
                  </a:txBody>
                  <a:tcPr marL="76200" marR="76200" marT="76200" marB="76200" anchor="ctr">
                    <a:solidFill>
                      <a:srgbClr val="9DC552"/>
                    </a:solidFill>
                  </a:tcPr>
                </a:tc>
                <a:tc>
                  <a:txBody>
                    <a:bodyPr/>
                    <a:lstStyle/>
                    <a:p>
                      <a:pPr>
                        <a:lnSpc>
                          <a:spcPct val="107000"/>
                        </a:lnSpc>
                        <a:spcAft>
                          <a:spcPts val="800"/>
                        </a:spcAft>
                        <a:buNone/>
                      </a:pPr>
                      <a:r>
                        <a:rPr lang="fr-BJ" sz="1200" b="1" kern="100">
                          <a:solidFill>
                            <a:srgbClr val="000000"/>
                          </a:solidFill>
                          <a:effectLst/>
                          <a:latin typeface="Montserrat ExtraBold" pitchFamily="2" charset="0"/>
                          <a:ea typeface="Calibri" panose="020F0502020204030204" pitchFamily="34" charset="0"/>
                          <a:cs typeface="Times New Roman" panose="02020603050405020304" pitchFamily="18" charset="0"/>
                        </a:rPr>
                        <a:t>Description</a:t>
                      </a:r>
                      <a:endParaRPr lang="fr-BJ" sz="1600" kern="100">
                        <a:effectLst/>
                        <a:latin typeface="Montserrat ExtraBold" pitchFamily="2" charset="0"/>
                        <a:ea typeface="Calibri" panose="020F0502020204030204" pitchFamily="34" charset="0"/>
                        <a:cs typeface="Times New Roman" panose="02020603050405020304" pitchFamily="18" charset="0"/>
                      </a:endParaRPr>
                    </a:p>
                  </a:txBody>
                  <a:tcPr marL="76200" marR="76200" marT="76200" marB="76200" anchor="ctr">
                    <a:solidFill>
                      <a:srgbClr val="9DC552"/>
                    </a:solidFill>
                  </a:tcPr>
                </a:tc>
                <a:tc>
                  <a:txBody>
                    <a:bodyPr/>
                    <a:lstStyle/>
                    <a:p>
                      <a:pPr>
                        <a:lnSpc>
                          <a:spcPct val="107000"/>
                        </a:lnSpc>
                        <a:spcAft>
                          <a:spcPts val="800"/>
                        </a:spcAft>
                        <a:buNone/>
                      </a:pPr>
                      <a:r>
                        <a:rPr lang="fr-BJ" sz="1200" b="1" kern="100" dirty="0">
                          <a:solidFill>
                            <a:srgbClr val="000000"/>
                          </a:solidFill>
                          <a:effectLst/>
                          <a:latin typeface="Montserrat ExtraBold" pitchFamily="2" charset="0"/>
                          <a:ea typeface="Calibri" panose="020F0502020204030204" pitchFamily="34" charset="0"/>
                          <a:cs typeface="Times New Roman" panose="02020603050405020304" pitchFamily="18" charset="0"/>
                        </a:rPr>
                        <a:t>Contenu</a:t>
                      </a:r>
                      <a:endParaRPr lang="fr-BJ" sz="1600" kern="100" dirty="0">
                        <a:effectLst/>
                        <a:latin typeface="Montserrat ExtraBold" pitchFamily="2" charset="0"/>
                        <a:ea typeface="Calibri" panose="020F0502020204030204" pitchFamily="34" charset="0"/>
                        <a:cs typeface="Times New Roman" panose="02020603050405020304" pitchFamily="18" charset="0"/>
                      </a:endParaRPr>
                    </a:p>
                  </a:txBody>
                  <a:tcPr marL="76200" marR="76200" marT="76200" marB="76200" anchor="ctr">
                    <a:solidFill>
                      <a:srgbClr val="9DC552"/>
                    </a:solidFill>
                  </a:tcPr>
                </a:tc>
                <a:extLst>
                  <a:ext uri="{0D108BD9-81ED-4DB2-BD59-A6C34878D82A}">
                    <a16:rowId xmlns:a16="http://schemas.microsoft.com/office/drawing/2014/main" val="2600532554"/>
                  </a:ext>
                </a:extLst>
              </a:tr>
              <a:tr h="680957">
                <a:tc>
                  <a:txBody>
                    <a:bodyPr/>
                    <a:lstStyle/>
                    <a:p>
                      <a:pPr>
                        <a:lnSpc>
                          <a:spcPct val="107000"/>
                        </a:lnSpc>
                        <a:spcAft>
                          <a:spcPts val="800"/>
                        </a:spcAft>
                        <a:buNone/>
                      </a:pPr>
                      <a:r>
                        <a:rPr lang="fr-BJ" sz="1400" b="1" kern="100" dirty="0">
                          <a:solidFill>
                            <a:srgbClr val="000000"/>
                          </a:solidFill>
                          <a:effectLst/>
                          <a:latin typeface="Montserrat Medium" pitchFamily="2" charset="0"/>
                          <a:ea typeface="Calibri" panose="020F0502020204030204" pitchFamily="34" charset="0"/>
                          <a:cs typeface="Times New Roman" panose="02020603050405020304" pitchFamily="18" charset="0"/>
                        </a:rPr>
                        <a:t>Module 6 : créer des graphiques</a:t>
                      </a:r>
                      <a:endParaRPr lang="fr-BJ"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Créer des visualisations percutantes en utilisant des types de graphiques adaptés, tout en personnalisant et optimisant les interactions entre visuels.</a:t>
                      </a:r>
                      <a:endParaRPr lang="fr-BJ"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Les différents types de visuels</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Créer un visuel</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Les interactions natives entre les visuels</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Créer un segment</a:t>
                      </a:r>
                      <a:endParaRPr lang="fr-BJ"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12042322"/>
                  </a:ext>
                </a:extLst>
              </a:tr>
              <a:tr h="680957">
                <a:tc>
                  <a:txBody>
                    <a:bodyPr/>
                    <a:lstStyle/>
                    <a:p>
                      <a:pPr>
                        <a:lnSpc>
                          <a:spcPct val="107000"/>
                        </a:lnSpc>
                        <a:spcAft>
                          <a:spcPts val="800"/>
                        </a:spcAft>
                        <a:buNone/>
                      </a:pPr>
                      <a:r>
                        <a:rPr lang="fr-BJ" sz="1400" b="1" kern="100" dirty="0">
                          <a:solidFill>
                            <a:srgbClr val="000000"/>
                          </a:solidFill>
                          <a:effectLst/>
                          <a:latin typeface="Montserrat Medium" pitchFamily="2" charset="0"/>
                          <a:ea typeface="Calibri" panose="020F0502020204030204" pitchFamily="34" charset="0"/>
                          <a:cs typeface="Times New Roman" panose="02020603050405020304" pitchFamily="18" charset="0"/>
                        </a:rPr>
                        <a:t>Module 7 : mettre en forme un rapport</a:t>
                      </a:r>
                      <a:endParaRPr lang="fr-BJ"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400" kern="100">
                          <a:solidFill>
                            <a:srgbClr val="000000"/>
                          </a:solidFill>
                          <a:effectLst/>
                          <a:latin typeface="Montserrat Medium" pitchFamily="2" charset="0"/>
                          <a:ea typeface="Calibri" panose="020F0502020204030204" pitchFamily="34" charset="0"/>
                          <a:cs typeface="Times New Roman" panose="02020603050405020304" pitchFamily="18" charset="0"/>
                        </a:rPr>
                        <a:t>Apprendre à mettre en forme des rapports de manière professionnelle et personnalisée pour une meilleure lisibilité.</a:t>
                      </a:r>
                      <a:endParaRPr lang="fr-BJ"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Les canevas</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Les graphiques</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Les segments</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Les éléments</a:t>
                      </a:r>
                      <a:endParaRPr lang="fr-BJ"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68130744"/>
                  </a:ext>
                </a:extLst>
              </a:tr>
              <a:tr h="820284">
                <a:tc>
                  <a:txBody>
                    <a:bodyPr/>
                    <a:lstStyle/>
                    <a:p>
                      <a:pPr>
                        <a:lnSpc>
                          <a:spcPct val="107000"/>
                        </a:lnSpc>
                        <a:spcAft>
                          <a:spcPts val="800"/>
                        </a:spcAft>
                        <a:buNone/>
                      </a:pPr>
                      <a:r>
                        <a:rPr lang="fr-BJ" sz="1400" b="1" kern="100" dirty="0">
                          <a:solidFill>
                            <a:srgbClr val="000000"/>
                          </a:solidFill>
                          <a:effectLst/>
                          <a:latin typeface="Montserrat Medium" pitchFamily="2" charset="0"/>
                          <a:ea typeface="Calibri" panose="020F0502020204030204" pitchFamily="34" charset="0"/>
                          <a:cs typeface="Times New Roman" panose="02020603050405020304" pitchFamily="18" charset="0"/>
                        </a:rPr>
                        <a:t>Module 8 : publier un rapport</a:t>
                      </a:r>
                      <a:endParaRPr lang="fr-BJ"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400" kern="100">
                          <a:solidFill>
                            <a:srgbClr val="000000"/>
                          </a:solidFill>
                          <a:effectLst/>
                          <a:latin typeface="Montserrat Medium" pitchFamily="2" charset="0"/>
                          <a:ea typeface="Calibri" panose="020F0502020204030204" pitchFamily="34" charset="0"/>
                          <a:cs typeface="Times New Roman" panose="02020603050405020304" pitchFamily="18" charset="0"/>
                        </a:rPr>
                        <a:t>Savoir comment publier des rapports en ligne, gérer les accès et partager les analyses en toute sécurité.</a:t>
                      </a:r>
                      <a:endParaRPr lang="fr-BJ"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spcAft>
                          <a:spcPts val="800"/>
                        </a:spcAft>
                        <a:buNone/>
                      </a:pP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Créer un espace de travail</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Publier un rapport</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Consulter un rapport</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Actualiser vos données</a:t>
                      </a:r>
                      <a:b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br>
                      <a:r>
                        <a:rPr lang="fr-BJ" sz="1400" kern="100" dirty="0">
                          <a:solidFill>
                            <a:srgbClr val="000000"/>
                          </a:solidFill>
                          <a:effectLst/>
                          <a:latin typeface="Montserrat Medium" pitchFamily="2" charset="0"/>
                          <a:ea typeface="Calibri" panose="020F0502020204030204" pitchFamily="34" charset="0"/>
                          <a:cs typeface="Times New Roman" panose="02020603050405020304" pitchFamily="18" charset="0"/>
                        </a:rPr>
                        <a:t>– Enregistrer son fichier</a:t>
                      </a:r>
                      <a:endParaRPr lang="fr-BJ"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01570566"/>
                  </a:ext>
                </a:extLst>
              </a:tr>
            </a:tbl>
          </a:graphicData>
        </a:graphic>
      </p:graphicFrame>
      <p:pic>
        <p:nvPicPr>
          <p:cNvPr id="3" name="Image 2">
            <a:extLst>
              <a:ext uri="{FF2B5EF4-FFF2-40B4-BE49-F238E27FC236}">
                <a16:creationId xmlns:a16="http://schemas.microsoft.com/office/drawing/2014/main" id="{51DABAF9-5F94-E2FE-FA40-B0282FACAFA3}"/>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4" name="Image 3">
            <a:extLst>
              <a:ext uri="{FF2B5EF4-FFF2-40B4-BE49-F238E27FC236}">
                <a16:creationId xmlns:a16="http://schemas.microsoft.com/office/drawing/2014/main" id="{00FCDEBF-08AD-3B0B-E022-9F6C39978546}"/>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548230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4487-AE44-0B45-4616-32FA56B5882A}"/>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3B0DAC0A-262E-D300-2929-96AD17D46489}"/>
              </a:ext>
            </a:extLst>
          </p:cNvPr>
          <p:cNvSpPr txBox="1"/>
          <p:nvPr/>
        </p:nvSpPr>
        <p:spPr>
          <a:xfrm>
            <a:off x="969485" y="775736"/>
            <a:ext cx="10675345" cy="312906"/>
          </a:xfrm>
          <a:prstGeom prst="rect">
            <a:avLst/>
          </a:prstGeom>
          <a:noFill/>
        </p:spPr>
        <p:txBody>
          <a:bodyPr wrap="square">
            <a:spAutoFit/>
          </a:bodyPr>
          <a:lstStyle/>
          <a:p>
            <a:pPr>
              <a:lnSpc>
                <a:spcPts val="1696"/>
              </a:lnSpc>
            </a:pPr>
            <a:r>
              <a:rPr lang="fr-FR" b="1" dirty="0">
                <a:solidFill>
                  <a:srgbClr val="0F2035"/>
                </a:solidFill>
                <a:latin typeface="Montserrat"/>
                <a:cs typeface="Montserrat"/>
              </a:rPr>
              <a:t>3.2</a:t>
            </a:r>
            <a:r>
              <a:rPr lang="fr-FR" b="1" spc="740" dirty="0">
                <a:solidFill>
                  <a:srgbClr val="0F2035"/>
                </a:solidFill>
                <a:latin typeface="Montserrat"/>
                <a:cs typeface="Montserrat"/>
              </a:rPr>
              <a:t> </a:t>
            </a:r>
            <a:r>
              <a:rPr lang="fr-FR" b="1" dirty="0">
                <a:solidFill>
                  <a:srgbClr val="0F2035"/>
                </a:solidFill>
                <a:latin typeface="Montserrat"/>
                <a:cs typeface="Montserrat"/>
              </a:rPr>
              <a:t>Générer des données</a:t>
            </a:r>
          </a:p>
        </p:txBody>
      </p:sp>
      <p:sp>
        <p:nvSpPr>
          <p:cNvPr id="17" name="ZoneTexte 16">
            <a:extLst>
              <a:ext uri="{FF2B5EF4-FFF2-40B4-BE49-F238E27FC236}">
                <a16:creationId xmlns:a16="http://schemas.microsoft.com/office/drawing/2014/main" id="{C1B09744-DCE1-2558-9AA9-233E5FAA4DD1}"/>
              </a:ext>
            </a:extLst>
          </p:cNvPr>
          <p:cNvSpPr txBox="1"/>
          <p:nvPr/>
        </p:nvSpPr>
        <p:spPr>
          <a:xfrm>
            <a:off x="969485" y="1299923"/>
            <a:ext cx="10179585" cy="3784947"/>
          </a:xfrm>
          <a:prstGeom prst="rect">
            <a:avLst/>
          </a:prstGeom>
          <a:noFill/>
        </p:spPr>
        <p:txBody>
          <a:bodyPr wrap="square">
            <a:spAutoFit/>
          </a:bodyPr>
          <a:lstStyle/>
          <a:p>
            <a:pPr algn="just">
              <a:lnSpc>
                <a:spcPct val="150000"/>
              </a:lnSpc>
            </a:pPr>
            <a:r>
              <a:rPr lang="fr-FR" dirty="0">
                <a:latin typeface="Montserrat Medium" pitchFamily="2" charset="0"/>
                <a:cs typeface="MKVSRL+Montserrat-Regular"/>
              </a:rPr>
              <a:t>Il</a:t>
            </a:r>
            <a:r>
              <a:rPr lang="fr-FR" spc="49" dirty="0">
                <a:latin typeface="Montserrat Medium" pitchFamily="2" charset="0"/>
                <a:cs typeface="MKVSRL+Montserrat-Regular"/>
              </a:rPr>
              <a:t> </a:t>
            </a:r>
            <a:r>
              <a:rPr lang="fr-FR" dirty="0">
                <a:latin typeface="Montserrat Medium" pitchFamily="2" charset="0"/>
                <a:cs typeface="MKVSRL+Montserrat-Regular"/>
              </a:rPr>
              <a:t>est</a:t>
            </a:r>
            <a:r>
              <a:rPr lang="fr-FR" spc="49" dirty="0">
                <a:latin typeface="Montserrat Medium" pitchFamily="2" charset="0"/>
                <a:cs typeface="MKVSRL+Montserrat-Regular"/>
              </a:rPr>
              <a:t> </a:t>
            </a:r>
            <a:r>
              <a:rPr lang="fr-FR" dirty="0">
                <a:latin typeface="Montserrat Medium" pitchFamily="2" charset="0"/>
                <a:cs typeface="MKVSRL+Montserrat-Regular"/>
              </a:rPr>
              <a:t>possible</a:t>
            </a:r>
            <a:r>
              <a:rPr lang="fr-FR" spc="49" dirty="0">
                <a:latin typeface="Montserrat Medium" pitchFamily="2" charset="0"/>
                <a:cs typeface="MKVSRL+Montserrat-Regular"/>
              </a:rPr>
              <a:t> </a:t>
            </a:r>
            <a:r>
              <a:rPr lang="fr-FR" dirty="0">
                <a:latin typeface="Montserrat Medium" pitchFamily="2" charset="0"/>
                <a:cs typeface="MKVSRL+Montserrat-Regular"/>
              </a:rPr>
              <a:t>de</a:t>
            </a:r>
            <a:r>
              <a:rPr lang="fr-FR" spc="49" dirty="0">
                <a:latin typeface="Montserrat Medium" pitchFamily="2" charset="0"/>
                <a:cs typeface="MKVSRL+Montserrat-Regular"/>
              </a:rPr>
              <a:t> </a:t>
            </a:r>
            <a:r>
              <a:rPr lang="fr-FR" b="1" dirty="0">
                <a:latin typeface="Montserrat Medium" pitchFamily="2" charset="0"/>
                <a:cs typeface="Montserrat"/>
              </a:rPr>
              <a:t>générer</a:t>
            </a:r>
            <a:r>
              <a:rPr lang="fr-FR" b="1" spc="52" dirty="0">
                <a:latin typeface="Montserrat Medium" pitchFamily="2" charset="0"/>
                <a:cs typeface="Montserrat"/>
              </a:rPr>
              <a:t> </a:t>
            </a:r>
            <a:r>
              <a:rPr lang="fr-FR" b="1" dirty="0">
                <a:latin typeface="Montserrat Medium" pitchFamily="2" charset="0"/>
                <a:cs typeface="Montserrat"/>
              </a:rPr>
              <a:t>des</a:t>
            </a:r>
            <a:r>
              <a:rPr lang="fr-FR" b="1" spc="52" dirty="0">
                <a:latin typeface="Montserrat Medium" pitchFamily="2" charset="0"/>
                <a:cs typeface="Montserrat"/>
              </a:rPr>
              <a:t> </a:t>
            </a:r>
            <a:r>
              <a:rPr lang="fr-FR" b="1" dirty="0">
                <a:latin typeface="Montserrat Medium" pitchFamily="2" charset="0"/>
                <a:cs typeface="Montserrat"/>
              </a:rPr>
              <a:t>données</a:t>
            </a:r>
            <a:r>
              <a:rPr lang="fr-FR" b="1" spc="52" dirty="0">
                <a:latin typeface="Montserrat Medium" pitchFamily="2" charset="0"/>
                <a:cs typeface="Montserrat"/>
              </a:rPr>
              <a:t> </a:t>
            </a:r>
            <a:r>
              <a:rPr lang="fr-FR" b="1" dirty="0">
                <a:latin typeface="Montserrat Medium" pitchFamily="2" charset="0"/>
                <a:cs typeface="Montserrat"/>
              </a:rPr>
              <a:t>grâce</a:t>
            </a:r>
            <a:r>
              <a:rPr lang="fr-FR" b="1" spc="52" dirty="0">
                <a:latin typeface="Montserrat Medium" pitchFamily="2" charset="0"/>
                <a:cs typeface="Montserrat"/>
              </a:rPr>
              <a:t> </a:t>
            </a:r>
            <a:r>
              <a:rPr lang="fr-FR" b="1" dirty="0">
                <a:latin typeface="Montserrat Medium" pitchFamily="2" charset="0"/>
                <a:cs typeface="Montserrat"/>
              </a:rPr>
              <a:t>à</a:t>
            </a:r>
            <a:r>
              <a:rPr lang="fr-FR" b="1" spc="52" dirty="0">
                <a:latin typeface="Montserrat Medium" pitchFamily="2" charset="0"/>
                <a:cs typeface="Montserrat"/>
              </a:rPr>
              <a:t> </a:t>
            </a:r>
            <a:r>
              <a:rPr lang="fr-FR" b="1" dirty="0">
                <a:latin typeface="Montserrat Medium" pitchFamily="2" charset="0"/>
                <a:cs typeface="Montserrat"/>
              </a:rPr>
              <a:t>des</a:t>
            </a:r>
            <a:r>
              <a:rPr lang="fr-FR" b="1" spc="52" dirty="0">
                <a:latin typeface="Montserrat Medium" pitchFamily="2" charset="0"/>
                <a:cs typeface="Montserrat"/>
              </a:rPr>
              <a:t> </a:t>
            </a:r>
            <a:r>
              <a:rPr lang="fr-FR" b="1" dirty="0">
                <a:latin typeface="Montserrat Medium" pitchFamily="2" charset="0"/>
                <a:cs typeface="Montserrat"/>
              </a:rPr>
              <a:t>formules</a:t>
            </a:r>
            <a:r>
              <a:rPr lang="fr-FR" b="1" spc="52" dirty="0">
                <a:latin typeface="Montserrat Medium" pitchFamily="2" charset="0"/>
                <a:cs typeface="Montserrat"/>
              </a:rPr>
              <a:t> </a:t>
            </a:r>
            <a:r>
              <a:rPr lang="fr-FR" b="1" dirty="0">
                <a:latin typeface="Montserrat Medium" pitchFamily="2" charset="0"/>
                <a:cs typeface="Montserrat"/>
              </a:rPr>
              <a:t>DAX</a:t>
            </a:r>
            <a:r>
              <a:rPr lang="fr-FR" dirty="0">
                <a:latin typeface="Montserrat Medium" pitchFamily="2" charset="0"/>
                <a:cs typeface="MKVSRL+Montserrat-Regular"/>
              </a:rPr>
              <a:t>.</a:t>
            </a:r>
            <a:r>
              <a:rPr lang="fr-FR" spc="49" dirty="0">
                <a:latin typeface="Montserrat Medium" pitchFamily="2" charset="0"/>
                <a:cs typeface="MKVSRL+Montserrat-Regular"/>
              </a:rPr>
              <a:t> </a:t>
            </a:r>
            <a:r>
              <a:rPr lang="fr-FR" dirty="0">
                <a:latin typeface="Montserrat Medium" pitchFamily="2" charset="0"/>
                <a:cs typeface="MKVSRL+Montserrat-Regular"/>
              </a:rPr>
              <a:t>L’objectif dans</a:t>
            </a:r>
            <a:r>
              <a:rPr lang="fr-FR" spc="50" dirty="0">
                <a:latin typeface="Montserrat Medium" pitchFamily="2" charset="0"/>
                <a:cs typeface="MKVSRL+Montserrat-Regular"/>
              </a:rPr>
              <a:t> </a:t>
            </a:r>
            <a:r>
              <a:rPr lang="fr-FR" dirty="0">
                <a:latin typeface="Montserrat Medium" pitchFamily="2" charset="0"/>
                <a:cs typeface="MKVSRL+Montserrat-Regular"/>
              </a:rPr>
              <a:t>ces</a:t>
            </a:r>
            <a:r>
              <a:rPr lang="fr-FR" spc="50" dirty="0">
                <a:latin typeface="Montserrat Medium" pitchFamily="2" charset="0"/>
                <a:cs typeface="MKVSRL+Montserrat-Regular"/>
              </a:rPr>
              <a:t> </a:t>
            </a:r>
            <a:r>
              <a:rPr lang="fr-FR" dirty="0">
                <a:latin typeface="Montserrat Medium" pitchFamily="2" charset="0"/>
                <a:cs typeface="MKVSRL+Montserrat-Regular"/>
              </a:rPr>
              <a:t>huit</a:t>
            </a:r>
            <a:r>
              <a:rPr lang="fr-FR" spc="50" dirty="0">
                <a:latin typeface="Montserrat Medium" pitchFamily="2" charset="0"/>
                <a:cs typeface="MKVSRL+Montserrat-Regular"/>
              </a:rPr>
              <a:t> </a:t>
            </a:r>
            <a:r>
              <a:rPr lang="fr-FR" dirty="0">
                <a:latin typeface="Montserrat Medium" pitchFamily="2" charset="0"/>
                <a:cs typeface="MKVSRL+Montserrat-Regular"/>
              </a:rPr>
              <a:t>leçons</a:t>
            </a:r>
            <a:r>
              <a:rPr lang="fr-FR" spc="50" dirty="0">
                <a:latin typeface="Montserrat Medium" pitchFamily="2" charset="0"/>
                <a:cs typeface="MKVSRL+Montserrat-Regular"/>
              </a:rPr>
              <a:t> </a:t>
            </a:r>
            <a:r>
              <a:rPr lang="fr-FR" dirty="0">
                <a:latin typeface="Montserrat Medium" pitchFamily="2" charset="0"/>
                <a:cs typeface="MKVSRL+Montserrat-Regular"/>
              </a:rPr>
              <a:t>n’est</a:t>
            </a:r>
            <a:r>
              <a:rPr lang="fr-FR" spc="50" dirty="0">
                <a:latin typeface="Montserrat Medium" pitchFamily="2" charset="0"/>
                <a:cs typeface="MKVSRL+Montserrat-Regular"/>
              </a:rPr>
              <a:t> </a:t>
            </a:r>
            <a:r>
              <a:rPr lang="fr-FR" dirty="0">
                <a:latin typeface="Montserrat Medium" pitchFamily="2" charset="0"/>
                <a:cs typeface="MKVSRL+Montserrat-Regular"/>
              </a:rPr>
              <a:t>pas</a:t>
            </a:r>
            <a:r>
              <a:rPr lang="fr-FR" spc="50" dirty="0">
                <a:latin typeface="Montserrat Medium" pitchFamily="2" charset="0"/>
                <a:cs typeface="MKVSRL+Montserrat-Regular"/>
              </a:rPr>
              <a:t> </a:t>
            </a:r>
            <a:r>
              <a:rPr lang="fr-FR" dirty="0">
                <a:latin typeface="Montserrat Medium" pitchFamily="2" charset="0"/>
                <a:cs typeface="MKVSRL+Montserrat-Regular"/>
              </a:rPr>
              <a:t>de</a:t>
            </a:r>
            <a:r>
              <a:rPr lang="fr-FR" spc="50" dirty="0">
                <a:latin typeface="Montserrat Medium" pitchFamily="2" charset="0"/>
                <a:cs typeface="MKVSRL+Montserrat-Regular"/>
              </a:rPr>
              <a:t> </a:t>
            </a:r>
            <a:r>
              <a:rPr lang="fr-FR" dirty="0">
                <a:latin typeface="Montserrat Medium" pitchFamily="2" charset="0"/>
                <a:cs typeface="MKVSRL+Montserrat-Regular"/>
              </a:rPr>
              <a:t>vous</a:t>
            </a:r>
            <a:r>
              <a:rPr lang="fr-FR" spc="50" dirty="0">
                <a:latin typeface="Montserrat Medium" pitchFamily="2" charset="0"/>
                <a:cs typeface="MKVSRL+Montserrat-Regular"/>
              </a:rPr>
              <a:t> </a:t>
            </a:r>
            <a:r>
              <a:rPr lang="fr-FR" dirty="0">
                <a:latin typeface="Montserrat Medium" pitchFamily="2" charset="0"/>
                <a:cs typeface="MKVSRL+Montserrat-Regular"/>
              </a:rPr>
              <a:t>montrer</a:t>
            </a:r>
            <a:r>
              <a:rPr lang="fr-FR" spc="50" dirty="0">
                <a:latin typeface="Montserrat Medium" pitchFamily="2" charset="0"/>
                <a:cs typeface="MKVSRL+Montserrat-Regular"/>
              </a:rPr>
              <a:t> </a:t>
            </a:r>
            <a:r>
              <a:rPr lang="fr-FR" dirty="0">
                <a:latin typeface="Montserrat Medium" pitchFamily="2" charset="0"/>
                <a:cs typeface="MKVSRL+Montserrat-Regular"/>
              </a:rPr>
              <a:t>comment</a:t>
            </a:r>
            <a:r>
              <a:rPr lang="fr-FR" spc="50" dirty="0">
                <a:latin typeface="Montserrat Medium" pitchFamily="2" charset="0"/>
                <a:cs typeface="MKVSRL+Montserrat-Regular"/>
              </a:rPr>
              <a:t> </a:t>
            </a:r>
            <a:r>
              <a:rPr lang="fr-FR" dirty="0">
                <a:latin typeface="Montserrat Medium" pitchFamily="2" charset="0"/>
                <a:cs typeface="MKVSRL+Montserrat-Regular"/>
              </a:rPr>
              <a:t>faire,</a:t>
            </a:r>
            <a:r>
              <a:rPr lang="fr-FR" spc="50" dirty="0">
                <a:latin typeface="Montserrat Medium" pitchFamily="2" charset="0"/>
                <a:cs typeface="MKVSRL+Montserrat-Regular"/>
              </a:rPr>
              <a:t> </a:t>
            </a:r>
            <a:r>
              <a:rPr lang="fr-FR" dirty="0">
                <a:latin typeface="Montserrat Medium" pitchFamily="2" charset="0"/>
                <a:cs typeface="MKVSRL+Montserrat-Regular"/>
              </a:rPr>
              <a:t>ce</a:t>
            </a:r>
            <a:r>
              <a:rPr lang="fr-FR" spc="50" dirty="0">
                <a:latin typeface="Montserrat Medium" pitchFamily="2" charset="0"/>
                <a:cs typeface="MKVSRL+Montserrat-Regular"/>
              </a:rPr>
              <a:t> </a:t>
            </a:r>
            <a:r>
              <a:rPr lang="fr-FR" dirty="0">
                <a:latin typeface="Montserrat Medium" pitchFamily="2" charset="0"/>
                <a:cs typeface="MKVSRL+Montserrat-Regular"/>
              </a:rPr>
              <a:t>sera</a:t>
            </a:r>
            <a:r>
              <a:rPr lang="fr-FR" spc="50" dirty="0">
                <a:latin typeface="Montserrat Medium" pitchFamily="2" charset="0"/>
                <a:cs typeface="MKVSRL+Montserrat-Regular"/>
              </a:rPr>
              <a:t> </a:t>
            </a:r>
            <a:r>
              <a:rPr lang="fr-FR" dirty="0">
                <a:latin typeface="Montserrat Medium" pitchFamily="2" charset="0"/>
                <a:cs typeface="MKVSRL+Montserrat-Regular"/>
              </a:rPr>
              <a:t>l’objet d’un</a:t>
            </a:r>
            <a:r>
              <a:rPr lang="fr-FR" spc="215" dirty="0">
                <a:latin typeface="Montserrat Medium" pitchFamily="2" charset="0"/>
                <a:cs typeface="MKVSRL+Montserrat-Regular"/>
              </a:rPr>
              <a:t> </a:t>
            </a:r>
            <a:r>
              <a:rPr lang="fr-FR" dirty="0">
                <a:latin typeface="Montserrat Medium" pitchFamily="2" charset="0"/>
                <a:cs typeface="MKVSRL+Montserrat-Regular"/>
              </a:rPr>
              <a:t>autre</a:t>
            </a:r>
            <a:r>
              <a:rPr lang="fr-FR" spc="215" dirty="0">
                <a:latin typeface="Montserrat Medium" pitchFamily="2" charset="0"/>
                <a:cs typeface="MKVSRL+Montserrat-Regular"/>
              </a:rPr>
              <a:t> </a:t>
            </a:r>
            <a:r>
              <a:rPr lang="fr-FR" dirty="0">
                <a:latin typeface="Montserrat Medium" pitchFamily="2" charset="0"/>
                <a:cs typeface="MKVSRL+Montserrat-Regular"/>
              </a:rPr>
              <a:t>article.</a:t>
            </a:r>
            <a:r>
              <a:rPr lang="fr-FR" spc="215" dirty="0">
                <a:latin typeface="Montserrat Medium" pitchFamily="2" charset="0"/>
                <a:cs typeface="MKVSRL+Montserrat-Regular"/>
              </a:rPr>
              <a:t> </a:t>
            </a:r>
            <a:r>
              <a:rPr lang="fr-FR" dirty="0">
                <a:latin typeface="Montserrat Medium" pitchFamily="2" charset="0"/>
                <a:cs typeface="MKVSRL+Montserrat-Regular"/>
              </a:rPr>
              <a:t>En</a:t>
            </a:r>
            <a:r>
              <a:rPr lang="fr-FR" spc="215" dirty="0">
                <a:latin typeface="Montserrat Medium" pitchFamily="2" charset="0"/>
                <a:cs typeface="MKVSRL+Montserrat-Regular"/>
              </a:rPr>
              <a:t> </a:t>
            </a:r>
            <a:r>
              <a:rPr lang="fr-FR" dirty="0">
                <a:latin typeface="Montserrat Medium" pitchFamily="2" charset="0"/>
                <a:cs typeface="MKVSRL+Montserrat-Regular"/>
              </a:rPr>
              <a:t>effet,</a:t>
            </a:r>
            <a:r>
              <a:rPr lang="fr-FR" spc="215" dirty="0">
                <a:latin typeface="Montserrat Medium" pitchFamily="2" charset="0"/>
                <a:cs typeface="MKVSRL+Montserrat-Regular"/>
              </a:rPr>
              <a:t> </a:t>
            </a:r>
            <a:r>
              <a:rPr lang="fr-FR" dirty="0">
                <a:latin typeface="Montserrat Medium" pitchFamily="2" charset="0"/>
                <a:cs typeface="MKVSRL+Montserrat-Regular"/>
              </a:rPr>
              <a:t>l’utilisation</a:t>
            </a:r>
            <a:r>
              <a:rPr lang="fr-FR" spc="215" dirty="0">
                <a:latin typeface="Montserrat Medium" pitchFamily="2" charset="0"/>
                <a:cs typeface="MKVSRL+Montserrat-Regular"/>
              </a:rPr>
              <a:t> </a:t>
            </a:r>
            <a:r>
              <a:rPr lang="fr-FR" dirty="0">
                <a:latin typeface="Montserrat Medium" pitchFamily="2" charset="0"/>
                <a:cs typeface="MKVSRL+Montserrat-Regular"/>
              </a:rPr>
              <a:t>de</a:t>
            </a:r>
            <a:r>
              <a:rPr lang="fr-FR" spc="215" dirty="0">
                <a:latin typeface="Montserrat Medium" pitchFamily="2" charset="0"/>
                <a:cs typeface="MKVSRL+Montserrat-Regular"/>
              </a:rPr>
              <a:t> </a:t>
            </a:r>
            <a:r>
              <a:rPr lang="fr-FR" dirty="0">
                <a:latin typeface="Montserrat Medium" pitchFamily="2" charset="0"/>
                <a:cs typeface="MKVSRL+Montserrat-Regular"/>
              </a:rPr>
              <a:t>cette</a:t>
            </a:r>
            <a:r>
              <a:rPr lang="fr-FR" spc="215" dirty="0">
                <a:latin typeface="Montserrat Medium" pitchFamily="2" charset="0"/>
                <a:cs typeface="MKVSRL+Montserrat-Regular"/>
              </a:rPr>
              <a:t> </a:t>
            </a:r>
            <a:r>
              <a:rPr lang="fr-FR" dirty="0">
                <a:latin typeface="Montserrat Medium" pitchFamily="2" charset="0"/>
                <a:cs typeface="MKVSRL+Montserrat-Regular"/>
              </a:rPr>
              <a:t>option</a:t>
            </a:r>
            <a:r>
              <a:rPr lang="fr-FR" spc="215" dirty="0">
                <a:latin typeface="Montserrat Medium" pitchFamily="2" charset="0"/>
                <a:cs typeface="MKVSRL+Montserrat-Regular"/>
              </a:rPr>
              <a:t> </a:t>
            </a:r>
            <a:r>
              <a:rPr lang="fr-FR" dirty="0">
                <a:latin typeface="Montserrat Medium" pitchFamily="2" charset="0"/>
                <a:cs typeface="MKVSRL+Montserrat-Regular"/>
              </a:rPr>
              <a:t>est</a:t>
            </a:r>
            <a:r>
              <a:rPr lang="fr-FR" spc="215" dirty="0">
                <a:latin typeface="Montserrat Medium" pitchFamily="2" charset="0"/>
                <a:cs typeface="MKVSRL+Montserrat-Regular"/>
              </a:rPr>
              <a:t> </a:t>
            </a:r>
            <a:r>
              <a:rPr lang="fr-FR" dirty="0">
                <a:latin typeface="Montserrat Medium" pitchFamily="2" charset="0"/>
                <a:cs typeface="MKVSRL+Montserrat-Regular"/>
              </a:rPr>
              <a:t>spécifique</a:t>
            </a:r>
            <a:r>
              <a:rPr lang="fr-FR" spc="215" dirty="0">
                <a:latin typeface="Montserrat Medium" pitchFamily="2" charset="0"/>
                <a:cs typeface="MKVSRL+Montserrat-Regular"/>
              </a:rPr>
              <a:t> </a:t>
            </a:r>
            <a:r>
              <a:rPr lang="fr-FR" dirty="0">
                <a:latin typeface="Montserrat Medium" pitchFamily="2" charset="0"/>
                <a:cs typeface="MKVSRL+Montserrat-Regular"/>
              </a:rPr>
              <a:t>à</a:t>
            </a:r>
            <a:r>
              <a:rPr lang="fr-FR" spc="215" dirty="0">
                <a:latin typeface="Montserrat Medium" pitchFamily="2" charset="0"/>
                <a:cs typeface="MKVSRL+Montserrat-Regular"/>
              </a:rPr>
              <a:t> </a:t>
            </a:r>
            <a:r>
              <a:rPr lang="fr-FR" dirty="0">
                <a:latin typeface="Montserrat Medium" pitchFamily="2" charset="0"/>
                <a:cs typeface="MKVSRL+Montserrat-Regular"/>
              </a:rPr>
              <a:t>des besoins et est d’un niveau avancé.</a:t>
            </a:r>
          </a:p>
          <a:p>
            <a:pPr algn="just">
              <a:lnSpc>
                <a:spcPct val="150000"/>
              </a:lnSpc>
            </a:pPr>
            <a:r>
              <a:rPr lang="fr-FR" dirty="0">
                <a:solidFill>
                  <a:srgbClr val="000000"/>
                </a:solidFill>
                <a:latin typeface="Montserrat Medium" pitchFamily="2" charset="0"/>
                <a:cs typeface="MKVSRL+Montserrat-Regular"/>
              </a:rPr>
              <a:t>Par expérience, les deux utilisations les plus communes seront :</a:t>
            </a:r>
          </a:p>
          <a:p>
            <a:pPr marL="342900" indent="-342900">
              <a:lnSpc>
                <a:spcPct val="150000"/>
              </a:lnSpc>
              <a:buFont typeface="+mj-lt"/>
              <a:buAutoNum type="arabicPeriod"/>
            </a:pPr>
            <a:r>
              <a:rPr lang="fr-FR" dirty="0">
                <a:solidFill>
                  <a:srgbClr val="000000"/>
                </a:solidFill>
                <a:latin typeface="Montserrat Medium" pitchFamily="2" charset="0"/>
                <a:cs typeface="MKVSRL+Montserrat-Regular"/>
              </a:rPr>
              <a:t>Créer</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des</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tables</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dates</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pour</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des</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analyses</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temporelles</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ou</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lier</a:t>
            </a:r>
            <a:r>
              <a:rPr lang="fr-FR" spc="-3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plusieurs tables entre elles afin de mieux pouvoir les filtrer.</a:t>
            </a:r>
          </a:p>
          <a:p>
            <a:pPr marL="342900" indent="-342900">
              <a:lnSpc>
                <a:spcPct val="150000"/>
              </a:lnSpc>
              <a:buFont typeface="+mj-lt"/>
              <a:buAutoNum type="arabicPeriod"/>
            </a:pPr>
            <a:r>
              <a:rPr lang="fr-FR" dirty="0">
                <a:solidFill>
                  <a:srgbClr val="000000"/>
                </a:solidFill>
                <a:latin typeface="Montserrat Medium" pitchFamily="2" charset="0"/>
                <a:cs typeface="MKVSRL+Montserrat-Regular"/>
              </a:rPr>
              <a:t>Créer</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des</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tables</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avec</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des</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valeurs</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uniques</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afin</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d’effectuer</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des</a:t>
            </a:r>
            <a:r>
              <a:rPr lang="fr-FR" spc="196"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calculs spécifiques où mieux filtrer et segmenter les données.</a:t>
            </a:r>
          </a:p>
        </p:txBody>
      </p:sp>
      <p:pic>
        <p:nvPicPr>
          <p:cNvPr id="2" name="Image 1">
            <a:extLst>
              <a:ext uri="{FF2B5EF4-FFF2-40B4-BE49-F238E27FC236}">
                <a16:creationId xmlns:a16="http://schemas.microsoft.com/office/drawing/2014/main" id="{EF4C82BE-0779-521E-1C2E-82BA3C25DBE1}"/>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3" name="Image 2">
            <a:extLst>
              <a:ext uri="{FF2B5EF4-FFF2-40B4-BE49-F238E27FC236}">
                <a16:creationId xmlns:a16="http://schemas.microsoft.com/office/drawing/2014/main" id="{43E8E4A3-6780-0B10-4700-5FEE24D5C607}"/>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155495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4D090-2815-657A-4ABD-AC8EEB06D0C8}"/>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DD5CD120-BA3C-567E-BE25-130F5A26E94E}"/>
              </a:ext>
            </a:extLst>
          </p:cNvPr>
          <p:cNvSpPr txBox="1"/>
          <p:nvPr/>
        </p:nvSpPr>
        <p:spPr>
          <a:xfrm>
            <a:off x="969485" y="775736"/>
            <a:ext cx="10675345" cy="312906"/>
          </a:xfrm>
          <a:prstGeom prst="rect">
            <a:avLst/>
          </a:prstGeom>
          <a:noFill/>
        </p:spPr>
        <p:txBody>
          <a:bodyPr wrap="square">
            <a:spAutoFit/>
          </a:bodyPr>
          <a:lstStyle/>
          <a:p>
            <a:pPr>
              <a:lnSpc>
                <a:spcPts val="1696"/>
              </a:lnSpc>
            </a:pPr>
            <a:r>
              <a:rPr lang="fr-FR" b="1" dirty="0">
                <a:solidFill>
                  <a:srgbClr val="0F2035"/>
                </a:solidFill>
                <a:latin typeface="Montserrat"/>
                <a:cs typeface="Montserrat"/>
              </a:rPr>
              <a:t>3.2</a:t>
            </a:r>
            <a:r>
              <a:rPr lang="fr-FR" b="1" spc="740" dirty="0">
                <a:solidFill>
                  <a:srgbClr val="0F2035"/>
                </a:solidFill>
                <a:latin typeface="Montserrat"/>
                <a:cs typeface="Montserrat"/>
              </a:rPr>
              <a:t> </a:t>
            </a:r>
            <a:r>
              <a:rPr lang="fr-FR" b="1" dirty="0">
                <a:solidFill>
                  <a:srgbClr val="0F2035"/>
                </a:solidFill>
                <a:latin typeface="Montserrat"/>
                <a:cs typeface="Montserrat"/>
              </a:rPr>
              <a:t>Générer des données</a:t>
            </a:r>
          </a:p>
        </p:txBody>
      </p:sp>
      <p:sp>
        <p:nvSpPr>
          <p:cNvPr id="17" name="ZoneTexte 16">
            <a:extLst>
              <a:ext uri="{FF2B5EF4-FFF2-40B4-BE49-F238E27FC236}">
                <a16:creationId xmlns:a16="http://schemas.microsoft.com/office/drawing/2014/main" id="{17BCE627-6144-7FB2-02C9-AFAEDA8495D7}"/>
              </a:ext>
            </a:extLst>
          </p:cNvPr>
          <p:cNvSpPr txBox="1"/>
          <p:nvPr/>
        </p:nvSpPr>
        <p:spPr>
          <a:xfrm>
            <a:off x="969485" y="1189754"/>
            <a:ext cx="10179585" cy="1291957"/>
          </a:xfrm>
          <a:prstGeom prst="rect">
            <a:avLst/>
          </a:prstGeom>
          <a:noFill/>
        </p:spPr>
        <p:txBody>
          <a:bodyPr wrap="square">
            <a:spAutoFit/>
          </a:bodyPr>
          <a:lstStyle/>
          <a:p>
            <a:pPr>
              <a:lnSpc>
                <a:spcPct val="150000"/>
              </a:lnSpc>
            </a:pPr>
            <a:r>
              <a:rPr lang="fr-FR" dirty="0">
                <a:solidFill>
                  <a:srgbClr val="000000"/>
                </a:solidFill>
                <a:latin typeface="Montserrat Medium" pitchFamily="2" charset="0"/>
                <a:cs typeface="MKVSRL+Montserrat-Regular"/>
              </a:rPr>
              <a:t>Pour</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résumer,</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vous</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pouvez</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écrire</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une</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formule</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DAX</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afin</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créer</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une</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base</a:t>
            </a:r>
            <a:r>
              <a:rPr lang="fr-FR" spc="4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p>
          <a:p>
            <a:pPr>
              <a:lnSpc>
                <a:spcPct val="150000"/>
              </a:lnSpc>
            </a:pPr>
            <a:r>
              <a:rPr lang="fr-FR" dirty="0">
                <a:solidFill>
                  <a:srgbClr val="000000"/>
                </a:solidFill>
                <a:latin typeface="Montserrat Medium" pitchFamily="2" charset="0"/>
                <a:cs typeface="MKVSRL+Montserrat-Regular"/>
              </a:rPr>
              <a:t>données</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que</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vous</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pouvez</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ensuite</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exploiter</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dans</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vos</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rapports.</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Pour</a:t>
            </a:r>
            <a:r>
              <a:rPr lang="fr-FR" spc="161"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réaliser</a:t>
            </a:r>
          </a:p>
          <a:p>
            <a:pPr>
              <a:lnSpc>
                <a:spcPct val="150000"/>
              </a:lnSpc>
              <a:spcBef>
                <a:spcPts val="1"/>
              </a:spcBef>
            </a:pPr>
            <a:r>
              <a:rPr lang="fr-FR" dirty="0">
                <a:solidFill>
                  <a:srgbClr val="000000"/>
                </a:solidFill>
                <a:latin typeface="Montserrat Medium" pitchFamily="2" charset="0"/>
                <a:cs typeface="MKVSRL+Montserrat-Regular"/>
              </a:rPr>
              <a:t>cela, vous devez cliquer sur ce bouton et ensuite écrire votre formule :</a:t>
            </a:r>
          </a:p>
        </p:txBody>
      </p:sp>
      <p:sp>
        <p:nvSpPr>
          <p:cNvPr id="2" name="object 1">
            <a:extLst>
              <a:ext uri="{FF2B5EF4-FFF2-40B4-BE49-F238E27FC236}">
                <a16:creationId xmlns:a16="http://schemas.microsoft.com/office/drawing/2014/main" id="{DE6179C2-913C-9F87-0A33-AC141A50FB02}"/>
              </a:ext>
            </a:extLst>
          </p:cNvPr>
          <p:cNvSpPr/>
          <p:nvPr/>
        </p:nvSpPr>
        <p:spPr>
          <a:xfrm>
            <a:off x="1042929" y="2503745"/>
            <a:ext cx="6768029" cy="4260612"/>
          </a:xfrm>
          <a:prstGeom prst="rect">
            <a:avLst/>
          </a:prstGeom>
          <a:blipFill>
            <a:blip r:embed="rId2" cstate="print"/>
            <a:stretch>
              <a:fillRect/>
            </a:stretch>
          </a:blipFill>
        </p:spPr>
        <p:txBody>
          <a:bodyPr wrap="square" lIns="0" tIns="0" rIns="0" bIns="0" rtlCol="0">
            <a:spAutoFit/>
          </a:bodyPr>
          <a:lstStyle/>
          <a:p>
            <a:endParaRPr/>
          </a:p>
        </p:txBody>
      </p:sp>
      <p:pic>
        <p:nvPicPr>
          <p:cNvPr id="3" name="Image 2">
            <a:extLst>
              <a:ext uri="{FF2B5EF4-FFF2-40B4-BE49-F238E27FC236}">
                <a16:creationId xmlns:a16="http://schemas.microsoft.com/office/drawing/2014/main" id="{EB8C0C5F-26C5-BF97-4928-A318EC763863}"/>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4" name="Image 3">
            <a:extLst>
              <a:ext uri="{FF2B5EF4-FFF2-40B4-BE49-F238E27FC236}">
                <a16:creationId xmlns:a16="http://schemas.microsoft.com/office/drawing/2014/main" id="{F2311CCE-4544-0DFC-8CC3-2D751483165D}"/>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3864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DC279-DF46-F303-AC7D-07CD8B8F3472}"/>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155E7D61-8586-35DE-642F-0B3594ADDE43}"/>
              </a:ext>
            </a:extLst>
          </p:cNvPr>
          <p:cNvSpPr txBox="1"/>
          <p:nvPr/>
        </p:nvSpPr>
        <p:spPr>
          <a:xfrm>
            <a:off x="969485" y="775736"/>
            <a:ext cx="10675345" cy="312906"/>
          </a:xfrm>
          <a:prstGeom prst="rect">
            <a:avLst/>
          </a:prstGeom>
          <a:noFill/>
        </p:spPr>
        <p:txBody>
          <a:bodyPr wrap="square">
            <a:spAutoFit/>
          </a:bodyPr>
          <a:lstStyle/>
          <a:p>
            <a:pPr>
              <a:lnSpc>
                <a:spcPts val="1696"/>
              </a:lnSpc>
            </a:pPr>
            <a:r>
              <a:rPr lang="fr-FR" b="1" dirty="0">
                <a:solidFill>
                  <a:srgbClr val="0F2035"/>
                </a:solidFill>
                <a:latin typeface="Montserrat"/>
                <a:cs typeface="Montserrat"/>
              </a:rPr>
              <a:t>3.3</a:t>
            </a:r>
            <a:r>
              <a:rPr lang="fr-FR" b="1" spc="740" dirty="0">
                <a:solidFill>
                  <a:srgbClr val="0F2035"/>
                </a:solidFill>
                <a:latin typeface="Montserrat"/>
                <a:cs typeface="Montserrat"/>
              </a:rPr>
              <a:t> </a:t>
            </a:r>
            <a:r>
              <a:rPr lang="fr-FR" b="1" dirty="0">
                <a:solidFill>
                  <a:srgbClr val="0F2035"/>
                </a:solidFill>
                <a:latin typeface="Montserrat"/>
                <a:cs typeface="Montserrat"/>
              </a:rPr>
              <a:t>Saisir des données manuellement</a:t>
            </a:r>
          </a:p>
        </p:txBody>
      </p:sp>
      <p:sp>
        <p:nvSpPr>
          <p:cNvPr id="6" name="object 1">
            <a:extLst>
              <a:ext uri="{FF2B5EF4-FFF2-40B4-BE49-F238E27FC236}">
                <a16:creationId xmlns:a16="http://schemas.microsoft.com/office/drawing/2014/main" id="{6C2F5DBA-0217-FF81-98AA-19775EC7FC4D}"/>
              </a:ext>
            </a:extLst>
          </p:cNvPr>
          <p:cNvSpPr/>
          <p:nvPr/>
        </p:nvSpPr>
        <p:spPr>
          <a:xfrm>
            <a:off x="1147434" y="3169800"/>
            <a:ext cx="6013530" cy="3572523"/>
          </a:xfrm>
          <a:prstGeom prst="rect">
            <a:avLst/>
          </a:prstGeom>
          <a:blipFill>
            <a:blip r:embed="rId2" cstate="print"/>
            <a:stretch>
              <a:fillRect/>
            </a:stretch>
          </a:blipFill>
        </p:spPr>
        <p:txBody>
          <a:bodyPr wrap="square" lIns="0" tIns="0" rIns="0" bIns="0" rtlCol="0">
            <a:spAutoFit/>
          </a:bodyPr>
          <a:lstStyle/>
          <a:p>
            <a:endParaRPr/>
          </a:p>
        </p:txBody>
      </p:sp>
      <p:sp>
        <p:nvSpPr>
          <p:cNvPr id="17" name="ZoneTexte 16">
            <a:extLst>
              <a:ext uri="{FF2B5EF4-FFF2-40B4-BE49-F238E27FC236}">
                <a16:creationId xmlns:a16="http://schemas.microsoft.com/office/drawing/2014/main" id="{F647C0B5-D72F-2846-9ADF-C72324A42ECB}"/>
              </a:ext>
            </a:extLst>
          </p:cNvPr>
          <p:cNvSpPr txBox="1"/>
          <p:nvPr/>
        </p:nvSpPr>
        <p:spPr>
          <a:xfrm>
            <a:off x="969485" y="1189754"/>
            <a:ext cx="10179585" cy="2122953"/>
          </a:xfrm>
          <a:prstGeom prst="rect">
            <a:avLst/>
          </a:prstGeom>
          <a:noFill/>
        </p:spPr>
        <p:txBody>
          <a:bodyPr wrap="square">
            <a:spAutoFit/>
          </a:bodyPr>
          <a:lstStyle/>
          <a:p>
            <a:pPr>
              <a:lnSpc>
                <a:spcPct val="150000"/>
              </a:lnSpc>
            </a:pPr>
            <a:r>
              <a:rPr lang="fr-FR" dirty="0">
                <a:latin typeface="Montserrat Medium" pitchFamily="2" charset="0"/>
                <a:cs typeface="MKVSRL+Montserrat-Regular"/>
              </a:rPr>
              <a:t>Vous avez normalement lu dans la leçon numéro deux qu’il est</a:t>
            </a:r>
            <a:r>
              <a:rPr lang="fr-FR" spc="-12" dirty="0">
                <a:latin typeface="Montserrat Medium" pitchFamily="2" charset="0"/>
                <a:cs typeface="MKVSRL+Montserrat-Regular"/>
              </a:rPr>
              <a:t> </a:t>
            </a:r>
            <a:r>
              <a:rPr lang="fr-FR" b="1" dirty="0">
                <a:latin typeface="Montserrat Medium" pitchFamily="2" charset="0"/>
                <a:cs typeface="Montserrat"/>
              </a:rPr>
              <a:t>impossible de</a:t>
            </a:r>
          </a:p>
          <a:p>
            <a:pPr>
              <a:lnSpc>
                <a:spcPct val="150000"/>
              </a:lnSpc>
            </a:pPr>
            <a:r>
              <a:rPr lang="fr-FR" b="1" dirty="0">
                <a:latin typeface="Montserrat Medium" pitchFamily="2" charset="0"/>
                <a:cs typeface="Montserrat"/>
              </a:rPr>
              <a:t>saisir</a:t>
            </a:r>
            <a:r>
              <a:rPr lang="fr-FR" b="1" spc="407" dirty="0">
                <a:latin typeface="Montserrat Medium" pitchFamily="2" charset="0"/>
                <a:cs typeface="Montserrat"/>
              </a:rPr>
              <a:t> </a:t>
            </a:r>
            <a:r>
              <a:rPr lang="fr-FR" b="1" dirty="0">
                <a:latin typeface="Montserrat Medium" pitchFamily="2" charset="0"/>
                <a:cs typeface="Montserrat"/>
              </a:rPr>
              <a:t>des</a:t>
            </a:r>
            <a:r>
              <a:rPr lang="fr-FR" b="1" spc="407" dirty="0">
                <a:latin typeface="Montserrat Medium" pitchFamily="2" charset="0"/>
                <a:cs typeface="Montserrat"/>
              </a:rPr>
              <a:t> </a:t>
            </a:r>
            <a:r>
              <a:rPr lang="fr-FR" b="1" dirty="0">
                <a:latin typeface="Montserrat Medium" pitchFamily="2" charset="0"/>
                <a:cs typeface="Montserrat"/>
              </a:rPr>
              <a:t>données</a:t>
            </a:r>
            <a:r>
              <a:rPr lang="fr-FR" b="1" spc="407" dirty="0">
                <a:latin typeface="Montserrat Medium" pitchFamily="2" charset="0"/>
                <a:cs typeface="Montserrat"/>
              </a:rPr>
              <a:t> </a:t>
            </a:r>
            <a:r>
              <a:rPr lang="fr-FR" b="1" dirty="0">
                <a:latin typeface="Montserrat Medium" pitchFamily="2" charset="0"/>
                <a:cs typeface="Montserrat"/>
              </a:rPr>
              <a:t>dans</a:t>
            </a:r>
            <a:r>
              <a:rPr lang="fr-FR" b="1" spc="407" dirty="0">
                <a:latin typeface="Montserrat Medium" pitchFamily="2" charset="0"/>
                <a:cs typeface="Montserrat"/>
              </a:rPr>
              <a:t> </a:t>
            </a:r>
            <a:r>
              <a:rPr lang="fr-FR" b="1" dirty="0">
                <a:latin typeface="Montserrat Medium" pitchFamily="2" charset="0"/>
                <a:cs typeface="Montserrat"/>
              </a:rPr>
              <a:t>Power</a:t>
            </a:r>
            <a:r>
              <a:rPr lang="fr-FR" b="1" spc="407" dirty="0">
                <a:latin typeface="Montserrat Medium" pitchFamily="2" charset="0"/>
                <a:cs typeface="Montserrat"/>
              </a:rPr>
              <a:t> </a:t>
            </a:r>
            <a:r>
              <a:rPr lang="fr-FR" b="1" dirty="0">
                <a:latin typeface="Montserrat Medium" pitchFamily="2" charset="0"/>
                <a:cs typeface="Montserrat"/>
              </a:rPr>
              <a:t>BI.</a:t>
            </a:r>
            <a:r>
              <a:rPr lang="fr-FR" b="1" spc="370" dirty="0">
                <a:latin typeface="Montserrat Medium" pitchFamily="2" charset="0"/>
                <a:cs typeface="Montserrat"/>
              </a:rPr>
              <a:t> </a:t>
            </a:r>
            <a:r>
              <a:rPr lang="fr-FR" dirty="0">
                <a:latin typeface="Montserrat Medium" pitchFamily="2" charset="0"/>
                <a:cs typeface="MKVSRL+Montserrat-Regular"/>
              </a:rPr>
              <a:t>Nous</a:t>
            </a:r>
            <a:r>
              <a:rPr lang="fr-FR" spc="394" dirty="0">
                <a:latin typeface="Montserrat Medium" pitchFamily="2" charset="0"/>
                <a:cs typeface="MKVSRL+Montserrat-Regular"/>
              </a:rPr>
              <a:t> </a:t>
            </a:r>
            <a:r>
              <a:rPr lang="fr-FR" dirty="0">
                <a:latin typeface="Montserrat Medium" pitchFamily="2" charset="0"/>
                <a:cs typeface="MKVSRL+Montserrat-Regular"/>
              </a:rPr>
              <a:t>pouvons</a:t>
            </a:r>
            <a:r>
              <a:rPr lang="fr-FR" spc="394" dirty="0">
                <a:latin typeface="Montserrat Medium" pitchFamily="2" charset="0"/>
                <a:cs typeface="MKVSRL+Montserrat-Regular"/>
              </a:rPr>
              <a:t> </a:t>
            </a:r>
            <a:r>
              <a:rPr lang="fr-FR" dirty="0">
                <a:latin typeface="Montserrat Medium" pitchFamily="2" charset="0"/>
                <a:cs typeface="MKVSRL+Montserrat-Regular"/>
              </a:rPr>
              <a:t>uniquement</a:t>
            </a:r>
            <a:r>
              <a:rPr lang="fr-FR" spc="394" dirty="0">
                <a:latin typeface="Montserrat Medium" pitchFamily="2" charset="0"/>
                <a:cs typeface="MKVSRL+Montserrat-Regular"/>
              </a:rPr>
              <a:t> </a:t>
            </a:r>
            <a:r>
              <a:rPr lang="fr-FR" dirty="0">
                <a:latin typeface="Montserrat Medium" pitchFamily="2" charset="0"/>
                <a:cs typeface="MKVSRL+Montserrat-Regular"/>
              </a:rPr>
              <a:t>lire</a:t>
            </a:r>
            <a:r>
              <a:rPr lang="fr-FR" spc="394" dirty="0">
                <a:latin typeface="Montserrat Medium" pitchFamily="2" charset="0"/>
                <a:cs typeface="MKVSRL+Montserrat-Regular"/>
              </a:rPr>
              <a:t> </a:t>
            </a:r>
            <a:r>
              <a:rPr lang="fr-FR" dirty="0">
                <a:latin typeface="Montserrat Medium" pitchFamily="2" charset="0"/>
                <a:cs typeface="MKVSRL+Montserrat-Regular"/>
              </a:rPr>
              <a:t>des données.</a:t>
            </a:r>
          </a:p>
          <a:p>
            <a:pPr>
              <a:lnSpc>
                <a:spcPct val="150000"/>
              </a:lnSpc>
            </a:pPr>
            <a:r>
              <a:rPr lang="fr-FR" dirty="0">
                <a:latin typeface="Montserrat Medium" pitchFamily="2" charset="0"/>
                <a:cs typeface="MKVSRL+Montserrat-Regular"/>
              </a:rPr>
              <a:t>Oui !</a:t>
            </a:r>
            <a:r>
              <a:rPr lang="fr-FR" spc="-54" dirty="0">
                <a:latin typeface="Montserrat Medium" pitchFamily="2" charset="0"/>
                <a:cs typeface="MKVSRL+Montserrat-Regular"/>
              </a:rPr>
              <a:t> </a:t>
            </a:r>
            <a:r>
              <a:rPr lang="fr-FR" dirty="0">
                <a:latin typeface="Montserrat Medium" pitchFamily="2" charset="0"/>
                <a:cs typeface="MKVSRL+Montserrat-Regular"/>
              </a:rPr>
              <a:t>C’est</a:t>
            </a:r>
            <a:r>
              <a:rPr lang="fr-FR" spc="-54" dirty="0">
                <a:latin typeface="Montserrat Medium" pitchFamily="2" charset="0"/>
                <a:cs typeface="MKVSRL+Montserrat-Regular"/>
              </a:rPr>
              <a:t> </a:t>
            </a:r>
            <a:r>
              <a:rPr lang="fr-FR" dirty="0">
                <a:latin typeface="Montserrat Medium" pitchFamily="2" charset="0"/>
                <a:cs typeface="MKVSRL+Montserrat-Regular"/>
              </a:rPr>
              <a:t>bien</a:t>
            </a:r>
            <a:r>
              <a:rPr lang="fr-FR" spc="-54" dirty="0">
                <a:latin typeface="Montserrat Medium" pitchFamily="2" charset="0"/>
                <a:cs typeface="MKVSRL+Montserrat-Regular"/>
              </a:rPr>
              <a:t> </a:t>
            </a:r>
            <a:r>
              <a:rPr lang="fr-FR" dirty="0">
                <a:latin typeface="Montserrat Medium" pitchFamily="2" charset="0"/>
                <a:cs typeface="MKVSRL+Montserrat-Regular"/>
              </a:rPr>
              <a:t>le</a:t>
            </a:r>
            <a:r>
              <a:rPr lang="fr-FR" spc="-54" dirty="0">
                <a:latin typeface="Montserrat Medium" pitchFamily="2" charset="0"/>
                <a:cs typeface="MKVSRL+Montserrat-Regular"/>
              </a:rPr>
              <a:t> </a:t>
            </a:r>
            <a:r>
              <a:rPr lang="fr-FR" dirty="0">
                <a:latin typeface="Montserrat Medium" pitchFamily="2" charset="0"/>
                <a:cs typeface="MKVSRL+Montserrat-Regular"/>
              </a:rPr>
              <a:t>cas</a:t>
            </a:r>
            <a:r>
              <a:rPr lang="fr-FR" spc="-54" dirty="0">
                <a:latin typeface="Montserrat Medium" pitchFamily="2" charset="0"/>
                <a:cs typeface="MKVSRL+Montserrat-Regular"/>
              </a:rPr>
              <a:t> </a:t>
            </a:r>
            <a:r>
              <a:rPr lang="fr-FR" dirty="0">
                <a:latin typeface="Montserrat Medium" pitchFamily="2" charset="0"/>
                <a:cs typeface="MKVSRL+Montserrat-Regular"/>
              </a:rPr>
              <a:t>concernant</a:t>
            </a:r>
            <a:r>
              <a:rPr lang="fr-FR" spc="-54" dirty="0">
                <a:latin typeface="Montserrat Medium" pitchFamily="2" charset="0"/>
                <a:cs typeface="MKVSRL+Montserrat-Regular"/>
              </a:rPr>
              <a:t> </a:t>
            </a:r>
            <a:r>
              <a:rPr lang="fr-FR" dirty="0">
                <a:latin typeface="Montserrat Medium" pitchFamily="2" charset="0"/>
                <a:cs typeface="MKVSRL+Montserrat-Regular"/>
              </a:rPr>
              <a:t>les</a:t>
            </a:r>
            <a:r>
              <a:rPr lang="fr-FR" spc="-54" dirty="0">
                <a:latin typeface="Montserrat Medium" pitchFamily="2" charset="0"/>
                <a:cs typeface="MKVSRL+Montserrat-Regular"/>
              </a:rPr>
              <a:t> </a:t>
            </a:r>
            <a:r>
              <a:rPr lang="fr-FR" dirty="0">
                <a:latin typeface="Montserrat Medium" pitchFamily="2" charset="0"/>
                <a:cs typeface="MKVSRL+Montserrat-Regular"/>
              </a:rPr>
              <a:t>sources</a:t>
            </a:r>
            <a:r>
              <a:rPr lang="fr-FR" spc="-54" dirty="0">
                <a:latin typeface="Montserrat Medium" pitchFamily="2" charset="0"/>
                <a:cs typeface="MKVSRL+Montserrat-Regular"/>
              </a:rPr>
              <a:t> </a:t>
            </a:r>
            <a:r>
              <a:rPr lang="fr-FR" dirty="0">
                <a:latin typeface="Montserrat Medium" pitchFamily="2" charset="0"/>
                <a:cs typeface="MKVSRL+Montserrat-Regular"/>
              </a:rPr>
              <a:t>de</a:t>
            </a:r>
            <a:r>
              <a:rPr lang="fr-FR" spc="-54" dirty="0">
                <a:latin typeface="Montserrat Medium" pitchFamily="2" charset="0"/>
                <a:cs typeface="MKVSRL+Montserrat-Regular"/>
              </a:rPr>
              <a:t> </a:t>
            </a:r>
            <a:r>
              <a:rPr lang="fr-FR" dirty="0">
                <a:latin typeface="Montserrat Medium" pitchFamily="2" charset="0"/>
                <a:cs typeface="MKVSRL+Montserrat-Regular"/>
              </a:rPr>
              <a:t>données</a:t>
            </a:r>
            <a:r>
              <a:rPr lang="fr-FR" spc="-54" dirty="0">
                <a:latin typeface="Montserrat Medium" pitchFamily="2" charset="0"/>
                <a:cs typeface="MKVSRL+Montserrat-Regular"/>
              </a:rPr>
              <a:t> </a:t>
            </a:r>
            <a:r>
              <a:rPr lang="fr-FR" dirty="0">
                <a:latin typeface="Montserrat Medium" pitchFamily="2" charset="0"/>
                <a:cs typeface="MKVSRL+Montserrat-Regular"/>
              </a:rPr>
              <a:t>externes.</a:t>
            </a:r>
            <a:r>
              <a:rPr lang="fr-FR" spc="-54" dirty="0">
                <a:latin typeface="Montserrat Medium" pitchFamily="2" charset="0"/>
                <a:cs typeface="MKVSRL+Montserrat-Regular"/>
              </a:rPr>
              <a:t> </a:t>
            </a:r>
            <a:r>
              <a:rPr lang="fr-FR" dirty="0">
                <a:latin typeface="Montserrat Medium" pitchFamily="2" charset="0"/>
                <a:cs typeface="MKVSRL+Montserrat-Regular"/>
              </a:rPr>
              <a:t>Mais</a:t>
            </a:r>
            <a:r>
              <a:rPr lang="fr-FR" spc="-54" dirty="0">
                <a:latin typeface="Montserrat Medium" pitchFamily="2" charset="0"/>
                <a:cs typeface="MKVSRL+Montserrat-Regular"/>
              </a:rPr>
              <a:t> </a:t>
            </a:r>
            <a:r>
              <a:rPr lang="fr-FR" dirty="0">
                <a:latin typeface="Montserrat Medium" pitchFamily="2" charset="0"/>
                <a:cs typeface="MKVSRL+Montserrat-Regular"/>
              </a:rPr>
              <a:t>sachez que</a:t>
            </a:r>
            <a:r>
              <a:rPr lang="fr-FR" spc="314" dirty="0">
                <a:latin typeface="Montserrat Medium" pitchFamily="2" charset="0"/>
                <a:cs typeface="MKVSRL+Montserrat-Regular"/>
              </a:rPr>
              <a:t> </a:t>
            </a:r>
            <a:r>
              <a:rPr lang="fr-FR" dirty="0">
                <a:latin typeface="Montserrat Medium" pitchFamily="2" charset="0"/>
                <a:cs typeface="MKVSRL+Montserrat-Regular"/>
              </a:rPr>
              <a:t>la</a:t>
            </a:r>
            <a:r>
              <a:rPr lang="fr-FR" spc="314" dirty="0">
                <a:latin typeface="Montserrat Medium" pitchFamily="2" charset="0"/>
                <a:cs typeface="MKVSRL+Montserrat-Regular"/>
              </a:rPr>
              <a:t> </a:t>
            </a:r>
            <a:r>
              <a:rPr lang="fr-FR" dirty="0">
                <a:latin typeface="Montserrat Medium" pitchFamily="2" charset="0"/>
                <a:cs typeface="MKVSRL+Montserrat-Regular"/>
              </a:rPr>
              <a:t>seule</a:t>
            </a:r>
            <a:r>
              <a:rPr lang="fr-FR" spc="314" dirty="0">
                <a:latin typeface="Montserrat Medium" pitchFamily="2" charset="0"/>
                <a:cs typeface="MKVSRL+Montserrat-Regular"/>
              </a:rPr>
              <a:t> </a:t>
            </a:r>
            <a:r>
              <a:rPr lang="fr-FR" dirty="0">
                <a:latin typeface="Montserrat Medium" pitchFamily="2" charset="0"/>
                <a:cs typeface="MKVSRL+Montserrat-Regular"/>
              </a:rPr>
              <a:t>manière</a:t>
            </a:r>
            <a:r>
              <a:rPr lang="fr-FR" spc="314" dirty="0">
                <a:latin typeface="Montserrat Medium" pitchFamily="2" charset="0"/>
                <a:cs typeface="MKVSRL+Montserrat-Regular"/>
              </a:rPr>
              <a:t> </a:t>
            </a:r>
            <a:r>
              <a:rPr lang="fr-FR" dirty="0">
                <a:latin typeface="Montserrat Medium" pitchFamily="2" charset="0"/>
                <a:cs typeface="MKVSRL+Montserrat-Regular"/>
              </a:rPr>
              <a:t>d’écrire</a:t>
            </a:r>
            <a:r>
              <a:rPr lang="fr-FR" spc="314" dirty="0">
                <a:latin typeface="Montserrat Medium" pitchFamily="2" charset="0"/>
                <a:cs typeface="MKVSRL+Montserrat-Regular"/>
              </a:rPr>
              <a:t> </a:t>
            </a:r>
            <a:r>
              <a:rPr lang="fr-FR" dirty="0">
                <a:latin typeface="Montserrat Medium" pitchFamily="2" charset="0"/>
                <a:cs typeface="MKVSRL+Montserrat-Regular"/>
              </a:rPr>
              <a:t>manuellement</a:t>
            </a:r>
            <a:r>
              <a:rPr lang="fr-FR" spc="314" dirty="0">
                <a:latin typeface="Montserrat Medium" pitchFamily="2" charset="0"/>
                <a:cs typeface="MKVSRL+Montserrat-Regular"/>
              </a:rPr>
              <a:t> </a:t>
            </a:r>
            <a:r>
              <a:rPr lang="fr-FR" dirty="0">
                <a:latin typeface="Montserrat Medium" pitchFamily="2" charset="0"/>
                <a:cs typeface="MKVSRL+Montserrat-Regular"/>
              </a:rPr>
              <a:t>des</a:t>
            </a:r>
            <a:r>
              <a:rPr lang="fr-FR" spc="314" dirty="0">
                <a:latin typeface="Montserrat Medium" pitchFamily="2" charset="0"/>
                <a:cs typeface="MKVSRL+Montserrat-Regular"/>
              </a:rPr>
              <a:t> </a:t>
            </a:r>
            <a:r>
              <a:rPr lang="fr-FR" dirty="0">
                <a:latin typeface="Montserrat Medium" pitchFamily="2" charset="0"/>
                <a:cs typeface="MKVSRL+Montserrat-Regular"/>
              </a:rPr>
              <a:t>données</a:t>
            </a:r>
            <a:r>
              <a:rPr lang="fr-FR" spc="314" dirty="0">
                <a:latin typeface="Montserrat Medium" pitchFamily="2" charset="0"/>
                <a:cs typeface="MKVSRL+Montserrat-Regular"/>
              </a:rPr>
              <a:t> </a:t>
            </a:r>
            <a:r>
              <a:rPr lang="fr-FR" dirty="0">
                <a:latin typeface="Montserrat Medium" pitchFamily="2" charset="0"/>
                <a:cs typeface="MKVSRL+Montserrat-Regular"/>
              </a:rPr>
              <a:t>dans</a:t>
            </a:r>
            <a:r>
              <a:rPr lang="fr-FR" spc="314" dirty="0">
                <a:latin typeface="Montserrat Medium" pitchFamily="2" charset="0"/>
                <a:cs typeface="MKVSRL+Montserrat-Regular"/>
              </a:rPr>
              <a:t> </a:t>
            </a:r>
            <a:r>
              <a:rPr lang="fr-FR" dirty="0">
                <a:latin typeface="Montserrat Medium" pitchFamily="2" charset="0"/>
                <a:cs typeface="MKVSRL+Montserrat-Regular"/>
              </a:rPr>
              <a:t>Power</a:t>
            </a:r>
            <a:r>
              <a:rPr lang="fr-FR" spc="314" dirty="0">
                <a:latin typeface="Montserrat Medium" pitchFamily="2" charset="0"/>
                <a:cs typeface="MKVSRL+Montserrat-Regular"/>
              </a:rPr>
              <a:t> </a:t>
            </a:r>
            <a:r>
              <a:rPr lang="fr-FR" dirty="0">
                <a:latin typeface="Montserrat Medium" pitchFamily="2" charset="0"/>
                <a:cs typeface="MKVSRL+Montserrat-Regular"/>
              </a:rPr>
              <a:t>BI Desktop se fera grâce à cette option :</a:t>
            </a:r>
          </a:p>
        </p:txBody>
      </p:sp>
      <p:pic>
        <p:nvPicPr>
          <p:cNvPr id="2" name="Image 1">
            <a:extLst>
              <a:ext uri="{FF2B5EF4-FFF2-40B4-BE49-F238E27FC236}">
                <a16:creationId xmlns:a16="http://schemas.microsoft.com/office/drawing/2014/main" id="{7D454E0E-F528-6415-BED6-71C27DFDCD7F}"/>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3" name="Image 2">
            <a:extLst>
              <a:ext uri="{FF2B5EF4-FFF2-40B4-BE49-F238E27FC236}">
                <a16:creationId xmlns:a16="http://schemas.microsoft.com/office/drawing/2014/main" id="{5B9D4D4C-78C5-3698-E7ED-78C1A2D0B83F}"/>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902385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ACEB6-6561-72E1-8B6B-BEB9FA604E6B}"/>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A1818A64-C278-B3C3-0682-5D841A63EEE2}"/>
              </a:ext>
            </a:extLst>
          </p:cNvPr>
          <p:cNvSpPr txBox="1"/>
          <p:nvPr/>
        </p:nvSpPr>
        <p:spPr>
          <a:xfrm>
            <a:off x="969485" y="775736"/>
            <a:ext cx="10675345" cy="312906"/>
          </a:xfrm>
          <a:prstGeom prst="rect">
            <a:avLst/>
          </a:prstGeom>
          <a:noFill/>
        </p:spPr>
        <p:txBody>
          <a:bodyPr wrap="square">
            <a:spAutoFit/>
          </a:bodyPr>
          <a:lstStyle/>
          <a:p>
            <a:pPr>
              <a:lnSpc>
                <a:spcPts val="1696"/>
              </a:lnSpc>
            </a:pPr>
            <a:r>
              <a:rPr lang="fr-FR" b="1" dirty="0">
                <a:solidFill>
                  <a:srgbClr val="0F2035"/>
                </a:solidFill>
                <a:latin typeface="Montserrat"/>
                <a:cs typeface="Montserrat"/>
              </a:rPr>
              <a:t>3.3</a:t>
            </a:r>
            <a:r>
              <a:rPr lang="fr-FR" b="1" spc="740" dirty="0">
                <a:solidFill>
                  <a:srgbClr val="0F2035"/>
                </a:solidFill>
                <a:latin typeface="Montserrat"/>
                <a:cs typeface="Montserrat"/>
              </a:rPr>
              <a:t> </a:t>
            </a:r>
            <a:r>
              <a:rPr lang="fr-FR" b="1" dirty="0">
                <a:solidFill>
                  <a:srgbClr val="0F2035"/>
                </a:solidFill>
                <a:latin typeface="Montserrat"/>
                <a:cs typeface="Montserrat"/>
              </a:rPr>
              <a:t>Saisir des données manuellement</a:t>
            </a:r>
          </a:p>
        </p:txBody>
      </p:sp>
      <p:sp>
        <p:nvSpPr>
          <p:cNvPr id="17" name="ZoneTexte 16">
            <a:extLst>
              <a:ext uri="{FF2B5EF4-FFF2-40B4-BE49-F238E27FC236}">
                <a16:creationId xmlns:a16="http://schemas.microsoft.com/office/drawing/2014/main" id="{0821E82F-3044-E7D4-77F5-777921575A43}"/>
              </a:ext>
            </a:extLst>
          </p:cNvPr>
          <p:cNvSpPr txBox="1"/>
          <p:nvPr/>
        </p:nvSpPr>
        <p:spPr>
          <a:xfrm>
            <a:off x="969485" y="1189754"/>
            <a:ext cx="10179585" cy="2538515"/>
          </a:xfrm>
          <a:prstGeom prst="rect">
            <a:avLst/>
          </a:prstGeom>
          <a:noFill/>
        </p:spPr>
        <p:txBody>
          <a:bodyPr wrap="square">
            <a:spAutoFit/>
          </a:bodyPr>
          <a:lstStyle/>
          <a:p>
            <a:pPr algn="just">
              <a:lnSpc>
                <a:spcPct val="150000"/>
              </a:lnSpc>
            </a:pPr>
            <a:r>
              <a:rPr lang="fr-FR" dirty="0">
                <a:latin typeface="Montserrat Medium" pitchFamily="2" charset="0"/>
                <a:cs typeface="MKVSRL+Montserrat-Regular"/>
              </a:rPr>
              <a:t>C’est</a:t>
            </a:r>
            <a:r>
              <a:rPr lang="fr-FR" spc="41" dirty="0">
                <a:latin typeface="Montserrat Medium" pitchFamily="2" charset="0"/>
                <a:cs typeface="MKVSRL+Montserrat-Regular"/>
              </a:rPr>
              <a:t> </a:t>
            </a:r>
            <a:r>
              <a:rPr lang="fr-FR" dirty="0">
                <a:latin typeface="Montserrat Medium" pitchFamily="2" charset="0"/>
                <a:cs typeface="MKVSRL+Montserrat-Regular"/>
              </a:rPr>
              <a:t>très</a:t>
            </a:r>
            <a:r>
              <a:rPr lang="fr-FR" spc="41" dirty="0">
                <a:latin typeface="Montserrat Medium" pitchFamily="2" charset="0"/>
                <a:cs typeface="MKVSRL+Montserrat-Regular"/>
              </a:rPr>
              <a:t> </a:t>
            </a:r>
            <a:r>
              <a:rPr lang="fr-FR" dirty="0">
                <a:latin typeface="Montserrat Medium" pitchFamily="2" charset="0"/>
                <a:cs typeface="MKVSRL+Montserrat-Regular"/>
              </a:rPr>
              <a:t>utile</a:t>
            </a:r>
            <a:r>
              <a:rPr lang="fr-FR" spc="41" dirty="0">
                <a:latin typeface="Montserrat Medium" pitchFamily="2" charset="0"/>
                <a:cs typeface="MKVSRL+Montserrat-Regular"/>
              </a:rPr>
              <a:t> </a:t>
            </a:r>
            <a:r>
              <a:rPr lang="fr-FR" dirty="0">
                <a:latin typeface="Montserrat Medium" pitchFamily="2" charset="0"/>
                <a:cs typeface="MKVSRL+Montserrat-Regular"/>
              </a:rPr>
              <a:t>si</a:t>
            </a:r>
            <a:r>
              <a:rPr lang="fr-FR" spc="41" dirty="0">
                <a:latin typeface="Montserrat Medium" pitchFamily="2" charset="0"/>
                <a:cs typeface="MKVSRL+Montserrat-Regular"/>
              </a:rPr>
              <a:t> </a:t>
            </a:r>
            <a:r>
              <a:rPr lang="fr-FR" dirty="0">
                <a:latin typeface="Montserrat Medium" pitchFamily="2" charset="0"/>
                <a:cs typeface="MKVSRL+Montserrat-Regular"/>
              </a:rPr>
              <a:t>vous</a:t>
            </a:r>
            <a:r>
              <a:rPr lang="fr-FR" spc="41" dirty="0">
                <a:latin typeface="Montserrat Medium" pitchFamily="2" charset="0"/>
                <a:cs typeface="MKVSRL+Montserrat-Regular"/>
              </a:rPr>
              <a:t> </a:t>
            </a:r>
            <a:r>
              <a:rPr lang="fr-FR" dirty="0">
                <a:latin typeface="Montserrat Medium" pitchFamily="2" charset="0"/>
                <a:cs typeface="MKVSRL+Montserrat-Regular"/>
              </a:rPr>
              <a:t>avez</a:t>
            </a:r>
            <a:r>
              <a:rPr lang="fr-FR" spc="41" dirty="0">
                <a:latin typeface="Montserrat Medium" pitchFamily="2" charset="0"/>
                <a:cs typeface="MKVSRL+Montserrat-Regular"/>
              </a:rPr>
              <a:t> </a:t>
            </a:r>
            <a:r>
              <a:rPr lang="fr-FR" b="1" dirty="0">
                <a:latin typeface="Montserrat Medium" pitchFamily="2" charset="0"/>
                <a:cs typeface="Montserrat"/>
              </a:rPr>
              <a:t>une</a:t>
            </a:r>
            <a:r>
              <a:rPr lang="fr-FR" b="1" spc="43" dirty="0">
                <a:latin typeface="Montserrat Medium" pitchFamily="2" charset="0"/>
                <a:cs typeface="Montserrat"/>
              </a:rPr>
              <a:t> </a:t>
            </a:r>
            <a:r>
              <a:rPr lang="fr-FR" b="1" dirty="0">
                <a:latin typeface="Montserrat Medium" pitchFamily="2" charset="0"/>
                <a:cs typeface="Montserrat"/>
              </a:rPr>
              <a:t>petite</a:t>
            </a:r>
            <a:r>
              <a:rPr lang="fr-FR" b="1" spc="43" dirty="0">
                <a:latin typeface="Montserrat Medium" pitchFamily="2" charset="0"/>
                <a:cs typeface="Montserrat"/>
              </a:rPr>
              <a:t> </a:t>
            </a:r>
            <a:r>
              <a:rPr lang="fr-FR" b="1" dirty="0">
                <a:latin typeface="Montserrat Medium" pitchFamily="2" charset="0"/>
                <a:cs typeface="Montserrat"/>
              </a:rPr>
              <a:t>quantité</a:t>
            </a:r>
            <a:r>
              <a:rPr lang="fr-FR" b="1" spc="43" dirty="0">
                <a:latin typeface="Montserrat Medium" pitchFamily="2" charset="0"/>
                <a:cs typeface="Montserrat"/>
              </a:rPr>
              <a:t> </a:t>
            </a:r>
            <a:r>
              <a:rPr lang="fr-FR" b="1" dirty="0">
                <a:latin typeface="Montserrat Medium" pitchFamily="2" charset="0"/>
                <a:cs typeface="Montserrat"/>
              </a:rPr>
              <a:t>de</a:t>
            </a:r>
            <a:r>
              <a:rPr lang="fr-FR" b="1" spc="43" dirty="0">
                <a:latin typeface="Montserrat Medium" pitchFamily="2" charset="0"/>
                <a:cs typeface="Montserrat"/>
              </a:rPr>
              <a:t> </a:t>
            </a:r>
            <a:r>
              <a:rPr lang="fr-FR" b="1" dirty="0">
                <a:latin typeface="Montserrat Medium" pitchFamily="2" charset="0"/>
                <a:cs typeface="Montserrat"/>
              </a:rPr>
              <a:t>données</a:t>
            </a:r>
            <a:r>
              <a:rPr lang="fr-FR" b="1" spc="43" dirty="0">
                <a:latin typeface="Montserrat Medium" pitchFamily="2" charset="0"/>
                <a:cs typeface="Montserrat"/>
              </a:rPr>
              <a:t> </a:t>
            </a:r>
            <a:r>
              <a:rPr lang="fr-FR" b="1" dirty="0">
                <a:latin typeface="Montserrat Medium" pitchFamily="2" charset="0"/>
                <a:cs typeface="Montserrat"/>
              </a:rPr>
              <a:t>à</a:t>
            </a:r>
            <a:r>
              <a:rPr lang="fr-FR" b="1" spc="43" dirty="0">
                <a:latin typeface="Montserrat Medium" pitchFamily="2" charset="0"/>
                <a:cs typeface="Montserrat"/>
              </a:rPr>
              <a:t> </a:t>
            </a:r>
            <a:r>
              <a:rPr lang="fr-FR" b="1" dirty="0">
                <a:latin typeface="Montserrat Medium" pitchFamily="2" charset="0"/>
                <a:cs typeface="Montserrat"/>
              </a:rPr>
              <a:t>saisir</a:t>
            </a:r>
            <a:r>
              <a:rPr lang="fr-FR" b="1" spc="21" dirty="0">
                <a:latin typeface="Montserrat Medium" pitchFamily="2" charset="0"/>
                <a:cs typeface="Montserrat"/>
              </a:rPr>
              <a:t> </a:t>
            </a:r>
            <a:r>
              <a:rPr lang="fr-FR" dirty="0">
                <a:latin typeface="Montserrat Medium" pitchFamily="2" charset="0"/>
                <a:cs typeface="MKVSRL+Montserrat-Regular"/>
              </a:rPr>
              <a:t>qui</a:t>
            </a:r>
            <a:r>
              <a:rPr lang="fr-FR" spc="41" dirty="0">
                <a:latin typeface="Montserrat Medium" pitchFamily="2" charset="0"/>
                <a:cs typeface="MKVSRL+Montserrat-Regular"/>
              </a:rPr>
              <a:t> </a:t>
            </a:r>
            <a:r>
              <a:rPr lang="fr-FR" dirty="0">
                <a:latin typeface="Montserrat Medium" pitchFamily="2" charset="0"/>
                <a:cs typeface="MKVSRL+Montserrat-Regular"/>
              </a:rPr>
              <a:t>n’est pas</a:t>
            </a:r>
            <a:r>
              <a:rPr lang="fr-FR" spc="-31" dirty="0">
                <a:latin typeface="Montserrat Medium" pitchFamily="2" charset="0"/>
                <a:cs typeface="MKVSRL+Montserrat-Regular"/>
              </a:rPr>
              <a:t> </a:t>
            </a:r>
            <a:r>
              <a:rPr lang="fr-FR" dirty="0">
                <a:latin typeface="Montserrat Medium" pitchFamily="2" charset="0"/>
                <a:cs typeface="MKVSRL+Montserrat-Regular"/>
              </a:rPr>
              <a:t>voué</a:t>
            </a:r>
            <a:r>
              <a:rPr lang="fr-FR" spc="-31" dirty="0">
                <a:latin typeface="Montserrat Medium" pitchFamily="2" charset="0"/>
                <a:cs typeface="MKVSRL+Montserrat-Regular"/>
              </a:rPr>
              <a:t> </a:t>
            </a:r>
            <a:r>
              <a:rPr lang="fr-FR" dirty="0">
                <a:latin typeface="Montserrat Medium" pitchFamily="2" charset="0"/>
                <a:cs typeface="MKVSRL+Montserrat-Regular"/>
              </a:rPr>
              <a:t>à</a:t>
            </a:r>
            <a:r>
              <a:rPr lang="fr-FR" spc="-31" dirty="0">
                <a:latin typeface="Montserrat Medium" pitchFamily="2" charset="0"/>
                <a:cs typeface="MKVSRL+Montserrat-Regular"/>
              </a:rPr>
              <a:t> </a:t>
            </a:r>
            <a:r>
              <a:rPr lang="fr-FR" dirty="0">
                <a:latin typeface="Montserrat Medium" pitchFamily="2" charset="0"/>
                <a:cs typeface="MKVSRL+Montserrat-Regular"/>
              </a:rPr>
              <a:t>évoluer,</a:t>
            </a:r>
            <a:r>
              <a:rPr lang="fr-FR" spc="-31" dirty="0">
                <a:latin typeface="Montserrat Medium" pitchFamily="2" charset="0"/>
                <a:cs typeface="MKVSRL+Montserrat-Regular"/>
              </a:rPr>
              <a:t> </a:t>
            </a:r>
            <a:r>
              <a:rPr lang="fr-FR" dirty="0">
                <a:latin typeface="Montserrat Medium" pitchFamily="2" charset="0"/>
                <a:cs typeface="MKVSRL+Montserrat-Regular"/>
              </a:rPr>
              <a:t>car</a:t>
            </a:r>
            <a:r>
              <a:rPr lang="fr-FR" spc="-31" dirty="0">
                <a:latin typeface="Montserrat Medium" pitchFamily="2" charset="0"/>
                <a:cs typeface="MKVSRL+Montserrat-Regular"/>
              </a:rPr>
              <a:t> </a:t>
            </a:r>
            <a:r>
              <a:rPr lang="fr-FR" dirty="0">
                <a:latin typeface="Montserrat Medium" pitchFamily="2" charset="0"/>
                <a:cs typeface="MKVSRL+Montserrat-Regular"/>
              </a:rPr>
              <a:t>une</a:t>
            </a:r>
            <a:r>
              <a:rPr lang="fr-FR" spc="-31" dirty="0">
                <a:latin typeface="Montserrat Medium" pitchFamily="2" charset="0"/>
                <a:cs typeface="MKVSRL+Montserrat-Regular"/>
              </a:rPr>
              <a:t> </a:t>
            </a:r>
            <a:r>
              <a:rPr lang="fr-FR" dirty="0">
                <a:latin typeface="Montserrat Medium" pitchFamily="2" charset="0"/>
                <a:cs typeface="MKVSRL+Montserrat-Regular"/>
              </a:rPr>
              <a:t>fois</a:t>
            </a:r>
            <a:r>
              <a:rPr lang="fr-FR" spc="-31" dirty="0">
                <a:latin typeface="Montserrat Medium" pitchFamily="2" charset="0"/>
                <a:cs typeface="MKVSRL+Montserrat-Regular"/>
              </a:rPr>
              <a:t> </a:t>
            </a:r>
            <a:r>
              <a:rPr lang="fr-FR" dirty="0">
                <a:latin typeface="Montserrat Medium" pitchFamily="2" charset="0"/>
                <a:cs typeface="MKVSRL+Montserrat-Regular"/>
              </a:rPr>
              <a:t>que</a:t>
            </a:r>
            <a:r>
              <a:rPr lang="fr-FR" spc="-31" dirty="0">
                <a:latin typeface="Montserrat Medium" pitchFamily="2" charset="0"/>
                <a:cs typeface="MKVSRL+Montserrat-Regular"/>
              </a:rPr>
              <a:t> </a:t>
            </a:r>
            <a:r>
              <a:rPr lang="fr-FR" dirty="0">
                <a:latin typeface="Montserrat Medium" pitchFamily="2" charset="0"/>
                <a:cs typeface="MKVSRL+Montserrat-Regular"/>
              </a:rPr>
              <a:t>votre</a:t>
            </a:r>
            <a:r>
              <a:rPr lang="fr-FR" spc="-31" dirty="0">
                <a:latin typeface="Montserrat Medium" pitchFamily="2" charset="0"/>
                <a:cs typeface="MKVSRL+Montserrat-Regular"/>
              </a:rPr>
              <a:t> </a:t>
            </a:r>
            <a:r>
              <a:rPr lang="fr-FR" dirty="0">
                <a:latin typeface="Montserrat Medium" pitchFamily="2" charset="0"/>
                <a:cs typeface="MKVSRL+Montserrat-Regular"/>
              </a:rPr>
              <a:t>table</a:t>
            </a:r>
            <a:r>
              <a:rPr lang="fr-FR" spc="-31" dirty="0">
                <a:latin typeface="Montserrat Medium" pitchFamily="2" charset="0"/>
                <a:cs typeface="MKVSRL+Montserrat-Regular"/>
              </a:rPr>
              <a:t> </a:t>
            </a:r>
            <a:r>
              <a:rPr lang="fr-FR" dirty="0">
                <a:latin typeface="Montserrat Medium" pitchFamily="2" charset="0"/>
                <a:cs typeface="MKVSRL+Montserrat-Regular"/>
              </a:rPr>
              <a:t>sera</a:t>
            </a:r>
            <a:r>
              <a:rPr lang="fr-FR" spc="-31" dirty="0">
                <a:latin typeface="Montserrat Medium" pitchFamily="2" charset="0"/>
                <a:cs typeface="MKVSRL+Montserrat-Regular"/>
              </a:rPr>
              <a:t> </a:t>
            </a:r>
            <a:r>
              <a:rPr lang="fr-FR" dirty="0">
                <a:latin typeface="Montserrat Medium" pitchFamily="2" charset="0"/>
                <a:cs typeface="MKVSRL+Montserrat-Regular"/>
              </a:rPr>
              <a:t>créée,</a:t>
            </a:r>
            <a:r>
              <a:rPr lang="fr-FR" spc="-31" dirty="0">
                <a:latin typeface="Montserrat Medium" pitchFamily="2" charset="0"/>
                <a:cs typeface="MKVSRL+Montserrat-Regular"/>
              </a:rPr>
              <a:t> </a:t>
            </a:r>
            <a:r>
              <a:rPr lang="fr-FR" dirty="0">
                <a:latin typeface="Montserrat Medium" pitchFamily="2" charset="0"/>
                <a:cs typeface="MKVSRL+Montserrat-Regular"/>
              </a:rPr>
              <a:t>il</a:t>
            </a:r>
            <a:r>
              <a:rPr lang="fr-FR" spc="-31" dirty="0">
                <a:latin typeface="Montserrat Medium" pitchFamily="2" charset="0"/>
                <a:cs typeface="MKVSRL+Montserrat-Regular"/>
              </a:rPr>
              <a:t> </a:t>
            </a:r>
            <a:r>
              <a:rPr lang="fr-FR" dirty="0">
                <a:latin typeface="Montserrat Medium" pitchFamily="2" charset="0"/>
                <a:cs typeface="MKVSRL+Montserrat-Regular"/>
              </a:rPr>
              <a:t>sera</a:t>
            </a:r>
            <a:r>
              <a:rPr lang="fr-FR" spc="-31" dirty="0">
                <a:latin typeface="Montserrat Medium" pitchFamily="2" charset="0"/>
                <a:cs typeface="MKVSRL+Montserrat-Regular"/>
              </a:rPr>
              <a:t> </a:t>
            </a:r>
            <a:r>
              <a:rPr lang="fr-FR" dirty="0">
                <a:latin typeface="Montserrat Medium" pitchFamily="2" charset="0"/>
                <a:cs typeface="MKVSRL+Montserrat-Regular"/>
              </a:rPr>
              <a:t>impossible</a:t>
            </a:r>
            <a:r>
              <a:rPr lang="fr-FR" spc="-31" dirty="0">
                <a:latin typeface="Montserrat Medium" pitchFamily="2" charset="0"/>
                <a:cs typeface="MKVSRL+Montserrat-Regular"/>
              </a:rPr>
              <a:t> </a:t>
            </a:r>
            <a:r>
              <a:rPr lang="fr-FR" dirty="0">
                <a:latin typeface="Montserrat Medium" pitchFamily="2" charset="0"/>
                <a:cs typeface="MKVSRL+Montserrat-Regular"/>
              </a:rPr>
              <a:t>de revenir dessus pour la modifier.</a:t>
            </a:r>
          </a:p>
          <a:p>
            <a:pPr algn="just">
              <a:lnSpc>
                <a:spcPct val="150000"/>
              </a:lnSpc>
            </a:pPr>
            <a:r>
              <a:rPr lang="fr-FR" dirty="0">
                <a:latin typeface="Montserrat Medium" pitchFamily="2" charset="0"/>
                <a:cs typeface="MKVSRL+Montserrat-Regular"/>
              </a:rPr>
              <a:t>Je</a:t>
            </a:r>
            <a:r>
              <a:rPr lang="fr-FR" spc="37" dirty="0">
                <a:latin typeface="Montserrat Medium" pitchFamily="2" charset="0"/>
                <a:cs typeface="MKVSRL+Montserrat-Regular"/>
              </a:rPr>
              <a:t> </a:t>
            </a:r>
            <a:r>
              <a:rPr lang="fr-FR" dirty="0">
                <a:latin typeface="Montserrat Medium" pitchFamily="2" charset="0"/>
                <a:cs typeface="MKVSRL+Montserrat-Regular"/>
              </a:rPr>
              <a:t>vous</a:t>
            </a:r>
            <a:r>
              <a:rPr lang="fr-FR" spc="37" dirty="0">
                <a:latin typeface="Montserrat Medium" pitchFamily="2" charset="0"/>
                <a:cs typeface="MKVSRL+Montserrat-Regular"/>
              </a:rPr>
              <a:t> </a:t>
            </a:r>
            <a:r>
              <a:rPr lang="fr-FR" dirty="0">
                <a:latin typeface="Montserrat Medium" pitchFamily="2" charset="0"/>
                <a:cs typeface="MKVSRL+Montserrat-Regular"/>
              </a:rPr>
              <a:t>conseille</a:t>
            </a:r>
            <a:r>
              <a:rPr lang="fr-FR" spc="37" dirty="0">
                <a:latin typeface="Montserrat Medium" pitchFamily="2" charset="0"/>
                <a:cs typeface="MKVSRL+Montserrat-Regular"/>
              </a:rPr>
              <a:t> </a:t>
            </a:r>
            <a:r>
              <a:rPr lang="fr-FR" dirty="0">
                <a:latin typeface="Montserrat Medium" pitchFamily="2" charset="0"/>
                <a:cs typeface="MKVSRL+Montserrat-Regular"/>
              </a:rPr>
              <a:t>vivement</a:t>
            </a:r>
            <a:r>
              <a:rPr lang="fr-FR" spc="37" dirty="0">
                <a:latin typeface="Montserrat Medium" pitchFamily="2" charset="0"/>
                <a:cs typeface="MKVSRL+Montserrat-Regular"/>
              </a:rPr>
              <a:t> </a:t>
            </a:r>
            <a:r>
              <a:rPr lang="fr-FR" dirty="0">
                <a:latin typeface="Montserrat Medium" pitchFamily="2" charset="0"/>
                <a:cs typeface="MKVSRL+Montserrat-Regular"/>
              </a:rPr>
              <a:t>de</a:t>
            </a:r>
            <a:r>
              <a:rPr lang="fr-FR" spc="37" dirty="0">
                <a:latin typeface="Montserrat Medium" pitchFamily="2" charset="0"/>
                <a:cs typeface="MKVSRL+Montserrat-Regular"/>
              </a:rPr>
              <a:t> </a:t>
            </a:r>
            <a:r>
              <a:rPr lang="fr-FR" dirty="0">
                <a:latin typeface="Montserrat Medium" pitchFamily="2" charset="0"/>
                <a:cs typeface="MKVSRL+Montserrat-Regular"/>
              </a:rPr>
              <a:t>ne</a:t>
            </a:r>
            <a:r>
              <a:rPr lang="fr-FR" spc="37" dirty="0">
                <a:latin typeface="Montserrat Medium" pitchFamily="2" charset="0"/>
                <a:cs typeface="MKVSRL+Montserrat-Regular"/>
              </a:rPr>
              <a:t> </a:t>
            </a:r>
            <a:r>
              <a:rPr lang="fr-FR" dirty="0">
                <a:latin typeface="Montserrat Medium" pitchFamily="2" charset="0"/>
                <a:cs typeface="MKVSRL+Montserrat-Regular"/>
              </a:rPr>
              <a:t>pas</a:t>
            </a:r>
            <a:r>
              <a:rPr lang="fr-FR" spc="37" dirty="0">
                <a:latin typeface="Montserrat Medium" pitchFamily="2" charset="0"/>
                <a:cs typeface="MKVSRL+Montserrat-Regular"/>
              </a:rPr>
              <a:t> </a:t>
            </a:r>
            <a:r>
              <a:rPr lang="fr-FR" dirty="0">
                <a:latin typeface="Montserrat Medium" pitchFamily="2" charset="0"/>
                <a:cs typeface="MKVSRL+Montserrat-Regular"/>
              </a:rPr>
              <a:t>prendre</a:t>
            </a:r>
            <a:r>
              <a:rPr lang="fr-FR" spc="37" dirty="0">
                <a:latin typeface="Montserrat Medium" pitchFamily="2" charset="0"/>
                <a:cs typeface="MKVSRL+Montserrat-Regular"/>
              </a:rPr>
              <a:t> </a:t>
            </a:r>
            <a:r>
              <a:rPr lang="fr-FR" dirty="0">
                <a:latin typeface="Montserrat Medium" pitchFamily="2" charset="0"/>
                <a:cs typeface="MKVSRL+Montserrat-Regular"/>
              </a:rPr>
              <a:t>le</a:t>
            </a:r>
            <a:r>
              <a:rPr lang="fr-FR" spc="37" dirty="0">
                <a:latin typeface="Montserrat Medium" pitchFamily="2" charset="0"/>
                <a:cs typeface="MKVSRL+Montserrat-Regular"/>
              </a:rPr>
              <a:t> </a:t>
            </a:r>
            <a:r>
              <a:rPr lang="fr-FR" dirty="0">
                <a:latin typeface="Montserrat Medium" pitchFamily="2" charset="0"/>
                <a:cs typeface="MKVSRL+Montserrat-Regular"/>
              </a:rPr>
              <a:t>réflexe</a:t>
            </a:r>
            <a:r>
              <a:rPr lang="fr-FR" spc="37" dirty="0">
                <a:latin typeface="Montserrat Medium" pitchFamily="2" charset="0"/>
                <a:cs typeface="MKVSRL+Montserrat-Regular"/>
              </a:rPr>
              <a:t> </a:t>
            </a:r>
            <a:r>
              <a:rPr lang="fr-FR" dirty="0">
                <a:latin typeface="Montserrat Medium" pitchFamily="2" charset="0"/>
                <a:cs typeface="MKVSRL+Montserrat-Regular"/>
              </a:rPr>
              <a:t>d’utiliser</a:t>
            </a:r>
            <a:r>
              <a:rPr lang="fr-FR" spc="37" dirty="0">
                <a:latin typeface="Montserrat Medium" pitchFamily="2" charset="0"/>
                <a:cs typeface="MKVSRL+Montserrat-Regular"/>
              </a:rPr>
              <a:t> </a:t>
            </a:r>
            <a:r>
              <a:rPr lang="fr-FR" dirty="0">
                <a:latin typeface="Montserrat Medium" pitchFamily="2" charset="0"/>
                <a:cs typeface="MKVSRL+Montserrat-Regular"/>
              </a:rPr>
              <a:t>cette</a:t>
            </a:r>
            <a:r>
              <a:rPr lang="fr-FR" spc="37" dirty="0">
                <a:latin typeface="Montserrat Medium" pitchFamily="2" charset="0"/>
                <a:cs typeface="MKVSRL+Montserrat-Regular"/>
              </a:rPr>
              <a:t> </a:t>
            </a:r>
            <a:r>
              <a:rPr lang="fr-FR" dirty="0">
                <a:latin typeface="Montserrat Medium" pitchFamily="2" charset="0"/>
                <a:cs typeface="MKVSRL+Montserrat-Regular"/>
              </a:rPr>
              <a:t>option, car</a:t>
            </a:r>
            <a:r>
              <a:rPr lang="fr-FR" spc="161" dirty="0">
                <a:latin typeface="Montserrat Medium" pitchFamily="2" charset="0"/>
                <a:cs typeface="MKVSRL+Montserrat-Regular"/>
              </a:rPr>
              <a:t> </a:t>
            </a:r>
            <a:r>
              <a:rPr lang="fr-FR" dirty="0">
                <a:latin typeface="Montserrat Medium" pitchFamily="2" charset="0"/>
                <a:cs typeface="MKVSRL+Montserrat-Regular"/>
              </a:rPr>
              <a:t>ce</a:t>
            </a:r>
            <a:r>
              <a:rPr lang="fr-FR" spc="161" dirty="0">
                <a:latin typeface="Montserrat Medium" pitchFamily="2" charset="0"/>
                <a:cs typeface="MKVSRL+Montserrat-Regular"/>
              </a:rPr>
              <a:t> </a:t>
            </a:r>
            <a:r>
              <a:rPr lang="fr-FR" dirty="0">
                <a:latin typeface="Montserrat Medium" pitchFamily="2" charset="0"/>
                <a:cs typeface="MKVSRL+Montserrat-Regular"/>
              </a:rPr>
              <a:t>n’est</a:t>
            </a:r>
            <a:r>
              <a:rPr lang="fr-FR" spc="161" dirty="0">
                <a:latin typeface="Montserrat Medium" pitchFamily="2" charset="0"/>
                <a:cs typeface="MKVSRL+Montserrat-Regular"/>
              </a:rPr>
              <a:t> </a:t>
            </a:r>
            <a:r>
              <a:rPr lang="fr-FR" dirty="0">
                <a:latin typeface="Montserrat Medium" pitchFamily="2" charset="0"/>
                <a:cs typeface="MKVSRL+Montserrat-Regular"/>
              </a:rPr>
              <a:t>pas</a:t>
            </a:r>
            <a:r>
              <a:rPr lang="fr-FR" spc="161" dirty="0">
                <a:latin typeface="Montserrat Medium" pitchFamily="2" charset="0"/>
                <a:cs typeface="MKVSRL+Montserrat-Regular"/>
              </a:rPr>
              <a:t> </a:t>
            </a:r>
            <a:r>
              <a:rPr lang="fr-FR" dirty="0">
                <a:latin typeface="Montserrat Medium" pitchFamily="2" charset="0"/>
                <a:cs typeface="MKVSRL+Montserrat-Regular"/>
              </a:rPr>
              <a:t>une</a:t>
            </a:r>
            <a:r>
              <a:rPr lang="fr-FR" spc="161" dirty="0">
                <a:latin typeface="Montserrat Medium" pitchFamily="2" charset="0"/>
                <a:cs typeface="MKVSRL+Montserrat-Regular"/>
              </a:rPr>
              <a:t> </a:t>
            </a:r>
            <a:r>
              <a:rPr lang="fr-FR" dirty="0">
                <a:latin typeface="Montserrat Medium" pitchFamily="2" charset="0"/>
                <a:cs typeface="MKVSRL+Montserrat-Regular"/>
              </a:rPr>
              <a:t>bonne</a:t>
            </a:r>
            <a:r>
              <a:rPr lang="fr-FR" spc="161" dirty="0">
                <a:latin typeface="Montserrat Medium" pitchFamily="2" charset="0"/>
                <a:cs typeface="MKVSRL+Montserrat-Regular"/>
              </a:rPr>
              <a:t> </a:t>
            </a:r>
            <a:r>
              <a:rPr lang="fr-FR" dirty="0">
                <a:latin typeface="Montserrat Medium" pitchFamily="2" charset="0"/>
                <a:cs typeface="MKVSRL+Montserrat-Regular"/>
              </a:rPr>
              <a:t>solution.</a:t>
            </a:r>
            <a:r>
              <a:rPr lang="fr-FR" spc="161" dirty="0">
                <a:latin typeface="Montserrat Medium" pitchFamily="2" charset="0"/>
                <a:cs typeface="MKVSRL+Montserrat-Regular"/>
              </a:rPr>
              <a:t> </a:t>
            </a:r>
            <a:r>
              <a:rPr lang="fr-FR" dirty="0">
                <a:latin typeface="Montserrat Medium" pitchFamily="2" charset="0"/>
                <a:cs typeface="MKVSRL+Montserrat-Regular"/>
              </a:rPr>
              <a:t>Il</a:t>
            </a:r>
            <a:r>
              <a:rPr lang="fr-FR" spc="161" dirty="0">
                <a:latin typeface="Montserrat Medium" pitchFamily="2" charset="0"/>
                <a:cs typeface="MKVSRL+Montserrat-Regular"/>
              </a:rPr>
              <a:t> </a:t>
            </a:r>
            <a:r>
              <a:rPr lang="fr-FR" dirty="0">
                <a:latin typeface="Montserrat Medium" pitchFamily="2" charset="0"/>
                <a:cs typeface="MKVSRL+Montserrat-Regular"/>
              </a:rPr>
              <a:t>est</a:t>
            </a:r>
            <a:r>
              <a:rPr lang="fr-FR" spc="161" dirty="0">
                <a:latin typeface="Montserrat Medium" pitchFamily="2" charset="0"/>
                <a:cs typeface="MKVSRL+Montserrat-Regular"/>
              </a:rPr>
              <a:t> </a:t>
            </a:r>
            <a:r>
              <a:rPr lang="fr-FR" dirty="0">
                <a:latin typeface="Montserrat Medium" pitchFamily="2" charset="0"/>
                <a:cs typeface="MKVSRL+Montserrat-Regular"/>
              </a:rPr>
              <a:t>préférable</a:t>
            </a:r>
            <a:r>
              <a:rPr lang="fr-FR" spc="161" dirty="0">
                <a:latin typeface="Montserrat Medium" pitchFamily="2" charset="0"/>
                <a:cs typeface="MKVSRL+Montserrat-Regular"/>
              </a:rPr>
              <a:t> </a:t>
            </a:r>
            <a:r>
              <a:rPr lang="fr-FR" dirty="0">
                <a:latin typeface="Montserrat Medium" pitchFamily="2" charset="0"/>
                <a:cs typeface="MKVSRL+Montserrat-Regular"/>
              </a:rPr>
              <a:t>de</a:t>
            </a:r>
            <a:r>
              <a:rPr lang="fr-FR" spc="161" dirty="0">
                <a:latin typeface="Montserrat Medium" pitchFamily="2" charset="0"/>
                <a:cs typeface="MKVSRL+Montserrat-Regular"/>
              </a:rPr>
              <a:t> </a:t>
            </a:r>
            <a:r>
              <a:rPr lang="fr-FR" dirty="0">
                <a:latin typeface="Montserrat Medium" pitchFamily="2" charset="0"/>
                <a:cs typeface="MKVSRL+Montserrat-Regular"/>
              </a:rPr>
              <a:t>se</a:t>
            </a:r>
            <a:r>
              <a:rPr lang="fr-FR" spc="161" dirty="0">
                <a:latin typeface="Montserrat Medium" pitchFamily="2" charset="0"/>
                <a:cs typeface="MKVSRL+Montserrat-Regular"/>
              </a:rPr>
              <a:t> </a:t>
            </a:r>
            <a:r>
              <a:rPr lang="fr-FR" dirty="0">
                <a:latin typeface="Montserrat Medium" pitchFamily="2" charset="0"/>
                <a:cs typeface="MKVSRL+Montserrat-Regular"/>
              </a:rPr>
              <a:t>connecter</a:t>
            </a:r>
            <a:r>
              <a:rPr lang="fr-FR" spc="161" dirty="0">
                <a:latin typeface="Montserrat Medium" pitchFamily="2" charset="0"/>
                <a:cs typeface="MKVSRL+Montserrat-Regular"/>
              </a:rPr>
              <a:t> </a:t>
            </a:r>
            <a:r>
              <a:rPr lang="fr-FR" dirty="0">
                <a:latin typeface="Montserrat Medium" pitchFamily="2" charset="0"/>
                <a:cs typeface="MKVSRL+Montserrat-Regular"/>
              </a:rPr>
              <a:t>à</a:t>
            </a:r>
            <a:r>
              <a:rPr lang="fr-FR" spc="161" dirty="0">
                <a:latin typeface="Montserrat Medium" pitchFamily="2" charset="0"/>
                <a:cs typeface="MKVSRL+Montserrat-Regular"/>
              </a:rPr>
              <a:t> </a:t>
            </a:r>
            <a:r>
              <a:rPr lang="fr-FR" dirty="0">
                <a:latin typeface="Montserrat Medium" pitchFamily="2" charset="0"/>
                <a:cs typeface="MKVSRL+Montserrat-Regular"/>
              </a:rPr>
              <a:t>des vraies sources de données qui elles, peuvent être </a:t>
            </a:r>
            <a:r>
              <a:rPr lang="fr-FR" b="1" dirty="0">
                <a:latin typeface="Montserrat Medium" pitchFamily="2" charset="0"/>
                <a:cs typeface="Montserrat"/>
              </a:rPr>
              <a:t>évolutives.</a:t>
            </a:r>
          </a:p>
        </p:txBody>
      </p:sp>
      <p:pic>
        <p:nvPicPr>
          <p:cNvPr id="2" name="Image 1">
            <a:extLst>
              <a:ext uri="{FF2B5EF4-FFF2-40B4-BE49-F238E27FC236}">
                <a16:creationId xmlns:a16="http://schemas.microsoft.com/office/drawing/2014/main" id="{A713E9AE-EA22-E9E8-C5C6-D75008D4E5AC}"/>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3" name="Image 2">
            <a:extLst>
              <a:ext uri="{FF2B5EF4-FFF2-40B4-BE49-F238E27FC236}">
                <a16:creationId xmlns:a16="http://schemas.microsoft.com/office/drawing/2014/main" id="{9AAD43D6-6C21-9370-718C-27B3A6DD2DFF}"/>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766038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C4E6-D59B-DAA8-5E3E-8012B6C69EC6}"/>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8746DA64-B9C3-A668-7817-E329E3D9673F}"/>
              </a:ext>
            </a:extLst>
          </p:cNvPr>
          <p:cNvSpPr txBox="1"/>
          <p:nvPr/>
        </p:nvSpPr>
        <p:spPr>
          <a:xfrm>
            <a:off x="969485" y="775736"/>
            <a:ext cx="10675345" cy="386068"/>
          </a:xfrm>
          <a:prstGeom prst="rect">
            <a:avLst/>
          </a:prstGeom>
          <a:noFill/>
        </p:spPr>
        <p:txBody>
          <a:bodyPr wrap="square">
            <a:spAutoFit/>
          </a:bodyPr>
          <a:lstStyle/>
          <a:p>
            <a:pPr>
              <a:lnSpc>
                <a:spcPts val="1960"/>
              </a:lnSpc>
            </a:pPr>
            <a:r>
              <a:rPr lang="fr-FR" sz="3200" b="1" dirty="0">
                <a:solidFill>
                  <a:srgbClr val="0F2035"/>
                </a:solidFill>
                <a:latin typeface="Montserrat ExtraBold" pitchFamily="2" charset="0"/>
                <a:cs typeface="Montserrat"/>
              </a:rPr>
              <a:t>4</a:t>
            </a:r>
            <a:r>
              <a:rPr lang="fr-FR" sz="3200" b="1" spc="605" dirty="0">
                <a:solidFill>
                  <a:srgbClr val="0F2035"/>
                </a:solidFill>
                <a:latin typeface="Montserrat ExtraBold" pitchFamily="2" charset="0"/>
                <a:cs typeface="Montserrat"/>
              </a:rPr>
              <a:t> </a:t>
            </a:r>
            <a:r>
              <a:rPr lang="fr-FR" sz="3200" b="1" dirty="0">
                <a:solidFill>
                  <a:srgbClr val="0F2035"/>
                </a:solidFill>
                <a:latin typeface="Montserrat ExtraBold" pitchFamily="2" charset="0"/>
                <a:cs typeface="Montserrat"/>
              </a:rPr>
              <a:t>Créer une requête</a:t>
            </a:r>
          </a:p>
        </p:txBody>
      </p:sp>
      <p:sp>
        <p:nvSpPr>
          <p:cNvPr id="17" name="ZoneTexte 16">
            <a:extLst>
              <a:ext uri="{FF2B5EF4-FFF2-40B4-BE49-F238E27FC236}">
                <a16:creationId xmlns:a16="http://schemas.microsoft.com/office/drawing/2014/main" id="{D6B5FF64-C9BB-ECD1-4324-2FCDE8271334}"/>
              </a:ext>
            </a:extLst>
          </p:cNvPr>
          <p:cNvSpPr txBox="1"/>
          <p:nvPr/>
        </p:nvSpPr>
        <p:spPr>
          <a:xfrm>
            <a:off x="969485" y="1189754"/>
            <a:ext cx="10532125" cy="2122953"/>
          </a:xfrm>
          <a:prstGeom prst="rect">
            <a:avLst/>
          </a:prstGeom>
          <a:noFill/>
        </p:spPr>
        <p:txBody>
          <a:bodyPr wrap="square">
            <a:spAutoFit/>
          </a:bodyPr>
          <a:lstStyle/>
          <a:p>
            <a:pPr>
              <a:lnSpc>
                <a:spcPct val="150000"/>
              </a:lnSpc>
            </a:pPr>
            <a:r>
              <a:rPr lang="fr-FR" dirty="0">
                <a:latin typeface="Montserrat Medium" pitchFamily="2" charset="0"/>
                <a:cs typeface="MKVSRL+Montserrat-Regular"/>
              </a:rPr>
              <a:t>Dans</a:t>
            </a:r>
            <a:r>
              <a:rPr lang="fr-FR" spc="-22" dirty="0">
                <a:latin typeface="Montserrat Medium" pitchFamily="2" charset="0"/>
                <a:cs typeface="MKVSRL+Montserrat-Regular"/>
              </a:rPr>
              <a:t> </a:t>
            </a:r>
            <a:r>
              <a:rPr lang="fr-FR" dirty="0">
                <a:latin typeface="Montserrat Medium" pitchFamily="2" charset="0"/>
                <a:cs typeface="MKVSRL+Montserrat-Regular"/>
              </a:rPr>
              <a:t>Power</a:t>
            </a:r>
            <a:r>
              <a:rPr lang="fr-FR" spc="-22" dirty="0">
                <a:latin typeface="Montserrat Medium" pitchFamily="2" charset="0"/>
                <a:cs typeface="MKVSRL+Montserrat-Regular"/>
              </a:rPr>
              <a:t> </a:t>
            </a:r>
            <a:r>
              <a:rPr lang="fr-FR" dirty="0">
                <a:latin typeface="Montserrat Medium" pitchFamily="2" charset="0"/>
                <a:cs typeface="MKVSRL+Montserrat-Regular"/>
              </a:rPr>
              <a:t>BI</a:t>
            </a:r>
            <a:r>
              <a:rPr lang="fr-FR" spc="-22" dirty="0">
                <a:latin typeface="Montserrat Medium" pitchFamily="2" charset="0"/>
                <a:cs typeface="MKVSRL+Montserrat-Regular"/>
              </a:rPr>
              <a:t> </a:t>
            </a:r>
            <a:r>
              <a:rPr lang="fr-FR" dirty="0">
                <a:latin typeface="Montserrat Medium" pitchFamily="2" charset="0"/>
                <a:cs typeface="MKVSRL+Montserrat-Regular"/>
              </a:rPr>
              <a:t>Desktop,</a:t>
            </a:r>
            <a:r>
              <a:rPr lang="fr-FR" spc="-22" dirty="0">
                <a:latin typeface="Montserrat Medium" pitchFamily="2" charset="0"/>
                <a:cs typeface="MKVSRL+Montserrat-Regular"/>
              </a:rPr>
              <a:t> </a:t>
            </a:r>
            <a:r>
              <a:rPr lang="fr-FR" dirty="0">
                <a:latin typeface="Montserrat Medium" pitchFamily="2" charset="0"/>
                <a:cs typeface="MKVSRL+Montserrat-Regular"/>
              </a:rPr>
              <a:t>vous</a:t>
            </a:r>
            <a:r>
              <a:rPr lang="fr-FR" spc="-22" dirty="0">
                <a:latin typeface="Montserrat Medium" pitchFamily="2" charset="0"/>
                <a:cs typeface="MKVSRL+Montserrat-Regular"/>
              </a:rPr>
              <a:t> </a:t>
            </a:r>
            <a:r>
              <a:rPr lang="fr-FR" dirty="0">
                <a:latin typeface="Montserrat Medium" pitchFamily="2" charset="0"/>
                <a:cs typeface="MKVSRL+Montserrat-Regular"/>
              </a:rPr>
              <a:t>retrouverez</a:t>
            </a:r>
            <a:r>
              <a:rPr lang="fr-FR" spc="-22" dirty="0">
                <a:latin typeface="Montserrat Medium" pitchFamily="2" charset="0"/>
                <a:cs typeface="MKVSRL+Montserrat-Regular"/>
              </a:rPr>
              <a:t> </a:t>
            </a:r>
            <a:r>
              <a:rPr lang="fr-FR" dirty="0">
                <a:latin typeface="Montserrat Medium" pitchFamily="2" charset="0"/>
                <a:cs typeface="MKVSRL+Montserrat-Regular"/>
              </a:rPr>
              <a:t>plusieurs</a:t>
            </a:r>
            <a:r>
              <a:rPr lang="fr-FR" spc="-22" dirty="0">
                <a:latin typeface="Montserrat Medium" pitchFamily="2" charset="0"/>
                <a:cs typeface="MKVSRL+Montserrat-Regular"/>
              </a:rPr>
              <a:t> </a:t>
            </a:r>
            <a:r>
              <a:rPr lang="fr-FR" dirty="0">
                <a:latin typeface="Montserrat Medium" pitchFamily="2" charset="0"/>
                <a:cs typeface="MKVSRL+Montserrat-Regular"/>
              </a:rPr>
              <a:t>moyens</a:t>
            </a:r>
            <a:r>
              <a:rPr lang="fr-FR" spc="-22" dirty="0">
                <a:latin typeface="Montserrat Medium" pitchFamily="2" charset="0"/>
                <a:cs typeface="MKVSRL+Montserrat-Regular"/>
              </a:rPr>
              <a:t> </a:t>
            </a:r>
            <a:r>
              <a:rPr lang="fr-FR" dirty="0">
                <a:latin typeface="Montserrat Medium" pitchFamily="2" charset="0"/>
                <a:cs typeface="MKVSRL+Montserrat-Regular"/>
              </a:rPr>
              <a:t>d’arriver</a:t>
            </a:r>
            <a:r>
              <a:rPr lang="fr-FR" spc="-22" dirty="0">
                <a:latin typeface="Montserrat Medium" pitchFamily="2" charset="0"/>
                <a:cs typeface="MKVSRL+Montserrat-Regular"/>
              </a:rPr>
              <a:t> </a:t>
            </a:r>
            <a:r>
              <a:rPr lang="fr-FR" dirty="0">
                <a:latin typeface="Montserrat Medium" pitchFamily="2" charset="0"/>
                <a:cs typeface="MKVSRL+Montserrat-Regular"/>
              </a:rPr>
              <a:t>à</a:t>
            </a:r>
            <a:r>
              <a:rPr lang="fr-FR" spc="-22" dirty="0">
                <a:latin typeface="Montserrat Medium" pitchFamily="2" charset="0"/>
                <a:cs typeface="MKVSRL+Montserrat-Regular"/>
              </a:rPr>
              <a:t> </a:t>
            </a:r>
            <a:r>
              <a:rPr lang="fr-FR" dirty="0">
                <a:latin typeface="Montserrat Medium" pitchFamily="2" charset="0"/>
                <a:cs typeface="MKVSRL+Montserrat-Regular"/>
              </a:rPr>
              <a:t>vos</a:t>
            </a:r>
            <a:r>
              <a:rPr lang="fr-FR" spc="-22" dirty="0">
                <a:latin typeface="Montserrat Medium" pitchFamily="2" charset="0"/>
                <a:cs typeface="MKVSRL+Montserrat-Regular"/>
              </a:rPr>
              <a:t> </a:t>
            </a:r>
            <a:r>
              <a:rPr lang="fr-FR" dirty="0">
                <a:latin typeface="Montserrat Medium" pitchFamily="2" charset="0"/>
                <a:cs typeface="MKVSRL+Montserrat-Regular"/>
              </a:rPr>
              <a:t>fins. Alors ne soyez pas étonné de retrouver </a:t>
            </a:r>
            <a:r>
              <a:rPr lang="fr-FR" b="1" dirty="0">
                <a:latin typeface="Montserrat Medium" pitchFamily="2" charset="0"/>
                <a:cs typeface="Montserrat"/>
              </a:rPr>
              <a:t>plusieurs fois les mêmes boutons</a:t>
            </a:r>
            <a:r>
              <a:rPr lang="fr-FR" b="1" spc="-30" dirty="0">
                <a:latin typeface="Montserrat Medium" pitchFamily="2" charset="0"/>
                <a:cs typeface="Montserrat"/>
              </a:rPr>
              <a:t> </a:t>
            </a:r>
            <a:r>
              <a:rPr lang="fr-FR" dirty="0">
                <a:latin typeface="Montserrat Medium" pitchFamily="2" charset="0"/>
                <a:cs typeface="MKVSRL+Montserrat-Regular"/>
              </a:rPr>
              <a:t>sur une</a:t>
            </a:r>
            <a:r>
              <a:rPr lang="fr-FR" spc="268" dirty="0">
                <a:latin typeface="Montserrat Medium" pitchFamily="2" charset="0"/>
                <a:cs typeface="MKVSRL+Montserrat-Regular"/>
              </a:rPr>
              <a:t> </a:t>
            </a:r>
            <a:r>
              <a:rPr lang="fr-FR" dirty="0">
                <a:latin typeface="Montserrat Medium" pitchFamily="2" charset="0"/>
                <a:cs typeface="MKVSRL+Montserrat-Regular"/>
              </a:rPr>
              <a:t>même</a:t>
            </a:r>
            <a:r>
              <a:rPr lang="fr-FR" spc="268" dirty="0">
                <a:latin typeface="Montserrat Medium" pitchFamily="2" charset="0"/>
                <a:cs typeface="MKVSRL+Montserrat-Regular"/>
              </a:rPr>
              <a:t> </a:t>
            </a:r>
            <a:r>
              <a:rPr lang="fr-FR" dirty="0">
                <a:latin typeface="Montserrat Medium" pitchFamily="2" charset="0"/>
                <a:cs typeface="MKVSRL+Montserrat-Regular"/>
              </a:rPr>
              <a:t>interface,</a:t>
            </a:r>
            <a:r>
              <a:rPr lang="fr-FR" spc="268" dirty="0">
                <a:latin typeface="Montserrat Medium" pitchFamily="2" charset="0"/>
                <a:cs typeface="MKVSRL+Montserrat-Regular"/>
              </a:rPr>
              <a:t> </a:t>
            </a:r>
            <a:r>
              <a:rPr lang="fr-FR" dirty="0">
                <a:latin typeface="Montserrat Medium" pitchFamily="2" charset="0"/>
                <a:cs typeface="MKVSRL+Montserrat-Regular"/>
              </a:rPr>
              <a:t>aucune</a:t>
            </a:r>
            <a:r>
              <a:rPr lang="fr-FR" spc="268" dirty="0">
                <a:latin typeface="Montserrat Medium" pitchFamily="2" charset="0"/>
                <a:cs typeface="MKVSRL+Montserrat-Regular"/>
              </a:rPr>
              <a:t> </a:t>
            </a:r>
            <a:r>
              <a:rPr lang="fr-FR" dirty="0">
                <a:latin typeface="Montserrat Medium" pitchFamily="2" charset="0"/>
                <a:cs typeface="MKVSRL+Montserrat-Regular"/>
              </a:rPr>
              <a:t>différence</a:t>
            </a:r>
            <a:r>
              <a:rPr lang="fr-FR" spc="268" dirty="0">
                <a:latin typeface="Montserrat Medium" pitchFamily="2" charset="0"/>
                <a:cs typeface="MKVSRL+Montserrat-Regular"/>
              </a:rPr>
              <a:t> </a:t>
            </a:r>
            <a:r>
              <a:rPr lang="fr-FR" dirty="0">
                <a:latin typeface="Montserrat Medium" pitchFamily="2" charset="0"/>
                <a:cs typeface="MKVSRL+Montserrat-Regular"/>
              </a:rPr>
              <a:t>entre</a:t>
            </a:r>
            <a:r>
              <a:rPr lang="fr-FR" spc="268" dirty="0">
                <a:latin typeface="Montserrat Medium" pitchFamily="2" charset="0"/>
                <a:cs typeface="MKVSRL+Montserrat-Regular"/>
              </a:rPr>
              <a:t> </a:t>
            </a:r>
            <a:r>
              <a:rPr lang="fr-FR" dirty="0">
                <a:latin typeface="Montserrat Medium" pitchFamily="2" charset="0"/>
                <a:cs typeface="MKVSRL+Montserrat-Regular"/>
              </a:rPr>
              <a:t>elles,</a:t>
            </a:r>
            <a:r>
              <a:rPr lang="fr-FR" spc="268" dirty="0">
                <a:latin typeface="Montserrat Medium" pitchFamily="2" charset="0"/>
                <a:cs typeface="MKVSRL+Montserrat-Regular"/>
              </a:rPr>
              <a:t> </a:t>
            </a:r>
            <a:r>
              <a:rPr lang="fr-FR" dirty="0">
                <a:latin typeface="Montserrat Medium" pitchFamily="2" charset="0"/>
                <a:cs typeface="MKVSRL+Montserrat-Regular"/>
              </a:rPr>
              <a:t>elles</a:t>
            </a:r>
            <a:r>
              <a:rPr lang="fr-FR" spc="268" dirty="0">
                <a:latin typeface="Montserrat Medium" pitchFamily="2" charset="0"/>
                <a:cs typeface="MKVSRL+Montserrat-Regular"/>
              </a:rPr>
              <a:t> </a:t>
            </a:r>
            <a:r>
              <a:rPr lang="fr-FR" dirty="0">
                <a:latin typeface="Montserrat Medium" pitchFamily="2" charset="0"/>
                <a:cs typeface="MKVSRL+Montserrat-Regular"/>
              </a:rPr>
              <a:t>réalisent</a:t>
            </a:r>
            <a:r>
              <a:rPr lang="fr-FR" spc="268" dirty="0">
                <a:latin typeface="Montserrat Medium" pitchFamily="2" charset="0"/>
                <a:cs typeface="MKVSRL+Montserrat-Regular"/>
              </a:rPr>
              <a:t> </a:t>
            </a:r>
            <a:r>
              <a:rPr lang="fr-FR" dirty="0">
                <a:latin typeface="Montserrat Medium" pitchFamily="2" charset="0"/>
                <a:cs typeface="MKVSRL+Montserrat-Regular"/>
              </a:rPr>
              <a:t>toute</a:t>
            </a:r>
            <a:r>
              <a:rPr lang="fr-FR" spc="269" dirty="0">
                <a:latin typeface="Montserrat Medium" pitchFamily="2" charset="0"/>
                <a:cs typeface="MKVSRL+Montserrat-Regular"/>
              </a:rPr>
              <a:t> </a:t>
            </a:r>
            <a:r>
              <a:rPr lang="fr-FR" b="1" dirty="0">
                <a:latin typeface="Montserrat Medium" pitchFamily="2" charset="0"/>
                <a:cs typeface="Montserrat"/>
              </a:rPr>
              <a:t>la même</a:t>
            </a:r>
            <a:r>
              <a:rPr lang="fr-FR" b="1" spc="426" dirty="0">
                <a:latin typeface="Montserrat Medium" pitchFamily="2" charset="0"/>
                <a:cs typeface="Montserrat"/>
              </a:rPr>
              <a:t> </a:t>
            </a:r>
            <a:r>
              <a:rPr lang="fr-FR" b="1" dirty="0">
                <a:latin typeface="Montserrat Medium" pitchFamily="2" charset="0"/>
                <a:cs typeface="Montserrat"/>
              </a:rPr>
              <a:t>action</a:t>
            </a:r>
            <a:r>
              <a:rPr lang="fr-FR" dirty="0">
                <a:latin typeface="Montserrat Medium" pitchFamily="2" charset="0"/>
                <a:cs typeface="MKVSRL+Montserrat-Regular"/>
              </a:rPr>
              <a:t>.</a:t>
            </a:r>
            <a:r>
              <a:rPr lang="fr-FR" spc="413" dirty="0">
                <a:latin typeface="Montserrat Medium" pitchFamily="2" charset="0"/>
                <a:cs typeface="MKVSRL+Montserrat-Regular"/>
              </a:rPr>
              <a:t> </a:t>
            </a:r>
            <a:r>
              <a:rPr lang="fr-FR" dirty="0">
                <a:latin typeface="Montserrat Medium" pitchFamily="2" charset="0"/>
                <a:cs typeface="MKVSRL+Montserrat-Regular"/>
              </a:rPr>
              <a:t>Et</a:t>
            </a:r>
            <a:r>
              <a:rPr lang="fr-FR" spc="413" dirty="0">
                <a:latin typeface="Montserrat Medium" pitchFamily="2" charset="0"/>
                <a:cs typeface="MKVSRL+Montserrat-Regular"/>
              </a:rPr>
              <a:t> </a:t>
            </a:r>
            <a:r>
              <a:rPr lang="fr-FR" dirty="0">
                <a:latin typeface="Montserrat Medium" pitchFamily="2" charset="0"/>
                <a:cs typeface="MKVSRL+Montserrat-Regular"/>
              </a:rPr>
              <a:t>le</a:t>
            </a:r>
            <a:r>
              <a:rPr lang="fr-FR" spc="413" dirty="0">
                <a:latin typeface="Montserrat Medium" pitchFamily="2" charset="0"/>
                <a:cs typeface="MKVSRL+Montserrat-Regular"/>
              </a:rPr>
              <a:t> </a:t>
            </a:r>
            <a:r>
              <a:rPr lang="fr-FR" dirty="0">
                <a:latin typeface="Montserrat Medium" pitchFamily="2" charset="0"/>
                <a:cs typeface="MKVSRL+Montserrat-Regular"/>
              </a:rPr>
              <a:t>premier</a:t>
            </a:r>
            <a:r>
              <a:rPr lang="fr-FR" spc="413" dirty="0">
                <a:latin typeface="Montserrat Medium" pitchFamily="2" charset="0"/>
                <a:cs typeface="MKVSRL+Montserrat-Regular"/>
              </a:rPr>
              <a:t> </a:t>
            </a:r>
            <a:r>
              <a:rPr lang="fr-FR" dirty="0">
                <a:latin typeface="Montserrat Medium" pitchFamily="2" charset="0"/>
                <a:cs typeface="MKVSRL+Montserrat-Regular"/>
              </a:rPr>
              <a:t>exemple</a:t>
            </a:r>
            <a:r>
              <a:rPr lang="fr-FR" spc="413" dirty="0">
                <a:latin typeface="Montserrat Medium" pitchFamily="2" charset="0"/>
                <a:cs typeface="MKVSRL+Montserrat-Regular"/>
              </a:rPr>
              <a:t> </a:t>
            </a:r>
            <a:r>
              <a:rPr lang="fr-FR" dirty="0">
                <a:latin typeface="Montserrat Medium" pitchFamily="2" charset="0"/>
                <a:cs typeface="MKVSRL+Montserrat-Regular"/>
              </a:rPr>
              <a:t>que</a:t>
            </a:r>
            <a:r>
              <a:rPr lang="fr-FR" spc="413" dirty="0">
                <a:latin typeface="Montserrat Medium" pitchFamily="2" charset="0"/>
                <a:cs typeface="MKVSRL+Montserrat-Regular"/>
              </a:rPr>
              <a:t> </a:t>
            </a:r>
            <a:r>
              <a:rPr lang="fr-FR" dirty="0">
                <a:latin typeface="Montserrat Medium" pitchFamily="2" charset="0"/>
                <a:cs typeface="MKVSRL+Montserrat-Regular"/>
              </a:rPr>
              <a:t>j’ai</a:t>
            </a:r>
            <a:r>
              <a:rPr lang="fr-FR" spc="413" dirty="0">
                <a:latin typeface="Montserrat Medium" pitchFamily="2" charset="0"/>
                <a:cs typeface="MKVSRL+Montserrat-Regular"/>
              </a:rPr>
              <a:t> </a:t>
            </a:r>
            <a:r>
              <a:rPr lang="fr-FR" dirty="0">
                <a:latin typeface="Montserrat Medium" pitchFamily="2" charset="0"/>
                <a:cs typeface="MKVSRL+Montserrat-Regular"/>
              </a:rPr>
              <a:t>à</a:t>
            </a:r>
            <a:r>
              <a:rPr lang="fr-FR" spc="413" dirty="0">
                <a:latin typeface="Montserrat Medium" pitchFamily="2" charset="0"/>
                <a:cs typeface="MKVSRL+Montserrat-Regular"/>
              </a:rPr>
              <a:t> </a:t>
            </a:r>
            <a:r>
              <a:rPr lang="fr-FR" dirty="0">
                <a:latin typeface="Montserrat Medium" pitchFamily="2" charset="0"/>
                <a:cs typeface="MKVSRL+Montserrat-Regular"/>
              </a:rPr>
              <a:t>vous</a:t>
            </a:r>
            <a:r>
              <a:rPr lang="fr-FR" spc="413" dirty="0">
                <a:latin typeface="Montserrat Medium" pitchFamily="2" charset="0"/>
                <a:cs typeface="MKVSRL+Montserrat-Regular"/>
              </a:rPr>
              <a:t> </a:t>
            </a:r>
            <a:r>
              <a:rPr lang="fr-FR" dirty="0">
                <a:latin typeface="Montserrat Medium" pitchFamily="2" charset="0"/>
                <a:cs typeface="MKVSRL+Montserrat-Regular"/>
              </a:rPr>
              <a:t>donner,</a:t>
            </a:r>
            <a:r>
              <a:rPr lang="fr-FR" spc="413" dirty="0">
                <a:latin typeface="Montserrat Medium" pitchFamily="2" charset="0"/>
                <a:cs typeface="MKVSRL+Montserrat-Regular"/>
              </a:rPr>
              <a:t> </a:t>
            </a:r>
            <a:r>
              <a:rPr lang="fr-FR" dirty="0">
                <a:latin typeface="Montserrat Medium" pitchFamily="2" charset="0"/>
                <a:cs typeface="MKVSRL+Montserrat-Regular"/>
              </a:rPr>
              <a:t>c’est</a:t>
            </a:r>
            <a:r>
              <a:rPr lang="fr-FR" spc="413" dirty="0">
                <a:latin typeface="Montserrat Medium" pitchFamily="2" charset="0"/>
                <a:cs typeface="MKVSRL+Montserrat-Regular"/>
              </a:rPr>
              <a:t> </a:t>
            </a:r>
            <a:r>
              <a:rPr lang="fr-FR" dirty="0">
                <a:latin typeface="Montserrat Medium" pitchFamily="2" charset="0"/>
                <a:cs typeface="MKVSRL+Montserrat-Regular"/>
              </a:rPr>
              <a:t>tout simplement le connecteur Excel ! Trois manières de vous connecter :</a:t>
            </a:r>
          </a:p>
        </p:txBody>
      </p:sp>
      <p:sp>
        <p:nvSpPr>
          <p:cNvPr id="4" name="object 1">
            <a:extLst>
              <a:ext uri="{FF2B5EF4-FFF2-40B4-BE49-F238E27FC236}">
                <a16:creationId xmlns:a16="http://schemas.microsoft.com/office/drawing/2014/main" id="{9A216006-E72C-14EA-C075-0FD8CBCE3A3E}"/>
              </a:ext>
            </a:extLst>
          </p:cNvPr>
          <p:cNvSpPr/>
          <p:nvPr/>
        </p:nvSpPr>
        <p:spPr>
          <a:xfrm>
            <a:off x="1288973" y="3242238"/>
            <a:ext cx="5807770" cy="3505592"/>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CA12CB64-F8C7-E258-4247-55151A8CAEFE}"/>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3" name="Image 2">
            <a:extLst>
              <a:ext uri="{FF2B5EF4-FFF2-40B4-BE49-F238E27FC236}">
                <a16:creationId xmlns:a16="http://schemas.microsoft.com/office/drawing/2014/main" id="{D0FDC11B-9907-3AD9-73A7-A8104C7E778A}"/>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57793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6A319-6E16-84B3-AAF5-AD8950F7F718}"/>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19869D11-9578-B4F0-D39F-6953001AEB36}"/>
              </a:ext>
            </a:extLst>
          </p:cNvPr>
          <p:cNvSpPr txBox="1"/>
          <p:nvPr/>
        </p:nvSpPr>
        <p:spPr>
          <a:xfrm>
            <a:off x="969485" y="775736"/>
            <a:ext cx="10675345" cy="386068"/>
          </a:xfrm>
          <a:prstGeom prst="rect">
            <a:avLst/>
          </a:prstGeom>
          <a:noFill/>
        </p:spPr>
        <p:txBody>
          <a:bodyPr wrap="square">
            <a:spAutoFit/>
          </a:bodyPr>
          <a:lstStyle/>
          <a:p>
            <a:pPr>
              <a:lnSpc>
                <a:spcPts val="1960"/>
              </a:lnSpc>
            </a:pPr>
            <a:r>
              <a:rPr lang="fr-FR" sz="3200" b="1" dirty="0">
                <a:solidFill>
                  <a:srgbClr val="0F2035"/>
                </a:solidFill>
                <a:latin typeface="Montserrat ExtraBold" pitchFamily="2" charset="0"/>
                <a:cs typeface="Montserrat"/>
              </a:rPr>
              <a:t>4</a:t>
            </a:r>
            <a:r>
              <a:rPr lang="fr-FR" sz="3200" b="1" spc="605" dirty="0">
                <a:solidFill>
                  <a:srgbClr val="0F2035"/>
                </a:solidFill>
                <a:latin typeface="Montserrat ExtraBold" pitchFamily="2" charset="0"/>
                <a:cs typeface="Montserrat"/>
              </a:rPr>
              <a:t> </a:t>
            </a:r>
            <a:r>
              <a:rPr lang="fr-FR" sz="3200" b="1" dirty="0">
                <a:solidFill>
                  <a:srgbClr val="0F2035"/>
                </a:solidFill>
                <a:latin typeface="Montserrat ExtraBold" pitchFamily="2" charset="0"/>
                <a:cs typeface="Montserrat"/>
              </a:rPr>
              <a:t>Créer une requête</a:t>
            </a:r>
          </a:p>
        </p:txBody>
      </p:sp>
      <p:sp>
        <p:nvSpPr>
          <p:cNvPr id="17" name="ZoneTexte 16">
            <a:extLst>
              <a:ext uri="{FF2B5EF4-FFF2-40B4-BE49-F238E27FC236}">
                <a16:creationId xmlns:a16="http://schemas.microsoft.com/office/drawing/2014/main" id="{EB2E1310-83EF-BD8F-2476-D923B18F0899}"/>
              </a:ext>
            </a:extLst>
          </p:cNvPr>
          <p:cNvSpPr txBox="1"/>
          <p:nvPr/>
        </p:nvSpPr>
        <p:spPr>
          <a:xfrm>
            <a:off x="969485" y="1189754"/>
            <a:ext cx="10532125" cy="1287532"/>
          </a:xfrm>
          <a:prstGeom prst="rect">
            <a:avLst/>
          </a:prstGeom>
          <a:noFill/>
        </p:spPr>
        <p:txBody>
          <a:bodyPr wrap="square">
            <a:spAutoFit/>
          </a:bodyPr>
          <a:lstStyle/>
          <a:p>
            <a:pPr>
              <a:lnSpc>
                <a:spcPct val="150000"/>
              </a:lnSpc>
            </a:pPr>
            <a:r>
              <a:rPr lang="fr-FR" dirty="0">
                <a:solidFill>
                  <a:srgbClr val="000000"/>
                </a:solidFill>
                <a:latin typeface="Montserrat Medium" pitchFamily="2" charset="0"/>
                <a:cs typeface="MKVSRL+Montserrat-Regular"/>
              </a:rPr>
              <a:t>Afin de vous illustrez au mieux mes propos, j’ai créé une base de données que nous</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allons</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utiliser</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tout</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au</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long</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des</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ces</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huit</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leçons.</a:t>
            </a:r>
            <a:r>
              <a:rPr lang="fr-FR" spc="144"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Cette</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base</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142"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données représente</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des</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élèves</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deux</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classes</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CM2</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avec</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des</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notes</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selon</a:t>
            </a:r>
            <a:r>
              <a:rPr lang="fr-FR" spc="379" dirty="0">
                <a:solidFill>
                  <a:srgbClr val="000000"/>
                </a:solidFill>
                <a:latin typeface="Montserrat Medium" pitchFamily="2" charset="0"/>
                <a:cs typeface="MKVSRL+Montserrat-Regular"/>
              </a:rPr>
              <a:t> </a:t>
            </a:r>
            <a:r>
              <a:rPr lang="fr-FR" dirty="0">
                <a:solidFill>
                  <a:srgbClr val="000000"/>
                </a:solidFill>
                <a:latin typeface="Montserrat Medium" pitchFamily="2" charset="0"/>
                <a:cs typeface="MKVSRL+Montserrat-Regular"/>
              </a:rPr>
              <a:t>les matières. Voici un aperçu :</a:t>
            </a:r>
          </a:p>
        </p:txBody>
      </p:sp>
      <p:sp>
        <p:nvSpPr>
          <p:cNvPr id="2" name="object 1">
            <a:extLst>
              <a:ext uri="{FF2B5EF4-FFF2-40B4-BE49-F238E27FC236}">
                <a16:creationId xmlns:a16="http://schemas.microsoft.com/office/drawing/2014/main" id="{9ECF5837-02FF-7D14-DDA8-090114D78F41}"/>
              </a:ext>
            </a:extLst>
          </p:cNvPr>
          <p:cNvSpPr/>
          <p:nvPr/>
        </p:nvSpPr>
        <p:spPr>
          <a:xfrm>
            <a:off x="1079653" y="2542491"/>
            <a:ext cx="7039778" cy="4012545"/>
          </a:xfrm>
          <a:prstGeom prst="rect">
            <a:avLst/>
          </a:prstGeom>
          <a:blipFill>
            <a:blip r:embed="rId2" cstate="print"/>
            <a:stretch>
              <a:fillRect/>
            </a:stretch>
          </a:blipFill>
        </p:spPr>
        <p:txBody>
          <a:bodyPr wrap="square" lIns="0" tIns="0" rIns="0" bIns="0" rtlCol="0">
            <a:spAutoFit/>
          </a:bodyPr>
          <a:lstStyle/>
          <a:p>
            <a:endParaRPr/>
          </a:p>
        </p:txBody>
      </p:sp>
      <p:pic>
        <p:nvPicPr>
          <p:cNvPr id="3" name="Image 2">
            <a:extLst>
              <a:ext uri="{FF2B5EF4-FFF2-40B4-BE49-F238E27FC236}">
                <a16:creationId xmlns:a16="http://schemas.microsoft.com/office/drawing/2014/main" id="{92972B5B-C198-2075-BB2D-A07334EDF061}"/>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4" name="Image 3">
            <a:extLst>
              <a:ext uri="{FF2B5EF4-FFF2-40B4-BE49-F238E27FC236}">
                <a16:creationId xmlns:a16="http://schemas.microsoft.com/office/drawing/2014/main" id="{595DAF48-81A6-4862-5649-AE14EA344B82}"/>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799154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EDAA2-58C0-FAB3-DE3B-9C7E09FC68AF}"/>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66C12E47-173C-E29B-F5D6-13283FF6412B}"/>
              </a:ext>
            </a:extLst>
          </p:cNvPr>
          <p:cNvSpPr txBox="1"/>
          <p:nvPr/>
        </p:nvSpPr>
        <p:spPr>
          <a:xfrm>
            <a:off x="969485" y="775736"/>
            <a:ext cx="10675345" cy="386068"/>
          </a:xfrm>
          <a:prstGeom prst="rect">
            <a:avLst/>
          </a:prstGeom>
          <a:noFill/>
        </p:spPr>
        <p:txBody>
          <a:bodyPr wrap="square">
            <a:spAutoFit/>
          </a:bodyPr>
          <a:lstStyle/>
          <a:p>
            <a:pPr>
              <a:lnSpc>
                <a:spcPts val="1960"/>
              </a:lnSpc>
            </a:pPr>
            <a:r>
              <a:rPr lang="fr-FR" sz="3200" b="1" dirty="0">
                <a:solidFill>
                  <a:srgbClr val="0F2035"/>
                </a:solidFill>
                <a:latin typeface="Montserrat ExtraBold" pitchFamily="2" charset="0"/>
                <a:cs typeface="Montserrat"/>
              </a:rPr>
              <a:t>4</a:t>
            </a:r>
            <a:r>
              <a:rPr lang="fr-FR" sz="3200" b="1" spc="605" dirty="0">
                <a:solidFill>
                  <a:srgbClr val="0F2035"/>
                </a:solidFill>
                <a:latin typeface="Montserrat ExtraBold" pitchFamily="2" charset="0"/>
                <a:cs typeface="Montserrat"/>
              </a:rPr>
              <a:t> </a:t>
            </a:r>
            <a:r>
              <a:rPr lang="fr-FR" sz="3200" b="1" dirty="0">
                <a:solidFill>
                  <a:srgbClr val="0F2035"/>
                </a:solidFill>
                <a:latin typeface="Montserrat ExtraBold" pitchFamily="2" charset="0"/>
                <a:cs typeface="Montserrat"/>
              </a:rPr>
              <a:t>Créer une requête</a:t>
            </a:r>
          </a:p>
        </p:txBody>
      </p:sp>
      <p:sp>
        <p:nvSpPr>
          <p:cNvPr id="17" name="ZoneTexte 16">
            <a:extLst>
              <a:ext uri="{FF2B5EF4-FFF2-40B4-BE49-F238E27FC236}">
                <a16:creationId xmlns:a16="http://schemas.microsoft.com/office/drawing/2014/main" id="{C10C629B-861E-2EFE-9428-6C7B33560233}"/>
              </a:ext>
            </a:extLst>
          </p:cNvPr>
          <p:cNvSpPr txBox="1"/>
          <p:nvPr/>
        </p:nvSpPr>
        <p:spPr>
          <a:xfrm>
            <a:off x="969485" y="1189754"/>
            <a:ext cx="10532125" cy="1292020"/>
          </a:xfrm>
          <a:prstGeom prst="rect">
            <a:avLst/>
          </a:prstGeom>
          <a:noFill/>
        </p:spPr>
        <p:txBody>
          <a:bodyPr wrap="square">
            <a:spAutoFit/>
          </a:bodyPr>
          <a:lstStyle/>
          <a:p>
            <a:pPr>
              <a:lnSpc>
                <a:spcPct val="150000"/>
              </a:lnSpc>
            </a:pPr>
            <a:r>
              <a:rPr lang="fr-FR" dirty="0">
                <a:latin typeface="Montserrat Medium" pitchFamily="2" charset="0"/>
                <a:cs typeface="MKVSRL+Montserrat-Regular"/>
              </a:rPr>
              <a:t>Quand</a:t>
            </a:r>
            <a:r>
              <a:rPr lang="fr-FR" spc="227" dirty="0">
                <a:latin typeface="Montserrat Medium" pitchFamily="2" charset="0"/>
                <a:cs typeface="MKVSRL+Montserrat-Regular"/>
              </a:rPr>
              <a:t> </a:t>
            </a:r>
            <a:r>
              <a:rPr lang="fr-FR" dirty="0">
                <a:latin typeface="Montserrat Medium" pitchFamily="2" charset="0"/>
                <a:cs typeface="MKVSRL+Montserrat-Regular"/>
              </a:rPr>
              <a:t>vous</a:t>
            </a:r>
            <a:r>
              <a:rPr lang="fr-FR" spc="227" dirty="0">
                <a:latin typeface="Montserrat Medium" pitchFamily="2" charset="0"/>
                <a:cs typeface="MKVSRL+Montserrat-Regular"/>
              </a:rPr>
              <a:t> </a:t>
            </a:r>
            <a:r>
              <a:rPr lang="fr-FR" dirty="0">
                <a:latin typeface="Montserrat Medium" pitchFamily="2" charset="0"/>
                <a:cs typeface="MKVSRL+Montserrat-Regular"/>
              </a:rPr>
              <a:t>allez</a:t>
            </a:r>
            <a:r>
              <a:rPr lang="fr-FR" spc="227" dirty="0">
                <a:latin typeface="Montserrat Medium" pitchFamily="2" charset="0"/>
                <a:cs typeface="MKVSRL+Montserrat-Regular"/>
              </a:rPr>
              <a:t> </a:t>
            </a:r>
            <a:r>
              <a:rPr lang="fr-FR" dirty="0">
                <a:latin typeface="Montserrat Medium" pitchFamily="2" charset="0"/>
                <a:cs typeface="MKVSRL+Montserrat-Regular"/>
              </a:rPr>
              <a:t>cliquer</a:t>
            </a:r>
            <a:r>
              <a:rPr lang="fr-FR" spc="227" dirty="0">
                <a:latin typeface="Montserrat Medium" pitchFamily="2" charset="0"/>
                <a:cs typeface="MKVSRL+Montserrat-Regular"/>
              </a:rPr>
              <a:t> </a:t>
            </a:r>
            <a:r>
              <a:rPr lang="fr-FR" dirty="0">
                <a:latin typeface="Montserrat Medium" pitchFamily="2" charset="0"/>
                <a:cs typeface="MKVSRL+Montserrat-Regular"/>
              </a:rPr>
              <a:t>sur</a:t>
            </a:r>
            <a:r>
              <a:rPr lang="fr-FR" spc="227" dirty="0">
                <a:latin typeface="Montserrat Medium" pitchFamily="2" charset="0"/>
                <a:cs typeface="MKVSRL+Montserrat-Regular"/>
              </a:rPr>
              <a:t> </a:t>
            </a:r>
            <a:r>
              <a:rPr lang="fr-FR" dirty="0">
                <a:latin typeface="Montserrat Medium" pitchFamily="2" charset="0"/>
                <a:cs typeface="MKVSRL+Montserrat-Regular"/>
              </a:rPr>
              <a:t>une</a:t>
            </a:r>
            <a:r>
              <a:rPr lang="fr-FR" spc="227" dirty="0">
                <a:latin typeface="Montserrat Medium" pitchFamily="2" charset="0"/>
                <a:cs typeface="MKVSRL+Montserrat-Regular"/>
              </a:rPr>
              <a:t> </a:t>
            </a:r>
            <a:r>
              <a:rPr lang="fr-FR" dirty="0">
                <a:latin typeface="Montserrat Medium" pitchFamily="2" charset="0"/>
                <a:cs typeface="MKVSRL+Montserrat-Regular"/>
              </a:rPr>
              <a:t>des</a:t>
            </a:r>
            <a:r>
              <a:rPr lang="fr-FR" spc="227" dirty="0">
                <a:latin typeface="Montserrat Medium" pitchFamily="2" charset="0"/>
                <a:cs typeface="MKVSRL+Montserrat-Regular"/>
              </a:rPr>
              <a:t> </a:t>
            </a:r>
            <a:r>
              <a:rPr lang="fr-FR" dirty="0">
                <a:latin typeface="Montserrat Medium" pitchFamily="2" charset="0"/>
                <a:cs typeface="MKVSRL+Montserrat-Regular"/>
              </a:rPr>
              <a:t>trois</a:t>
            </a:r>
            <a:r>
              <a:rPr lang="fr-FR" spc="227" dirty="0">
                <a:latin typeface="Montserrat Medium" pitchFamily="2" charset="0"/>
                <a:cs typeface="MKVSRL+Montserrat-Regular"/>
              </a:rPr>
              <a:t> </a:t>
            </a:r>
            <a:r>
              <a:rPr lang="fr-FR" dirty="0">
                <a:latin typeface="Montserrat Medium" pitchFamily="2" charset="0"/>
                <a:cs typeface="MKVSRL+Montserrat-Regular"/>
              </a:rPr>
              <a:t>possibilités,</a:t>
            </a:r>
            <a:r>
              <a:rPr lang="fr-FR" spc="227" dirty="0">
                <a:latin typeface="Montserrat Medium" pitchFamily="2" charset="0"/>
                <a:cs typeface="MKVSRL+Montserrat-Regular"/>
              </a:rPr>
              <a:t> </a:t>
            </a:r>
            <a:r>
              <a:rPr lang="fr-FR" dirty="0">
                <a:latin typeface="Montserrat Medium" pitchFamily="2" charset="0"/>
                <a:cs typeface="MKVSRL+Montserrat-Regular"/>
              </a:rPr>
              <a:t>vous</a:t>
            </a:r>
            <a:r>
              <a:rPr lang="fr-FR" spc="227" dirty="0">
                <a:latin typeface="Montserrat Medium" pitchFamily="2" charset="0"/>
                <a:cs typeface="MKVSRL+Montserrat-Regular"/>
              </a:rPr>
              <a:t> </a:t>
            </a:r>
            <a:r>
              <a:rPr lang="fr-FR" dirty="0">
                <a:latin typeface="Montserrat Medium" pitchFamily="2" charset="0"/>
                <a:cs typeface="MKVSRL+Montserrat-Regular"/>
              </a:rPr>
              <a:t>allez</a:t>
            </a:r>
            <a:r>
              <a:rPr lang="fr-FR" spc="227" dirty="0">
                <a:latin typeface="Montserrat Medium" pitchFamily="2" charset="0"/>
                <a:cs typeface="MKVSRL+Montserrat-Regular"/>
              </a:rPr>
              <a:t> </a:t>
            </a:r>
            <a:r>
              <a:rPr lang="fr-FR" dirty="0">
                <a:latin typeface="Montserrat Medium" pitchFamily="2" charset="0"/>
                <a:cs typeface="MKVSRL+Montserrat-Regular"/>
              </a:rPr>
              <a:t>ouvrir</a:t>
            </a:r>
            <a:r>
              <a:rPr lang="fr-FR" spc="227" dirty="0">
                <a:latin typeface="Montserrat Medium" pitchFamily="2" charset="0"/>
                <a:cs typeface="MKVSRL+Montserrat-Regular"/>
              </a:rPr>
              <a:t> </a:t>
            </a:r>
            <a:r>
              <a:rPr lang="fr-FR" dirty="0">
                <a:latin typeface="Montserrat Medium" pitchFamily="2" charset="0"/>
                <a:cs typeface="MKVSRL+Montserrat-Regular"/>
              </a:rPr>
              <a:t>un explorateur de fichier</a:t>
            </a:r>
            <a:r>
              <a:rPr lang="fr-FR" b="1" dirty="0">
                <a:latin typeface="Montserrat Medium" pitchFamily="2" charset="0"/>
                <a:cs typeface="Montserrat"/>
              </a:rPr>
              <a:t>. Parcourez vos fichiers</a:t>
            </a:r>
            <a:r>
              <a:rPr lang="fr-FR" b="1" spc="-20" dirty="0">
                <a:latin typeface="Montserrat Medium" pitchFamily="2" charset="0"/>
                <a:cs typeface="Montserrat"/>
              </a:rPr>
              <a:t> </a:t>
            </a:r>
            <a:r>
              <a:rPr lang="fr-FR" dirty="0">
                <a:latin typeface="Montserrat Medium" pitchFamily="2" charset="0"/>
                <a:cs typeface="MKVSRL+Montserrat-Regular"/>
              </a:rPr>
              <a:t>jusqu’à trouver le classeur Excel sur</a:t>
            </a:r>
            <a:r>
              <a:rPr lang="fr-FR" spc="-77" dirty="0">
                <a:latin typeface="Montserrat Medium" pitchFamily="2" charset="0"/>
                <a:cs typeface="MKVSRL+Montserrat-Regular"/>
              </a:rPr>
              <a:t> </a:t>
            </a:r>
            <a:r>
              <a:rPr lang="fr-FR" dirty="0">
                <a:latin typeface="Montserrat Medium" pitchFamily="2" charset="0"/>
                <a:cs typeface="MKVSRL+Montserrat-Regular"/>
              </a:rPr>
              <a:t>lequel</a:t>
            </a:r>
            <a:r>
              <a:rPr lang="fr-FR" spc="-77" dirty="0">
                <a:latin typeface="Montserrat Medium" pitchFamily="2" charset="0"/>
                <a:cs typeface="MKVSRL+Montserrat-Regular"/>
              </a:rPr>
              <a:t> </a:t>
            </a:r>
            <a:r>
              <a:rPr lang="fr-FR" dirty="0">
                <a:latin typeface="Montserrat Medium" pitchFamily="2" charset="0"/>
                <a:cs typeface="MKVSRL+Montserrat-Regular"/>
              </a:rPr>
              <a:t>vous</a:t>
            </a:r>
            <a:r>
              <a:rPr lang="fr-FR" spc="-77" dirty="0">
                <a:latin typeface="Montserrat Medium" pitchFamily="2" charset="0"/>
                <a:cs typeface="MKVSRL+Montserrat-Regular"/>
              </a:rPr>
              <a:t> </a:t>
            </a:r>
            <a:r>
              <a:rPr lang="fr-FR" dirty="0">
                <a:latin typeface="Montserrat Medium" pitchFamily="2" charset="0"/>
                <a:cs typeface="MKVSRL+Montserrat-Regular"/>
              </a:rPr>
              <a:t>voulez</a:t>
            </a:r>
            <a:r>
              <a:rPr lang="fr-FR" spc="-77" dirty="0">
                <a:latin typeface="Montserrat Medium" pitchFamily="2" charset="0"/>
                <a:cs typeface="MKVSRL+Montserrat-Regular"/>
              </a:rPr>
              <a:t> </a:t>
            </a:r>
            <a:r>
              <a:rPr lang="fr-FR" dirty="0">
                <a:latin typeface="Montserrat Medium" pitchFamily="2" charset="0"/>
                <a:cs typeface="MKVSRL+Montserrat-Regular"/>
              </a:rPr>
              <a:t>vous</a:t>
            </a:r>
            <a:r>
              <a:rPr lang="fr-FR" spc="-83" dirty="0">
                <a:latin typeface="Montserrat Medium" pitchFamily="2" charset="0"/>
                <a:cs typeface="MKVSRL+Montserrat-Regular"/>
              </a:rPr>
              <a:t> </a:t>
            </a:r>
            <a:r>
              <a:rPr lang="fr-FR" b="1" dirty="0">
                <a:latin typeface="Montserrat Medium" pitchFamily="2" charset="0"/>
                <a:cs typeface="Montserrat"/>
              </a:rPr>
              <a:t>connecter</a:t>
            </a:r>
            <a:r>
              <a:rPr lang="fr-FR" dirty="0">
                <a:latin typeface="Montserrat Medium" pitchFamily="2" charset="0"/>
                <a:cs typeface="MKVSRL+Montserrat-Regular"/>
              </a:rPr>
              <a:t>.</a:t>
            </a:r>
            <a:r>
              <a:rPr lang="fr-FR" spc="-77" dirty="0">
                <a:latin typeface="Montserrat Medium" pitchFamily="2" charset="0"/>
                <a:cs typeface="MKVSRL+Montserrat-Regular"/>
              </a:rPr>
              <a:t> </a:t>
            </a:r>
            <a:r>
              <a:rPr lang="fr-FR" dirty="0">
                <a:latin typeface="Montserrat Medium" pitchFamily="2" charset="0"/>
                <a:cs typeface="MKVSRL+Montserrat-Regular"/>
              </a:rPr>
              <a:t>Sélectionnez-le</a:t>
            </a:r>
            <a:r>
              <a:rPr lang="fr-FR" spc="-77" dirty="0">
                <a:latin typeface="Montserrat Medium" pitchFamily="2" charset="0"/>
                <a:cs typeface="MKVSRL+Montserrat-Regular"/>
              </a:rPr>
              <a:t> </a:t>
            </a:r>
            <a:r>
              <a:rPr lang="fr-FR" dirty="0">
                <a:latin typeface="Montserrat Medium" pitchFamily="2" charset="0"/>
                <a:cs typeface="MKVSRL+Montserrat-Regular"/>
              </a:rPr>
              <a:t>et</a:t>
            </a:r>
            <a:r>
              <a:rPr lang="fr-FR" spc="-77" dirty="0">
                <a:latin typeface="Montserrat Medium" pitchFamily="2" charset="0"/>
                <a:cs typeface="MKVSRL+Montserrat-Regular"/>
              </a:rPr>
              <a:t> </a:t>
            </a:r>
            <a:r>
              <a:rPr lang="fr-FR" dirty="0">
                <a:latin typeface="Montserrat Medium" pitchFamily="2" charset="0"/>
                <a:cs typeface="MKVSRL+Montserrat-Regular"/>
              </a:rPr>
              <a:t>cliquez</a:t>
            </a:r>
            <a:r>
              <a:rPr lang="fr-FR" spc="-77" dirty="0">
                <a:latin typeface="Montserrat Medium" pitchFamily="2" charset="0"/>
                <a:cs typeface="MKVSRL+Montserrat-Regular"/>
              </a:rPr>
              <a:t> </a:t>
            </a:r>
            <a:r>
              <a:rPr lang="fr-FR" dirty="0">
                <a:latin typeface="Montserrat Medium" pitchFamily="2" charset="0"/>
                <a:cs typeface="MKVSRL+Montserrat-Regular"/>
              </a:rPr>
              <a:t>sur</a:t>
            </a:r>
            <a:r>
              <a:rPr lang="fr-FR" spc="-77" dirty="0">
                <a:latin typeface="Montserrat Medium" pitchFamily="2" charset="0"/>
                <a:cs typeface="MKVSRL+Montserrat-Regular"/>
              </a:rPr>
              <a:t> </a:t>
            </a:r>
            <a:r>
              <a:rPr lang="fr-FR" dirty="0">
                <a:latin typeface="Montserrat Medium" pitchFamily="2" charset="0"/>
                <a:cs typeface="MKVSRL+Montserrat-Regular"/>
              </a:rPr>
              <a:t>« Ouvrir » :</a:t>
            </a:r>
          </a:p>
        </p:txBody>
      </p:sp>
      <p:sp>
        <p:nvSpPr>
          <p:cNvPr id="3" name="object 2">
            <a:extLst>
              <a:ext uri="{FF2B5EF4-FFF2-40B4-BE49-F238E27FC236}">
                <a16:creationId xmlns:a16="http://schemas.microsoft.com/office/drawing/2014/main" id="{0819D96D-EA45-E043-7775-A965B2B9D985}"/>
              </a:ext>
            </a:extLst>
          </p:cNvPr>
          <p:cNvSpPr/>
          <p:nvPr/>
        </p:nvSpPr>
        <p:spPr>
          <a:xfrm>
            <a:off x="1222872" y="2546979"/>
            <a:ext cx="6885541" cy="4030091"/>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2DCD550C-8BA5-FC2C-2539-EE88BAB5D11A}"/>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4" name="Image 3">
            <a:extLst>
              <a:ext uri="{FF2B5EF4-FFF2-40B4-BE49-F238E27FC236}">
                <a16:creationId xmlns:a16="http://schemas.microsoft.com/office/drawing/2014/main" id="{AC10A263-BB41-7B37-AB94-B8C6DDFC2804}"/>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902954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BDCF-0F1E-E744-2F93-0952B19254CC}"/>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606F1960-E364-8029-5181-170081BC3776}"/>
              </a:ext>
            </a:extLst>
          </p:cNvPr>
          <p:cNvSpPr txBox="1"/>
          <p:nvPr/>
        </p:nvSpPr>
        <p:spPr>
          <a:xfrm>
            <a:off x="969485" y="775736"/>
            <a:ext cx="10675345" cy="386068"/>
          </a:xfrm>
          <a:prstGeom prst="rect">
            <a:avLst/>
          </a:prstGeom>
          <a:noFill/>
        </p:spPr>
        <p:txBody>
          <a:bodyPr wrap="square">
            <a:spAutoFit/>
          </a:bodyPr>
          <a:lstStyle/>
          <a:p>
            <a:pPr>
              <a:lnSpc>
                <a:spcPts val="1960"/>
              </a:lnSpc>
            </a:pPr>
            <a:r>
              <a:rPr lang="fr-FR" sz="3200" b="1" dirty="0">
                <a:solidFill>
                  <a:srgbClr val="0F2035"/>
                </a:solidFill>
                <a:latin typeface="Montserrat ExtraBold" pitchFamily="2" charset="0"/>
                <a:cs typeface="Montserrat"/>
              </a:rPr>
              <a:t>4</a:t>
            </a:r>
            <a:r>
              <a:rPr lang="fr-FR" sz="3200" b="1" spc="605" dirty="0">
                <a:solidFill>
                  <a:srgbClr val="0F2035"/>
                </a:solidFill>
                <a:latin typeface="Montserrat ExtraBold" pitchFamily="2" charset="0"/>
                <a:cs typeface="Montserrat"/>
              </a:rPr>
              <a:t> </a:t>
            </a:r>
            <a:r>
              <a:rPr lang="fr-FR" sz="3200" b="1" dirty="0">
                <a:solidFill>
                  <a:srgbClr val="0F2035"/>
                </a:solidFill>
                <a:latin typeface="Montserrat ExtraBold" pitchFamily="2" charset="0"/>
                <a:cs typeface="Montserrat"/>
              </a:rPr>
              <a:t>Créer une requête</a:t>
            </a:r>
          </a:p>
        </p:txBody>
      </p:sp>
      <p:sp>
        <p:nvSpPr>
          <p:cNvPr id="17" name="ZoneTexte 16">
            <a:extLst>
              <a:ext uri="{FF2B5EF4-FFF2-40B4-BE49-F238E27FC236}">
                <a16:creationId xmlns:a16="http://schemas.microsoft.com/office/drawing/2014/main" id="{B75DA320-3E5F-21CF-1DCB-4F1ACBD127FC}"/>
              </a:ext>
            </a:extLst>
          </p:cNvPr>
          <p:cNvSpPr txBox="1"/>
          <p:nvPr/>
        </p:nvSpPr>
        <p:spPr>
          <a:xfrm>
            <a:off x="969485" y="1266872"/>
            <a:ext cx="10532125" cy="3369449"/>
          </a:xfrm>
          <a:prstGeom prst="rect">
            <a:avLst/>
          </a:prstGeom>
          <a:noFill/>
        </p:spPr>
        <p:txBody>
          <a:bodyPr wrap="square">
            <a:spAutoFit/>
          </a:bodyPr>
          <a:lstStyle/>
          <a:p>
            <a:pPr algn="just">
              <a:lnSpc>
                <a:spcPct val="150000"/>
              </a:lnSpc>
            </a:pPr>
            <a:r>
              <a:rPr lang="fr-FR" dirty="0">
                <a:latin typeface="Montserrat Medium" pitchFamily="2" charset="0"/>
                <a:cs typeface="MKVSRL+Montserrat-Regular"/>
              </a:rPr>
              <a:t>À</a:t>
            </a:r>
            <a:r>
              <a:rPr lang="fr-FR" spc="58" dirty="0">
                <a:latin typeface="Montserrat Medium" pitchFamily="2" charset="0"/>
                <a:cs typeface="MKVSRL+Montserrat-Regular"/>
              </a:rPr>
              <a:t> </a:t>
            </a:r>
            <a:r>
              <a:rPr lang="fr-FR" dirty="0">
                <a:latin typeface="Montserrat Medium" pitchFamily="2" charset="0"/>
                <a:cs typeface="MKVSRL+Montserrat-Regular"/>
              </a:rPr>
              <a:t>ce</a:t>
            </a:r>
            <a:r>
              <a:rPr lang="fr-FR" spc="58" dirty="0">
                <a:latin typeface="Montserrat Medium" pitchFamily="2" charset="0"/>
                <a:cs typeface="MKVSRL+Montserrat-Regular"/>
              </a:rPr>
              <a:t> </a:t>
            </a:r>
            <a:r>
              <a:rPr lang="fr-FR" dirty="0">
                <a:latin typeface="Montserrat Medium" pitchFamily="2" charset="0"/>
                <a:cs typeface="MKVSRL+Montserrat-Regular"/>
              </a:rPr>
              <a:t>stade,</a:t>
            </a:r>
            <a:r>
              <a:rPr lang="fr-FR" spc="58" dirty="0">
                <a:latin typeface="Montserrat Medium" pitchFamily="2" charset="0"/>
                <a:cs typeface="MKVSRL+Montserrat-Regular"/>
              </a:rPr>
              <a:t> </a:t>
            </a:r>
            <a:r>
              <a:rPr lang="fr-FR" dirty="0">
                <a:latin typeface="Montserrat Medium" pitchFamily="2" charset="0"/>
                <a:cs typeface="MKVSRL+Montserrat-Regular"/>
              </a:rPr>
              <a:t>une</a:t>
            </a:r>
            <a:r>
              <a:rPr lang="fr-FR" spc="58" dirty="0">
                <a:latin typeface="Montserrat Medium" pitchFamily="2" charset="0"/>
                <a:cs typeface="MKVSRL+Montserrat-Regular"/>
              </a:rPr>
              <a:t> </a:t>
            </a:r>
            <a:r>
              <a:rPr lang="fr-FR" dirty="0">
                <a:latin typeface="Montserrat Medium" pitchFamily="2" charset="0"/>
                <a:cs typeface="MKVSRL+Montserrat-Regular"/>
              </a:rPr>
              <a:t>fenêtre</a:t>
            </a:r>
            <a:r>
              <a:rPr lang="fr-FR" spc="58" dirty="0">
                <a:latin typeface="Montserrat Medium" pitchFamily="2" charset="0"/>
                <a:cs typeface="MKVSRL+Montserrat-Regular"/>
              </a:rPr>
              <a:t> </a:t>
            </a:r>
            <a:r>
              <a:rPr lang="fr-FR" dirty="0">
                <a:latin typeface="Montserrat Medium" pitchFamily="2" charset="0"/>
                <a:cs typeface="MKVSRL+Montserrat-Regular"/>
              </a:rPr>
              <a:t>navigateur</a:t>
            </a:r>
            <a:r>
              <a:rPr lang="fr-FR" spc="58" dirty="0">
                <a:latin typeface="Montserrat Medium" pitchFamily="2" charset="0"/>
                <a:cs typeface="MKVSRL+Montserrat-Regular"/>
              </a:rPr>
              <a:t> </a:t>
            </a:r>
            <a:r>
              <a:rPr lang="fr-FR" dirty="0">
                <a:latin typeface="Montserrat Medium" pitchFamily="2" charset="0"/>
                <a:cs typeface="MKVSRL+Montserrat-Regular"/>
              </a:rPr>
              <a:t>va</a:t>
            </a:r>
            <a:r>
              <a:rPr lang="fr-FR" spc="58" dirty="0">
                <a:latin typeface="Montserrat Medium" pitchFamily="2" charset="0"/>
                <a:cs typeface="MKVSRL+Montserrat-Regular"/>
              </a:rPr>
              <a:t> </a:t>
            </a:r>
            <a:r>
              <a:rPr lang="fr-FR" dirty="0">
                <a:latin typeface="Montserrat Medium" pitchFamily="2" charset="0"/>
                <a:cs typeface="MKVSRL+Montserrat-Regular"/>
              </a:rPr>
              <a:t>vous</a:t>
            </a:r>
            <a:r>
              <a:rPr lang="fr-FR" spc="58" dirty="0">
                <a:latin typeface="Montserrat Medium" pitchFamily="2" charset="0"/>
                <a:cs typeface="MKVSRL+Montserrat-Regular"/>
              </a:rPr>
              <a:t> </a:t>
            </a:r>
            <a:r>
              <a:rPr lang="fr-FR" dirty="0">
                <a:latin typeface="Montserrat Medium" pitchFamily="2" charset="0"/>
                <a:cs typeface="MKVSRL+Montserrat-Regular"/>
              </a:rPr>
              <a:t>proposer</a:t>
            </a:r>
            <a:r>
              <a:rPr lang="fr-FR" spc="58" dirty="0">
                <a:latin typeface="Montserrat Medium" pitchFamily="2" charset="0"/>
                <a:cs typeface="MKVSRL+Montserrat-Regular"/>
              </a:rPr>
              <a:t> </a:t>
            </a:r>
            <a:r>
              <a:rPr lang="fr-FR" dirty="0">
                <a:latin typeface="Montserrat Medium" pitchFamily="2" charset="0"/>
                <a:cs typeface="MKVSRL+Montserrat-Regular"/>
              </a:rPr>
              <a:t>toutes</a:t>
            </a:r>
            <a:r>
              <a:rPr lang="fr-FR" spc="58" dirty="0">
                <a:latin typeface="Montserrat Medium" pitchFamily="2" charset="0"/>
                <a:cs typeface="MKVSRL+Montserrat-Regular"/>
              </a:rPr>
              <a:t> </a:t>
            </a:r>
            <a:r>
              <a:rPr lang="fr-FR" dirty="0">
                <a:latin typeface="Montserrat Medium" pitchFamily="2" charset="0"/>
                <a:cs typeface="MKVSRL+Montserrat-Regular"/>
              </a:rPr>
              <a:t>les</a:t>
            </a:r>
            <a:r>
              <a:rPr lang="fr-FR" spc="58" dirty="0">
                <a:latin typeface="Montserrat Medium" pitchFamily="2" charset="0"/>
                <a:cs typeface="MKVSRL+Montserrat-Regular"/>
              </a:rPr>
              <a:t> </a:t>
            </a:r>
            <a:r>
              <a:rPr lang="fr-FR" dirty="0">
                <a:latin typeface="Montserrat Medium" pitchFamily="2" charset="0"/>
                <a:cs typeface="MKVSRL+Montserrat-Regular"/>
              </a:rPr>
              <a:t>possibilités</a:t>
            </a:r>
            <a:r>
              <a:rPr lang="fr-FR" spc="58" dirty="0">
                <a:latin typeface="Montserrat Medium" pitchFamily="2" charset="0"/>
                <a:cs typeface="MKVSRL+Montserrat-Regular"/>
              </a:rPr>
              <a:t> </a:t>
            </a:r>
            <a:r>
              <a:rPr lang="fr-FR" dirty="0">
                <a:latin typeface="Montserrat Medium" pitchFamily="2" charset="0"/>
                <a:cs typeface="MKVSRL+Montserrat-Regular"/>
              </a:rPr>
              <a:t>de connexion</a:t>
            </a:r>
            <a:r>
              <a:rPr lang="fr-FR" spc="17" dirty="0">
                <a:latin typeface="Montserrat Medium" pitchFamily="2" charset="0"/>
                <a:cs typeface="MKVSRL+Montserrat-Regular"/>
              </a:rPr>
              <a:t> </a:t>
            </a:r>
            <a:r>
              <a:rPr lang="fr-FR" dirty="0">
                <a:latin typeface="Montserrat Medium" pitchFamily="2" charset="0"/>
                <a:cs typeface="MKVSRL+Montserrat-Regular"/>
              </a:rPr>
              <a:t>dans</a:t>
            </a:r>
            <a:r>
              <a:rPr lang="fr-FR" spc="17" dirty="0">
                <a:latin typeface="Montserrat Medium" pitchFamily="2" charset="0"/>
                <a:cs typeface="MKVSRL+Montserrat-Regular"/>
              </a:rPr>
              <a:t> </a:t>
            </a:r>
            <a:r>
              <a:rPr lang="fr-FR" dirty="0">
                <a:latin typeface="Montserrat Medium" pitchFamily="2" charset="0"/>
                <a:cs typeface="MKVSRL+Montserrat-Regular"/>
              </a:rPr>
              <a:t>votre</a:t>
            </a:r>
            <a:r>
              <a:rPr lang="fr-FR" spc="17" dirty="0">
                <a:latin typeface="Montserrat Medium" pitchFamily="2" charset="0"/>
                <a:cs typeface="MKVSRL+Montserrat-Regular"/>
              </a:rPr>
              <a:t> </a:t>
            </a:r>
            <a:r>
              <a:rPr lang="fr-FR" dirty="0">
                <a:latin typeface="Montserrat Medium" pitchFamily="2" charset="0"/>
                <a:cs typeface="MKVSRL+Montserrat-Regular"/>
              </a:rPr>
              <a:t>fichier</a:t>
            </a:r>
            <a:r>
              <a:rPr lang="fr-FR" spc="17" dirty="0">
                <a:latin typeface="Montserrat Medium" pitchFamily="2" charset="0"/>
                <a:cs typeface="MKVSRL+Montserrat-Regular"/>
              </a:rPr>
              <a:t> </a:t>
            </a:r>
            <a:r>
              <a:rPr lang="fr-FR" dirty="0">
                <a:latin typeface="Montserrat Medium" pitchFamily="2" charset="0"/>
                <a:cs typeface="MKVSRL+Montserrat-Regular"/>
              </a:rPr>
              <a:t>Excel.</a:t>
            </a:r>
            <a:r>
              <a:rPr lang="fr-FR" spc="17" dirty="0">
                <a:latin typeface="Montserrat Medium" pitchFamily="2" charset="0"/>
                <a:cs typeface="MKVSRL+Montserrat-Regular"/>
              </a:rPr>
              <a:t> </a:t>
            </a:r>
            <a:r>
              <a:rPr lang="fr-FR" dirty="0">
                <a:latin typeface="Montserrat Medium" pitchFamily="2" charset="0"/>
                <a:cs typeface="MKVSRL+Montserrat-Regular"/>
              </a:rPr>
              <a:t>Vous</a:t>
            </a:r>
            <a:r>
              <a:rPr lang="fr-FR" spc="17" dirty="0">
                <a:latin typeface="Montserrat Medium" pitchFamily="2" charset="0"/>
                <a:cs typeface="MKVSRL+Montserrat-Regular"/>
              </a:rPr>
              <a:t> </a:t>
            </a:r>
            <a:r>
              <a:rPr lang="fr-FR" dirty="0">
                <a:latin typeface="Montserrat Medium" pitchFamily="2" charset="0"/>
                <a:cs typeface="MKVSRL+Montserrat-Regular"/>
              </a:rPr>
              <a:t>aurez</a:t>
            </a:r>
            <a:r>
              <a:rPr lang="fr-FR" spc="17" dirty="0">
                <a:latin typeface="Montserrat Medium" pitchFamily="2" charset="0"/>
                <a:cs typeface="MKVSRL+Montserrat-Regular"/>
              </a:rPr>
              <a:t> </a:t>
            </a:r>
            <a:r>
              <a:rPr lang="fr-FR" dirty="0">
                <a:latin typeface="Montserrat Medium" pitchFamily="2" charset="0"/>
                <a:cs typeface="MKVSRL+Montserrat-Regular"/>
              </a:rPr>
              <a:t>alors</a:t>
            </a:r>
            <a:r>
              <a:rPr lang="fr-FR" spc="17" dirty="0">
                <a:latin typeface="Montserrat Medium" pitchFamily="2" charset="0"/>
                <a:cs typeface="MKVSRL+Montserrat-Regular"/>
              </a:rPr>
              <a:t> </a:t>
            </a:r>
            <a:r>
              <a:rPr lang="fr-FR" dirty="0">
                <a:latin typeface="Montserrat Medium" pitchFamily="2" charset="0"/>
                <a:cs typeface="MKVSRL+Montserrat-Regular"/>
              </a:rPr>
              <a:t>accès</a:t>
            </a:r>
            <a:r>
              <a:rPr lang="fr-FR" spc="17" dirty="0">
                <a:latin typeface="Montserrat Medium" pitchFamily="2" charset="0"/>
                <a:cs typeface="MKVSRL+Montserrat-Regular"/>
              </a:rPr>
              <a:t> </a:t>
            </a:r>
            <a:r>
              <a:rPr lang="fr-FR" dirty="0">
                <a:latin typeface="Montserrat Medium" pitchFamily="2" charset="0"/>
                <a:cs typeface="MKVSRL+Montserrat-Regular"/>
              </a:rPr>
              <a:t>à</a:t>
            </a:r>
            <a:r>
              <a:rPr lang="fr-FR" spc="17" dirty="0">
                <a:latin typeface="Montserrat Medium" pitchFamily="2" charset="0"/>
                <a:cs typeface="MKVSRL+Montserrat-Regular"/>
              </a:rPr>
              <a:t> </a:t>
            </a:r>
            <a:r>
              <a:rPr lang="fr-FR" dirty="0">
                <a:latin typeface="Montserrat Medium" pitchFamily="2" charset="0"/>
                <a:cs typeface="MKVSRL+Montserrat-Regular"/>
              </a:rPr>
              <a:t>toutes</a:t>
            </a:r>
            <a:r>
              <a:rPr lang="fr-FR" spc="17" dirty="0">
                <a:latin typeface="Montserrat Medium" pitchFamily="2" charset="0"/>
                <a:cs typeface="MKVSRL+Montserrat-Regular"/>
              </a:rPr>
              <a:t> </a:t>
            </a:r>
            <a:r>
              <a:rPr lang="fr-FR" dirty="0">
                <a:latin typeface="Montserrat Medium" pitchFamily="2" charset="0"/>
                <a:cs typeface="MKVSRL+Montserrat-Regular"/>
              </a:rPr>
              <a:t>vos</a:t>
            </a:r>
            <a:r>
              <a:rPr lang="fr-FR" spc="17" dirty="0">
                <a:latin typeface="Montserrat Medium" pitchFamily="2" charset="0"/>
                <a:cs typeface="MKVSRL+Montserrat-Regular"/>
              </a:rPr>
              <a:t> </a:t>
            </a:r>
            <a:r>
              <a:rPr lang="fr-FR" dirty="0">
                <a:latin typeface="Montserrat Medium" pitchFamily="2" charset="0"/>
                <a:cs typeface="MKVSRL+Montserrat-Regular"/>
              </a:rPr>
              <a:t>feuilles Excel, vos tableaux structurés et vos cellules renommées.</a:t>
            </a:r>
          </a:p>
          <a:p>
            <a:pPr algn="just">
              <a:lnSpc>
                <a:spcPct val="150000"/>
              </a:lnSpc>
            </a:pPr>
            <a:r>
              <a:rPr lang="fr-FR" dirty="0">
                <a:latin typeface="Montserrat Medium" pitchFamily="2" charset="0"/>
                <a:cs typeface="MKVSRL+Montserrat-Regular"/>
              </a:rPr>
              <a:t>Dans</a:t>
            </a:r>
            <a:r>
              <a:rPr lang="fr-FR" spc="-41" dirty="0">
                <a:latin typeface="Montserrat Medium" pitchFamily="2" charset="0"/>
                <a:cs typeface="MKVSRL+Montserrat-Regular"/>
              </a:rPr>
              <a:t> </a:t>
            </a:r>
            <a:r>
              <a:rPr lang="fr-FR" dirty="0">
                <a:latin typeface="Montserrat Medium" pitchFamily="2" charset="0"/>
                <a:cs typeface="MKVSRL+Montserrat-Regular"/>
              </a:rPr>
              <a:t>notre</a:t>
            </a:r>
            <a:r>
              <a:rPr lang="fr-FR" spc="-41" dirty="0">
                <a:latin typeface="Montserrat Medium" pitchFamily="2" charset="0"/>
                <a:cs typeface="MKVSRL+Montserrat-Regular"/>
              </a:rPr>
              <a:t> </a:t>
            </a:r>
            <a:r>
              <a:rPr lang="fr-FR" dirty="0">
                <a:latin typeface="Montserrat Medium" pitchFamily="2" charset="0"/>
                <a:cs typeface="MKVSRL+Montserrat-Regular"/>
              </a:rPr>
              <a:t>cas,</a:t>
            </a:r>
            <a:r>
              <a:rPr lang="fr-FR" spc="-41" dirty="0">
                <a:latin typeface="Montserrat Medium" pitchFamily="2" charset="0"/>
                <a:cs typeface="MKVSRL+Montserrat-Regular"/>
              </a:rPr>
              <a:t> </a:t>
            </a:r>
            <a:r>
              <a:rPr lang="fr-FR" dirty="0">
                <a:latin typeface="Montserrat Medium" pitchFamily="2" charset="0"/>
                <a:cs typeface="MKVSRL+Montserrat-Regular"/>
              </a:rPr>
              <a:t>on</a:t>
            </a:r>
            <a:r>
              <a:rPr lang="fr-FR" spc="-41" dirty="0">
                <a:latin typeface="Montserrat Medium" pitchFamily="2" charset="0"/>
                <a:cs typeface="MKVSRL+Montserrat-Regular"/>
              </a:rPr>
              <a:t> </a:t>
            </a:r>
            <a:r>
              <a:rPr lang="fr-FR" dirty="0">
                <a:latin typeface="Montserrat Medium" pitchFamily="2" charset="0"/>
                <a:cs typeface="MKVSRL+Montserrat-Regular"/>
              </a:rPr>
              <a:t>retrouve</a:t>
            </a:r>
            <a:r>
              <a:rPr lang="fr-FR" spc="-41" dirty="0">
                <a:latin typeface="Montserrat Medium" pitchFamily="2" charset="0"/>
                <a:cs typeface="MKVSRL+Montserrat-Regular"/>
              </a:rPr>
              <a:t> </a:t>
            </a:r>
            <a:r>
              <a:rPr lang="fr-FR" dirty="0">
                <a:latin typeface="Montserrat Medium" pitchFamily="2" charset="0"/>
                <a:cs typeface="MKVSRL+Montserrat-Regular"/>
              </a:rPr>
              <a:t>uniquement</a:t>
            </a:r>
            <a:r>
              <a:rPr lang="fr-FR" spc="-41" dirty="0">
                <a:latin typeface="Montserrat Medium" pitchFamily="2" charset="0"/>
                <a:cs typeface="MKVSRL+Montserrat-Regular"/>
              </a:rPr>
              <a:t> </a:t>
            </a:r>
            <a:r>
              <a:rPr lang="fr-FR" dirty="0">
                <a:latin typeface="Montserrat Medium" pitchFamily="2" charset="0"/>
                <a:cs typeface="MKVSRL+Montserrat-Regular"/>
              </a:rPr>
              <a:t>la</a:t>
            </a:r>
            <a:r>
              <a:rPr lang="fr-FR" spc="-41" dirty="0">
                <a:latin typeface="Montserrat Medium" pitchFamily="2" charset="0"/>
                <a:cs typeface="MKVSRL+Montserrat-Regular"/>
              </a:rPr>
              <a:t> </a:t>
            </a:r>
            <a:r>
              <a:rPr lang="fr-FR" dirty="0">
                <a:latin typeface="Montserrat Medium" pitchFamily="2" charset="0"/>
                <a:cs typeface="MKVSRL+Montserrat-Regular"/>
              </a:rPr>
              <a:t>feuille</a:t>
            </a:r>
            <a:r>
              <a:rPr lang="fr-FR" spc="-41" dirty="0">
                <a:latin typeface="Montserrat Medium" pitchFamily="2" charset="0"/>
                <a:cs typeface="MKVSRL+Montserrat-Regular"/>
              </a:rPr>
              <a:t> </a:t>
            </a:r>
            <a:r>
              <a:rPr lang="fr-FR" dirty="0">
                <a:latin typeface="Montserrat Medium" pitchFamily="2" charset="0"/>
                <a:cs typeface="MKVSRL+Montserrat-Regular"/>
              </a:rPr>
              <a:t>nommée</a:t>
            </a:r>
            <a:r>
              <a:rPr lang="fr-FR" spc="-41" dirty="0">
                <a:latin typeface="Montserrat Medium" pitchFamily="2" charset="0"/>
                <a:cs typeface="MKVSRL+Montserrat-Regular"/>
              </a:rPr>
              <a:t> </a:t>
            </a:r>
            <a:r>
              <a:rPr lang="fr-FR" dirty="0">
                <a:latin typeface="Montserrat Medium" pitchFamily="2" charset="0"/>
                <a:cs typeface="MKVSRL+Montserrat-Regular"/>
              </a:rPr>
              <a:t>« Data »,</a:t>
            </a:r>
            <a:r>
              <a:rPr lang="fr-FR" spc="-41" dirty="0">
                <a:latin typeface="Montserrat Medium" pitchFamily="2" charset="0"/>
                <a:cs typeface="MKVSRL+Montserrat-Regular"/>
              </a:rPr>
              <a:t> </a:t>
            </a:r>
            <a:r>
              <a:rPr lang="fr-FR" dirty="0">
                <a:latin typeface="Montserrat Medium" pitchFamily="2" charset="0"/>
                <a:cs typeface="MKVSRL+Montserrat-Regular"/>
              </a:rPr>
              <a:t>c’est</a:t>
            </a:r>
            <a:r>
              <a:rPr lang="fr-FR" spc="-41" dirty="0">
                <a:latin typeface="Montserrat Medium" pitchFamily="2" charset="0"/>
                <a:cs typeface="MKVSRL+Montserrat-Regular"/>
              </a:rPr>
              <a:t> </a:t>
            </a:r>
            <a:r>
              <a:rPr lang="fr-FR" dirty="0">
                <a:latin typeface="Montserrat Medium" pitchFamily="2" charset="0"/>
                <a:cs typeface="MKVSRL+Montserrat-Regular"/>
              </a:rPr>
              <a:t>donc celle</a:t>
            </a:r>
            <a:r>
              <a:rPr lang="fr-FR" spc="10" dirty="0">
                <a:latin typeface="Montserrat Medium" pitchFamily="2" charset="0"/>
                <a:cs typeface="MKVSRL+Montserrat-Regular"/>
              </a:rPr>
              <a:t> </a:t>
            </a:r>
            <a:r>
              <a:rPr lang="fr-FR" dirty="0">
                <a:latin typeface="Montserrat Medium" pitchFamily="2" charset="0"/>
                <a:cs typeface="MKVSRL+Montserrat-Regular"/>
              </a:rPr>
              <a:t>que</a:t>
            </a:r>
            <a:r>
              <a:rPr lang="fr-FR" spc="10" dirty="0">
                <a:latin typeface="Montserrat Medium" pitchFamily="2" charset="0"/>
                <a:cs typeface="MKVSRL+Montserrat-Regular"/>
              </a:rPr>
              <a:t> </a:t>
            </a:r>
            <a:r>
              <a:rPr lang="fr-FR" dirty="0">
                <a:latin typeface="Montserrat Medium" pitchFamily="2" charset="0"/>
                <a:cs typeface="MKVSRL+Montserrat-Regular"/>
              </a:rPr>
              <a:t>je</a:t>
            </a:r>
            <a:r>
              <a:rPr lang="fr-FR" spc="10" dirty="0">
                <a:latin typeface="Montserrat Medium" pitchFamily="2" charset="0"/>
                <a:cs typeface="MKVSRL+Montserrat-Regular"/>
              </a:rPr>
              <a:t> </a:t>
            </a:r>
            <a:r>
              <a:rPr lang="fr-FR" dirty="0">
                <a:latin typeface="Montserrat Medium" pitchFamily="2" charset="0"/>
                <a:cs typeface="MKVSRL+Montserrat-Regular"/>
              </a:rPr>
              <a:t>vais</a:t>
            </a:r>
            <a:r>
              <a:rPr lang="fr-FR" spc="10" dirty="0">
                <a:latin typeface="Montserrat Medium" pitchFamily="2" charset="0"/>
                <a:cs typeface="MKVSRL+Montserrat-Regular"/>
              </a:rPr>
              <a:t> </a:t>
            </a:r>
            <a:r>
              <a:rPr lang="fr-FR" dirty="0">
                <a:latin typeface="Montserrat Medium" pitchFamily="2" charset="0"/>
                <a:cs typeface="MKVSRL+Montserrat-Regular"/>
              </a:rPr>
              <a:t>sélectionner.</a:t>
            </a:r>
            <a:r>
              <a:rPr lang="fr-FR" spc="13" dirty="0">
                <a:latin typeface="Montserrat Medium" pitchFamily="2" charset="0"/>
                <a:cs typeface="MKVSRL+Montserrat-Regular"/>
              </a:rPr>
              <a:t> </a:t>
            </a:r>
            <a:r>
              <a:rPr lang="fr-FR" dirty="0">
                <a:latin typeface="Montserrat Medium" pitchFamily="2" charset="0"/>
                <a:cs typeface="MKVSRL+Montserrat-Regular"/>
              </a:rPr>
              <a:t>Maintenant,</a:t>
            </a:r>
            <a:r>
              <a:rPr lang="fr-FR" spc="10" dirty="0">
                <a:latin typeface="Montserrat Medium" pitchFamily="2" charset="0"/>
                <a:cs typeface="MKVSRL+Montserrat-Regular"/>
              </a:rPr>
              <a:t> </a:t>
            </a:r>
            <a:r>
              <a:rPr lang="fr-FR" dirty="0">
                <a:latin typeface="Montserrat Medium" pitchFamily="2" charset="0"/>
                <a:cs typeface="MKVSRL+Montserrat-Regular"/>
              </a:rPr>
              <a:t>nous</a:t>
            </a:r>
            <a:r>
              <a:rPr lang="fr-FR" spc="10" dirty="0">
                <a:latin typeface="Montserrat Medium" pitchFamily="2" charset="0"/>
                <a:cs typeface="MKVSRL+Montserrat-Regular"/>
              </a:rPr>
              <a:t> </a:t>
            </a:r>
            <a:r>
              <a:rPr lang="fr-FR" dirty="0">
                <a:latin typeface="Montserrat Medium" pitchFamily="2" charset="0"/>
                <a:cs typeface="MKVSRL+Montserrat-Regular"/>
              </a:rPr>
              <a:t>avons</a:t>
            </a:r>
            <a:r>
              <a:rPr lang="fr-FR" spc="10" dirty="0">
                <a:latin typeface="Montserrat Medium" pitchFamily="2" charset="0"/>
                <a:cs typeface="MKVSRL+Montserrat-Regular"/>
              </a:rPr>
              <a:t> </a:t>
            </a:r>
            <a:r>
              <a:rPr lang="fr-FR" dirty="0">
                <a:latin typeface="Montserrat Medium" pitchFamily="2" charset="0"/>
                <a:cs typeface="MKVSRL+Montserrat-Regular"/>
              </a:rPr>
              <a:t>la</a:t>
            </a:r>
            <a:r>
              <a:rPr lang="fr-FR" spc="10" dirty="0">
                <a:latin typeface="Montserrat Medium" pitchFamily="2" charset="0"/>
                <a:cs typeface="MKVSRL+Montserrat-Regular"/>
              </a:rPr>
              <a:t> </a:t>
            </a:r>
            <a:r>
              <a:rPr lang="fr-FR" dirty="0">
                <a:latin typeface="Montserrat Medium" pitchFamily="2" charset="0"/>
                <a:cs typeface="MKVSRL+Montserrat-Regular"/>
              </a:rPr>
              <a:t>possibilité</a:t>
            </a:r>
            <a:r>
              <a:rPr lang="fr-FR" spc="10" dirty="0">
                <a:latin typeface="Montserrat Medium" pitchFamily="2" charset="0"/>
                <a:cs typeface="MKVSRL+Montserrat-Regular"/>
              </a:rPr>
              <a:t> </a:t>
            </a:r>
            <a:r>
              <a:rPr lang="fr-FR" dirty="0">
                <a:latin typeface="Montserrat Medium" pitchFamily="2" charset="0"/>
                <a:cs typeface="MKVSRL+Montserrat-Regular"/>
              </a:rPr>
              <a:t>de</a:t>
            </a:r>
            <a:r>
              <a:rPr lang="fr-FR" spc="10" dirty="0">
                <a:latin typeface="Montserrat Medium" pitchFamily="2" charset="0"/>
                <a:cs typeface="MKVSRL+Montserrat-Regular"/>
              </a:rPr>
              <a:t> </a:t>
            </a:r>
            <a:r>
              <a:rPr lang="fr-FR" dirty="0">
                <a:latin typeface="Montserrat Medium" pitchFamily="2" charset="0"/>
                <a:cs typeface="MKVSRL+Montserrat-Regular"/>
              </a:rPr>
              <a:t>charger directement</a:t>
            </a:r>
            <a:r>
              <a:rPr lang="fr-FR" spc="416" dirty="0">
                <a:latin typeface="Montserrat Medium" pitchFamily="2" charset="0"/>
                <a:cs typeface="MKVSRL+Montserrat-Regular"/>
              </a:rPr>
              <a:t> </a:t>
            </a:r>
            <a:r>
              <a:rPr lang="fr-FR" dirty="0">
                <a:latin typeface="Montserrat Medium" pitchFamily="2" charset="0"/>
                <a:cs typeface="MKVSRL+Montserrat-Regular"/>
              </a:rPr>
              <a:t>les</a:t>
            </a:r>
            <a:r>
              <a:rPr lang="fr-FR" spc="416" dirty="0">
                <a:latin typeface="Montserrat Medium" pitchFamily="2" charset="0"/>
                <a:cs typeface="MKVSRL+Montserrat-Regular"/>
              </a:rPr>
              <a:t> </a:t>
            </a:r>
            <a:r>
              <a:rPr lang="fr-FR" dirty="0">
                <a:latin typeface="Montserrat Medium" pitchFamily="2" charset="0"/>
                <a:cs typeface="MKVSRL+Montserrat-Regular"/>
              </a:rPr>
              <a:t>données</a:t>
            </a:r>
            <a:r>
              <a:rPr lang="fr-FR" spc="416" dirty="0">
                <a:latin typeface="Montserrat Medium" pitchFamily="2" charset="0"/>
                <a:cs typeface="MKVSRL+Montserrat-Regular"/>
              </a:rPr>
              <a:t> </a:t>
            </a:r>
            <a:r>
              <a:rPr lang="fr-FR" dirty="0">
                <a:latin typeface="Montserrat Medium" pitchFamily="2" charset="0"/>
                <a:cs typeface="MKVSRL+Montserrat-Regular"/>
              </a:rPr>
              <a:t>dans</a:t>
            </a:r>
            <a:r>
              <a:rPr lang="fr-FR" spc="416" dirty="0">
                <a:latin typeface="Montserrat Medium" pitchFamily="2" charset="0"/>
                <a:cs typeface="MKVSRL+Montserrat-Regular"/>
              </a:rPr>
              <a:t> </a:t>
            </a:r>
            <a:r>
              <a:rPr lang="fr-FR" dirty="0">
                <a:latin typeface="Montserrat Medium" pitchFamily="2" charset="0"/>
                <a:cs typeface="MKVSRL+Montserrat-Regular"/>
              </a:rPr>
              <a:t>Power</a:t>
            </a:r>
            <a:r>
              <a:rPr lang="fr-FR" spc="416" dirty="0">
                <a:latin typeface="Montserrat Medium" pitchFamily="2" charset="0"/>
                <a:cs typeface="MKVSRL+Montserrat-Regular"/>
              </a:rPr>
              <a:t> </a:t>
            </a:r>
            <a:r>
              <a:rPr lang="fr-FR" dirty="0">
                <a:latin typeface="Montserrat Medium" pitchFamily="2" charset="0"/>
                <a:cs typeface="MKVSRL+Montserrat-Regular"/>
              </a:rPr>
              <a:t>BI</a:t>
            </a:r>
            <a:r>
              <a:rPr lang="fr-FR" spc="416" dirty="0">
                <a:latin typeface="Montserrat Medium" pitchFamily="2" charset="0"/>
                <a:cs typeface="MKVSRL+Montserrat-Regular"/>
              </a:rPr>
              <a:t> </a:t>
            </a:r>
            <a:r>
              <a:rPr lang="fr-FR" dirty="0">
                <a:latin typeface="Montserrat Medium" pitchFamily="2" charset="0"/>
                <a:cs typeface="MKVSRL+Montserrat-Regular"/>
              </a:rPr>
              <a:t>Desktop</a:t>
            </a:r>
            <a:r>
              <a:rPr lang="fr-FR" spc="416" dirty="0">
                <a:latin typeface="Montserrat Medium" pitchFamily="2" charset="0"/>
                <a:cs typeface="MKVSRL+Montserrat-Regular"/>
              </a:rPr>
              <a:t> </a:t>
            </a:r>
            <a:r>
              <a:rPr lang="fr-FR" dirty="0">
                <a:latin typeface="Montserrat Medium" pitchFamily="2" charset="0"/>
                <a:cs typeface="MKVSRL+Montserrat-Regular"/>
              </a:rPr>
              <a:t>ou</a:t>
            </a:r>
            <a:r>
              <a:rPr lang="fr-FR" spc="416" dirty="0">
                <a:latin typeface="Montserrat Medium" pitchFamily="2" charset="0"/>
                <a:cs typeface="MKVSRL+Montserrat-Regular"/>
              </a:rPr>
              <a:t> </a:t>
            </a:r>
            <a:r>
              <a:rPr lang="fr-FR" dirty="0">
                <a:latin typeface="Montserrat Medium" pitchFamily="2" charset="0"/>
                <a:cs typeface="MKVSRL+Montserrat-Regular"/>
              </a:rPr>
              <a:t>de</a:t>
            </a:r>
            <a:r>
              <a:rPr lang="fr-FR" spc="416" dirty="0">
                <a:latin typeface="Montserrat Medium" pitchFamily="2" charset="0"/>
                <a:cs typeface="MKVSRL+Montserrat-Regular"/>
              </a:rPr>
              <a:t> </a:t>
            </a:r>
            <a:r>
              <a:rPr lang="fr-FR" dirty="0">
                <a:latin typeface="Montserrat Medium" pitchFamily="2" charset="0"/>
                <a:cs typeface="MKVSRL+Montserrat-Regular"/>
              </a:rPr>
              <a:t>transformer</a:t>
            </a:r>
            <a:r>
              <a:rPr lang="fr-FR" spc="416" dirty="0">
                <a:latin typeface="Montserrat Medium" pitchFamily="2" charset="0"/>
                <a:cs typeface="MKVSRL+Montserrat-Regular"/>
              </a:rPr>
              <a:t> </a:t>
            </a:r>
            <a:r>
              <a:rPr lang="fr-FR" dirty="0">
                <a:latin typeface="Montserrat Medium" pitchFamily="2" charset="0"/>
                <a:cs typeface="MKVSRL+Montserrat-Regular"/>
              </a:rPr>
              <a:t>les données.</a:t>
            </a:r>
          </a:p>
          <a:p>
            <a:pPr algn="just">
              <a:lnSpc>
                <a:spcPct val="150000"/>
              </a:lnSpc>
            </a:pPr>
            <a:r>
              <a:rPr lang="fr-FR" b="1" dirty="0">
                <a:latin typeface="Montserrat Medium" pitchFamily="2" charset="0"/>
                <a:cs typeface="Montserrat"/>
              </a:rPr>
              <a:t>Je</a:t>
            </a:r>
            <a:r>
              <a:rPr lang="fr-FR" b="1" spc="229" dirty="0">
                <a:latin typeface="Montserrat Medium" pitchFamily="2" charset="0"/>
                <a:cs typeface="Montserrat"/>
              </a:rPr>
              <a:t> </a:t>
            </a:r>
            <a:r>
              <a:rPr lang="fr-FR" b="1" dirty="0">
                <a:latin typeface="Montserrat Medium" pitchFamily="2" charset="0"/>
                <a:cs typeface="Montserrat"/>
              </a:rPr>
              <a:t>vous</a:t>
            </a:r>
            <a:r>
              <a:rPr lang="fr-FR" b="1" spc="229" dirty="0">
                <a:latin typeface="Montserrat Medium" pitchFamily="2" charset="0"/>
                <a:cs typeface="Montserrat"/>
              </a:rPr>
              <a:t> </a:t>
            </a:r>
            <a:r>
              <a:rPr lang="fr-FR" b="1" dirty="0">
                <a:latin typeface="Montserrat Medium" pitchFamily="2" charset="0"/>
                <a:cs typeface="Montserrat"/>
              </a:rPr>
              <a:t>conseille</a:t>
            </a:r>
            <a:r>
              <a:rPr lang="fr-FR" b="1" spc="229" dirty="0">
                <a:latin typeface="Montserrat Medium" pitchFamily="2" charset="0"/>
                <a:cs typeface="Montserrat"/>
              </a:rPr>
              <a:t> </a:t>
            </a:r>
            <a:r>
              <a:rPr lang="fr-FR" b="1" dirty="0">
                <a:latin typeface="Montserrat Medium" pitchFamily="2" charset="0"/>
                <a:cs typeface="Montserrat"/>
              </a:rPr>
              <a:t>de</a:t>
            </a:r>
            <a:r>
              <a:rPr lang="fr-FR" b="1" spc="229" dirty="0">
                <a:latin typeface="Montserrat Medium" pitchFamily="2" charset="0"/>
                <a:cs typeface="Montserrat"/>
              </a:rPr>
              <a:t> </a:t>
            </a:r>
            <a:r>
              <a:rPr lang="fr-FR" b="1" dirty="0">
                <a:latin typeface="Montserrat Medium" pitchFamily="2" charset="0"/>
                <a:cs typeface="Montserrat"/>
              </a:rPr>
              <a:t>toujours</a:t>
            </a:r>
            <a:r>
              <a:rPr lang="fr-FR" b="1" spc="229" dirty="0">
                <a:latin typeface="Montserrat Medium" pitchFamily="2" charset="0"/>
                <a:cs typeface="Montserrat"/>
              </a:rPr>
              <a:t> </a:t>
            </a:r>
            <a:r>
              <a:rPr lang="fr-FR" b="1" dirty="0">
                <a:latin typeface="Montserrat Medium" pitchFamily="2" charset="0"/>
                <a:cs typeface="Montserrat"/>
              </a:rPr>
              <a:t>transformer</a:t>
            </a:r>
            <a:r>
              <a:rPr lang="fr-FR" b="1" spc="229" dirty="0">
                <a:latin typeface="Montserrat Medium" pitchFamily="2" charset="0"/>
                <a:cs typeface="Montserrat"/>
              </a:rPr>
              <a:t> </a:t>
            </a:r>
            <a:r>
              <a:rPr lang="fr-FR" b="1" dirty="0">
                <a:latin typeface="Montserrat Medium" pitchFamily="2" charset="0"/>
                <a:cs typeface="Montserrat"/>
              </a:rPr>
              <a:t>les</a:t>
            </a:r>
            <a:r>
              <a:rPr lang="fr-FR" b="1" spc="229" dirty="0">
                <a:latin typeface="Montserrat Medium" pitchFamily="2" charset="0"/>
                <a:cs typeface="Montserrat"/>
              </a:rPr>
              <a:t> </a:t>
            </a:r>
            <a:r>
              <a:rPr lang="fr-FR" b="1" dirty="0">
                <a:latin typeface="Montserrat Medium" pitchFamily="2" charset="0"/>
                <a:cs typeface="Montserrat"/>
              </a:rPr>
              <a:t>données</a:t>
            </a:r>
            <a:r>
              <a:rPr lang="fr-FR" b="1" spc="198" dirty="0">
                <a:latin typeface="Montserrat Medium" pitchFamily="2" charset="0"/>
                <a:cs typeface="Montserrat"/>
              </a:rPr>
              <a:t> </a:t>
            </a:r>
            <a:r>
              <a:rPr lang="fr-FR" dirty="0">
                <a:latin typeface="Montserrat Medium" pitchFamily="2" charset="0"/>
                <a:cs typeface="MKVSRL+Montserrat-Regular"/>
              </a:rPr>
              <a:t>pour</a:t>
            </a:r>
            <a:r>
              <a:rPr lang="fr-FR" spc="217" dirty="0">
                <a:latin typeface="Montserrat Medium" pitchFamily="2" charset="0"/>
                <a:cs typeface="MKVSRL+Montserrat-Regular"/>
              </a:rPr>
              <a:t> </a:t>
            </a:r>
            <a:r>
              <a:rPr lang="fr-FR" dirty="0">
                <a:latin typeface="Montserrat Medium" pitchFamily="2" charset="0"/>
                <a:cs typeface="MKVSRL+Montserrat-Regular"/>
              </a:rPr>
              <a:t>la</a:t>
            </a:r>
            <a:r>
              <a:rPr lang="fr-FR" spc="217" dirty="0">
                <a:latin typeface="Montserrat Medium" pitchFamily="2" charset="0"/>
                <a:cs typeface="MKVSRL+Montserrat-Regular"/>
              </a:rPr>
              <a:t> </a:t>
            </a:r>
            <a:r>
              <a:rPr lang="fr-FR" dirty="0">
                <a:latin typeface="Montserrat Medium" pitchFamily="2" charset="0"/>
                <a:cs typeface="MKVSRL+Montserrat-Regular"/>
              </a:rPr>
              <a:t>simple</a:t>
            </a:r>
            <a:r>
              <a:rPr lang="fr-FR" spc="217" dirty="0">
                <a:latin typeface="Montserrat Medium" pitchFamily="2" charset="0"/>
                <a:cs typeface="MKVSRL+Montserrat-Regular"/>
              </a:rPr>
              <a:t> </a:t>
            </a:r>
            <a:r>
              <a:rPr lang="fr-FR" dirty="0">
                <a:latin typeface="Montserrat Medium" pitchFamily="2" charset="0"/>
                <a:cs typeface="MKVSRL+Montserrat-Regular"/>
              </a:rPr>
              <a:t>et bonne</a:t>
            </a:r>
            <a:r>
              <a:rPr lang="fr-FR" spc="149" dirty="0">
                <a:latin typeface="Montserrat Medium" pitchFamily="2" charset="0"/>
                <a:cs typeface="MKVSRL+Montserrat-Regular"/>
              </a:rPr>
              <a:t> </a:t>
            </a:r>
            <a:r>
              <a:rPr lang="fr-FR" dirty="0">
                <a:latin typeface="Montserrat Medium" pitchFamily="2" charset="0"/>
                <a:cs typeface="MKVSRL+Montserrat-Regular"/>
              </a:rPr>
              <a:t>raison</a:t>
            </a:r>
            <a:r>
              <a:rPr lang="fr-FR" spc="149" dirty="0">
                <a:latin typeface="Montserrat Medium" pitchFamily="2" charset="0"/>
                <a:cs typeface="MKVSRL+Montserrat-Regular"/>
              </a:rPr>
              <a:t> </a:t>
            </a:r>
            <a:r>
              <a:rPr lang="fr-FR" dirty="0">
                <a:latin typeface="Montserrat Medium" pitchFamily="2" charset="0"/>
                <a:cs typeface="MKVSRL+Montserrat-Regular"/>
              </a:rPr>
              <a:t>que</a:t>
            </a:r>
            <a:r>
              <a:rPr lang="fr-FR" spc="149" dirty="0">
                <a:latin typeface="Montserrat Medium" pitchFamily="2" charset="0"/>
                <a:cs typeface="MKVSRL+Montserrat-Regular"/>
              </a:rPr>
              <a:t> </a:t>
            </a:r>
            <a:r>
              <a:rPr lang="fr-FR" dirty="0">
                <a:latin typeface="Montserrat Medium" pitchFamily="2" charset="0"/>
                <a:cs typeface="MKVSRL+Montserrat-Regular"/>
              </a:rPr>
              <a:t>vous</a:t>
            </a:r>
            <a:r>
              <a:rPr lang="fr-FR" spc="149" dirty="0">
                <a:latin typeface="Montserrat Medium" pitchFamily="2" charset="0"/>
                <a:cs typeface="MKVSRL+Montserrat-Regular"/>
              </a:rPr>
              <a:t> </a:t>
            </a:r>
            <a:r>
              <a:rPr lang="fr-FR" dirty="0">
                <a:latin typeface="Montserrat Medium" pitchFamily="2" charset="0"/>
                <a:cs typeface="MKVSRL+Montserrat-Regular"/>
              </a:rPr>
              <a:t>devez</a:t>
            </a:r>
            <a:r>
              <a:rPr lang="fr-FR" spc="149" dirty="0">
                <a:latin typeface="Montserrat Medium" pitchFamily="2" charset="0"/>
                <a:cs typeface="MKVSRL+Montserrat-Regular"/>
              </a:rPr>
              <a:t> </a:t>
            </a:r>
            <a:r>
              <a:rPr lang="fr-FR" dirty="0">
                <a:latin typeface="Montserrat Medium" pitchFamily="2" charset="0"/>
                <a:cs typeface="MKVSRL+Montserrat-Regular"/>
              </a:rPr>
              <a:t>contrôler</a:t>
            </a:r>
            <a:r>
              <a:rPr lang="fr-FR" spc="149" dirty="0">
                <a:latin typeface="Montserrat Medium" pitchFamily="2" charset="0"/>
                <a:cs typeface="MKVSRL+Montserrat-Regular"/>
              </a:rPr>
              <a:t> </a:t>
            </a:r>
            <a:r>
              <a:rPr lang="fr-FR" dirty="0">
                <a:latin typeface="Montserrat Medium" pitchFamily="2" charset="0"/>
                <a:cs typeface="MKVSRL+Montserrat-Regular"/>
              </a:rPr>
              <a:t>ce</a:t>
            </a:r>
            <a:r>
              <a:rPr lang="fr-FR" spc="149" dirty="0">
                <a:latin typeface="Montserrat Medium" pitchFamily="2" charset="0"/>
                <a:cs typeface="MKVSRL+Montserrat-Regular"/>
              </a:rPr>
              <a:t> </a:t>
            </a:r>
            <a:r>
              <a:rPr lang="fr-FR" dirty="0">
                <a:latin typeface="Montserrat Medium" pitchFamily="2" charset="0"/>
                <a:cs typeface="MKVSRL+Montserrat-Regular"/>
              </a:rPr>
              <a:t>que</a:t>
            </a:r>
            <a:r>
              <a:rPr lang="fr-FR" spc="149" dirty="0">
                <a:latin typeface="Montserrat Medium" pitchFamily="2" charset="0"/>
                <a:cs typeface="MKVSRL+Montserrat-Regular"/>
              </a:rPr>
              <a:t> </a:t>
            </a:r>
            <a:r>
              <a:rPr lang="fr-FR" dirty="0">
                <a:latin typeface="Montserrat Medium" pitchFamily="2" charset="0"/>
                <a:cs typeface="MKVSRL+Montserrat-Regular"/>
              </a:rPr>
              <a:t>vous</a:t>
            </a:r>
            <a:r>
              <a:rPr lang="fr-FR" spc="149" dirty="0">
                <a:latin typeface="Montserrat Medium" pitchFamily="2" charset="0"/>
                <a:cs typeface="MKVSRL+Montserrat-Regular"/>
              </a:rPr>
              <a:t> </a:t>
            </a:r>
            <a:r>
              <a:rPr lang="fr-FR" dirty="0">
                <a:latin typeface="Montserrat Medium" pitchFamily="2" charset="0"/>
                <a:cs typeface="MKVSRL+Montserrat-Regular"/>
              </a:rPr>
              <a:t>amenez</a:t>
            </a:r>
            <a:r>
              <a:rPr lang="fr-FR" spc="149" dirty="0">
                <a:latin typeface="Montserrat Medium" pitchFamily="2" charset="0"/>
                <a:cs typeface="MKVSRL+Montserrat-Regular"/>
              </a:rPr>
              <a:t> </a:t>
            </a:r>
            <a:r>
              <a:rPr lang="fr-FR" dirty="0">
                <a:latin typeface="Montserrat Medium" pitchFamily="2" charset="0"/>
                <a:cs typeface="MKVSRL+Montserrat-Regular"/>
              </a:rPr>
              <a:t>dans</a:t>
            </a:r>
            <a:r>
              <a:rPr lang="fr-FR" spc="149" dirty="0">
                <a:latin typeface="Montserrat Medium" pitchFamily="2" charset="0"/>
                <a:cs typeface="MKVSRL+Montserrat-Regular"/>
              </a:rPr>
              <a:t> </a:t>
            </a:r>
            <a:r>
              <a:rPr lang="fr-FR" dirty="0">
                <a:latin typeface="Montserrat Medium" pitchFamily="2" charset="0"/>
                <a:cs typeface="MKVSRL+Montserrat-Regular"/>
              </a:rPr>
              <a:t>Power</a:t>
            </a:r>
            <a:r>
              <a:rPr lang="fr-FR" spc="149" dirty="0">
                <a:latin typeface="Montserrat Medium" pitchFamily="2" charset="0"/>
                <a:cs typeface="MKVSRL+Montserrat-Regular"/>
              </a:rPr>
              <a:t> </a:t>
            </a:r>
            <a:r>
              <a:rPr lang="fr-FR" dirty="0">
                <a:latin typeface="Montserrat Medium" pitchFamily="2" charset="0"/>
                <a:cs typeface="MKVSRL+Montserrat-Regular"/>
              </a:rPr>
              <a:t>BI Desktop.</a:t>
            </a:r>
          </a:p>
        </p:txBody>
      </p:sp>
      <p:pic>
        <p:nvPicPr>
          <p:cNvPr id="2" name="Image 1">
            <a:extLst>
              <a:ext uri="{FF2B5EF4-FFF2-40B4-BE49-F238E27FC236}">
                <a16:creationId xmlns:a16="http://schemas.microsoft.com/office/drawing/2014/main" id="{6F505988-87D2-F7EF-BDD0-44E269546409}"/>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3" name="Image 2">
            <a:extLst>
              <a:ext uri="{FF2B5EF4-FFF2-40B4-BE49-F238E27FC236}">
                <a16:creationId xmlns:a16="http://schemas.microsoft.com/office/drawing/2014/main" id="{A487FDBE-FB8C-DE89-F112-D90B9ED600AD}"/>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775357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B285E-BB0D-2D49-8727-C34094C3A654}"/>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5AD2BBC2-3A97-02D8-39F7-469F083F7ADC}"/>
              </a:ext>
            </a:extLst>
          </p:cNvPr>
          <p:cNvSpPr txBox="1"/>
          <p:nvPr/>
        </p:nvSpPr>
        <p:spPr>
          <a:xfrm>
            <a:off x="969485" y="775736"/>
            <a:ext cx="10675345" cy="386068"/>
          </a:xfrm>
          <a:prstGeom prst="rect">
            <a:avLst/>
          </a:prstGeom>
          <a:noFill/>
        </p:spPr>
        <p:txBody>
          <a:bodyPr wrap="square">
            <a:spAutoFit/>
          </a:bodyPr>
          <a:lstStyle/>
          <a:p>
            <a:pPr>
              <a:lnSpc>
                <a:spcPts val="1960"/>
              </a:lnSpc>
            </a:pPr>
            <a:r>
              <a:rPr lang="fr-FR" sz="3200" b="1" dirty="0">
                <a:solidFill>
                  <a:srgbClr val="0F2035"/>
                </a:solidFill>
                <a:latin typeface="Montserrat ExtraBold" pitchFamily="2" charset="0"/>
                <a:cs typeface="Montserrat"/>
              </a:rPr>
              <a:t>4</a:t>
            </a:r>
            <a:r>
              <a:rPr lang="fr-FR" sz="3200" b="1" spc="605" dirty="0">
                <a:solidFill>
                  <a:srgbClr val="0F2035"/>
                </a:solidFill>
                <a:latin typeface="Montserrat ExtraBold" pitchFamily="2" charset="0"/>
                <a:cs typeface="Montserrat"/>
              </a:rPr>
              <a:t> </a:t>
            </a:r>
            <a:r>
              <a:rPr lang="fr-FR" sz="3200" b="1" dirty="0">
                <a:solidFill>
                  <a:srgbClr val="0F2035"/>
                </a:solidFill>
                <a:latin typeface="Montserrat ExtraBold" pitchFamily="2" charset="0"/>
                <a:cs typeface="Montserrat"/>
              </a:rPr>
              <a:t>Créer une requête</a:t>
            </a:r>
          </a:p>
        </p:txBody>
      </p:sp>
      <p:sp>
        <p:nvSpPr>
          <p:cNvPr id="17" name="ZoneTexte 16">
            <a:extLst>
              <a:ext uri="{FF2B5EF4-FFF2-40B4-BE49-F238E27FC236}">
                <a16:creationId xmlns:a16="http://schemas.microsoft.com/office/drawing/2014/main" id="{675577F4-09E3-0450-D859-4C40F14B05C4}"/>
              </a:ext>
            </a:extLst>
          </p:cNvPr>
          <p:cNvSpPr txBox="1"/>
          <p:nvPr/>
        </p:nvSpPr>
        <p:spPr>
          <a:xfrm>
            <a:off x="969485" y="1266872"/>
            <a:ext cx="10532125" cy="1292020"/>
          </a:xfrm>
          <a:prstGeom prst="rect">
            <a:avLst/>
          </a:prstGeom>
          <a:noFill/>
        </p:spPr>
        <p:txBody>
          <a:bodyPr wrap="square">
            <a:spAutoFit/>
          </a:bodyPr>
          <a:lstStyle/>
          <a:p>
            <a:pPr algn="just">
              <a:lnSpc>
                <a:spcPct val="150000"/>
              </a:lnSpc>
            </a:pPr>
            <a:r>
              <a:rPr lang="fr-FR" dirty="0">
                <a:latin typeface="Montserrat Medium" pitchFamily="2" charset="0"/>
                <a:cs typeface="MKVSRL+Montserrat-Regular"/>
              </a:rPr>
              <a:t>Attention,</a:t>
            </a:r>
            <a:r>
              <a:rPr lang="fr-FR" spc="-42" dirty="0">
                <a:latin typeface="Montserrat Medium" pitchFamily="2" charset="0"/>
                <a:cs typeface="MKVSRL+Montserrat-Regular"/>
              </a:rPr>
              <a:t> </a:t>
            </a:r>
            <a:r>
              <a:rPr lang="fr-FR" dirty="0">
                <a:latin typeface="Montserrat Medium" pitchFamily="2" charset="0"/>
                <a:cs typeface="MKVSRL+Montserrat-Regular"/>
              </a:rPr>
              <a:t>je</a:t>
            </a:r>
            <a:r>
              <a:rPr lang="fr-FR" spc="-42" dirty="0">
                <a:latin typeface="Montserrat Medium" pitchFamily="2" charset="0"/>
                <a:cs typeface="MKVSRL+Montserrat-Regular"/>
              </a:rPr>
              <a:t> </a:t>
            </a:r>
            <a:r>
              <a:rPr lang="fr-FR" dirty="0">
                <a:latin typeface="Montserrat Medium" pitchFamily="2" charset="0"/>
                <a:cs typeface="MKVSRL+Montserrat-Regular"/>
              </a:rPr>
              <a:t>ne</a:t>
            </a:r>
            <a:r>
              <a:rPr lang="fr-FR" spc="-42" dirty="0">
                <a:latin typeface="Montserrat Medium" pitchFamily="2" charset="0"/>
                <a:cs typeface="MKVSRL+Montserrat-Regular"/>
              </a:rPr>
              <a:t> </a:t>
            </a:r>
            <a:r>
              <a:rPr lang="fr-FR" dirty="0">
                <a:latin typeface="Montserrat Medium" pitchFamily="2" charset="0"/>
                <a:cs typeface="MKVSRL+Montserrat-Regular"/>
              </a:rPr>
              <a:t>dis</a:t>
            </a:r>
            <a:r>
              <a:rPr lang="fr-FR" spc="-42" dirty="0">
                <a:latin typeface="Montserrat Medium" pitchFamily="2" charset="0"/>
                <a:cs typeface="MKVSRL+Montserrat-Regular"/>
              </a:rPr>
              <a:t> </a:t>
            </a:r>
            <a:r>
              <a:rPr lang="fr-FR" dirty="0">
                <a:latin typeface="Montserrat Medium" pitchFamily="2" charset="0"/>
                <a:cs typeface="MKVSRL+Montserrat-Regular"/>
              </a:rPr>
              <a:t>pas</a:t>
            </a:r>
            <a:r>
              <a:rPr lang="fr-FR" spc="-42" dirty="0">
                <a:latin typeface="Montserrat Medium" pitchFamily="2" charset="0"/>
                <a:cs typeface="MKVSRL+Montserrat-Regular"/>
              </a:rPr>
              <a:t> </a:t>
            </a:r>
            <a:r>
              <a:rPr lang="fr-FR" dirty="0">
                <a:latin typeface="Montserrat Medium" pitchFamily="2" charset="0"/>
                <a:cs typeface="MKVSRL+Montserrat-Regular"/>
              </a:rPr>
              <a:t>que</a:t>
            </a:r>
            <a:r>
              <a:rPr lang="fr-FR" spc="-42" dirty="0">
                <a:latin typeface="Montserrat Medium" pitchFamily="2" charset="0"/>
                <a:cs typeface="MKVSRL+Montserrat-Regular"/>
              </a:rPr>
              <a:t> </a:t>
            </a:r>
            <a:r>
              <a:rPr lang="fr-FR" dirty="0">
                <a:latin typeface="Montserrat Medium" pitchFamily="2" charset="0"/>
                <a:cs typeface="MKVSRL+Montserrat-Regular"/>
              </a:rPr>
              <a:t>c’est</a:t>
            </a:r>
            <a:r>
              <a:rPr lang="fr-FR" spc="-42" dirty="0">
                <a:latin typeface="Montserrat Medium" pitchFamily="2" charset="0"/>
                <a:cs typeface="MKVSRL+Montserrat-Regular"/>
              </a:rPr>
              <a:t> </a:t>
            </a:r>
            <a:r>
              <a:rPr lang="fr-FR" dirty="0">
                <a:latin typeface="Montserrat Medium" pitchFamily="2" charset="0"/>
                <a:cs typeface="MKVSRL+Montserrat-Regular"/>
              </a:rPr>
              <a:t>obligatoire,</a:t>
            </a:r>
            <a:r>
              <a:rPr lang="fr-FR" spc="-42" dirty="0">
                <a:latin typeface="Montserrat Medium" pitchFamily="2" charset="0"/>
                <a:cs typeface="MKVSRL+Montserrat-Regular"/>
              </a:rPr>
              <a:t> </a:t>
            </a:r>
            <a:r>
              <a:rPr lang="fr-FR" dirty="0">
                <a:latin typeface="Montserrat Medium" pitchFamily="2" charset="0"/>
                <a:cs typeface="MKVSRL+Montserrat-Regular"/>
              </a:rPr>
              <a:t>vous</a:t>
            </a:r>
            <a:r>
              <a:rPr lang="fr-FR" spc="-42" dirty="0">
                <a:latin typeface="Montserrat Medium" pitchFamily="2" charset="0"/>
                <a:cs typeface="MKVSRL+Montserrat-Regular"/>
              </a:rPr>
              <a:t> </a:t>
            </a:r>
            <a:r>
              <a:rPr lang="fr-FR" dirty="0">
                <a:latin typeface="Montserrat Medium" pitchFamily="2" charset="0"/>
                <a:cs typeface="MKVSRL+Montserrat-Regular"/>
              </a:rPr>
              <a:t>êtes</a:t>
            </a:r>
            <a:r>
              <a:rPr lang="fr-FR" spc="-42" dirty="0">
                <a:latin typeface="Montserrat Medium" pitchFamily="2" charset="0"/>
                <a:cs typeface="MKVSRL+Montserrat-Regular"/>
              </a:rPr>
              <a:t> </a:t>
            </a:r>
            <a:r>
              <a:rPr lang="fr-FR" dirty="0">
                <a:latin typeface="Montserrat Medium" pitchFamily="2" charset="0"/>
                <a:cs typeface="MKVSRL+Montserrat-Regular"/>
              </a:rPr>
              <a:t>libre</a:t>
            </a:r>
            <a:r>
              <a:rPr lang="fr-FR" spc="-42" dirty="0">
                <a:latin typeface="Montserrat Medium" pitchFamily="2" charset="0"/>
                <a:cs typeface="MKVSRL+Montserrat-Regular"/>
              </a:rPr>
              <a:t> </a:t>
            </a:r>
            <a:r>
              <a:rPr lang="fr-FR" dirty="0">
                <a:latin typeface="Montserrat Medium" pitchFamily="2" charset="0"/>
                <a:cs typeface="MKVSRL+Montserrat-Regular"/>
              </a:rPr>
              <a:t>de</a:t>
            </a:r>
            <a:r>
              <a:rPr lang="fr-FR" spc="-42" dirty="0">
                <a:latin typeface="Montserrat Medium" pitchFamily="2" charset="0"/>
                <a:cs typeface="MKVSRL+Montserrat-Regular"/>
              </a:rPr>
              <a:t> </a:t>
            </a:r>
            <a:r>
              <a:rPr lang="fr-FR" dirty="0">
                <a:latin typeface="Montserrat Medium" pitchFamily="2" charset="0"/>
                <a:cs typeface="MKVSRL+Montserrat-Regular"/>
              </a:rPr>
              <a:t>choisir</a:t>
            </a:r>
            <a:r>
              <a:rPr lang="fr-FR" spc="-42" dirty="0">
                <a:latin typeface="Montserrat Medium" pitchFamily="2" charset="0"/>
                <a:cs typeface="MKVSRL+Montserrat-Regular"/>
              </a:rPr>
              <a:t> </a:t>
            </a:r>
            <a:r>
              <a:rPr lang="fr-FR" dirty="0">
                <a:latin typeface="Montserrat Medium" pitchFamily="2" charset="0"/>
                <a:cs typeface="MKVSRL+Montserrat-Regular"/>
              </a:rPr>
              <a:t>entre</a:t>
            </a:r>
            <a:r>
              <a:rPr lang="fr-FR" spc="-42" dirty="0">
                <a:latin typeface="Montserrat Medium" pitchFamily="2" charset="0"/>
                <a:cs typeface="MKVSRL+Montserrat-Regular"/>
              </a:rPr>
              <a:t> </a:t>
            </a:r>
            <a:r>
              <a:rPr lang="fr-FR" dirty="0">
                <a:latin typeface="Montserrat Medium" pitchFamily="2" charset="0"/>
                <a:cs typeface="MKVSRL+Montserrat-Regular"/>
              </a:rPr>
              <a:t>ces deux</a:t>
            </a:r>
            <a:r>
              <a:rPr lang="fr-FR" spc="218" dirty="0">
                <a:latin typeface="Montserrat Medium" pitchFamily="2" charset="0"/>
                <a:cs typeface="MKVSRL+Montserrat-Regular"/>
              </a:rPr>
              <a:t> </a:t>
            </a:r>
            <a:r>
              <a:rPr lang="fr-FR" dirty="0">
                <a:latin typeface="Montserrat Medium" pitchFamily="2" charset="0"/>
                <a:cs typeface="MKVSRL+Montserrat-Regular"/>
              </a:rPr>
              <a:t>options.</a:t>
            </a:r>
            <a:r>
              <a:rPr lang="fr-FR" spc="218" dirty="0">
                <a:latin typeface="Montserrat Medium" pitchFamily="2" charset="0"/>
                <a:cs typeface="MKVSRL+Montserrat-Regular"/>
              </a:rPr>
              <a:t> </a:t>
            </a:r>
            <a:r>
              <a:rPr lang="fr-FR" dirty="0">
                <a:latin typeface="Montserrat Medium" pitchFamily="2" charset="0"/>
                <a:cs typeface="MKVSRL+Montserrat-Regular"/>
              </a:rPr>
              <a:t>Par</a:t>
            </a:r>
            <a:r>
              <a:rPr lang="fr-FR" spc="218" dirty="0">
                <a:latin typeface="Montserrat Medium" pitchFamily="2" charset="0"/>
                <a:cs typeface="MKVSRL+Montserrat-Regular"/>
              </a:rPr>
              <a:t> </a:t>
            </a:r>
            <a:r>
              <a:rPr lang="fr-FR" dirty="0">
                <a:latin typeface="Montserrat Medium" pitchFamily="2" charset="0"/>
                <a:cs typeface="MKVSRL+Montserrat-Regular"/>
              </a:rPr>
              <a:t>expérience,</a:t>
            </a:r>
            <a:r>
              <a:rPr lang="fr-FR" spc="218" dirty="0">
                <a:latin typeface="Montserrat Medium" pitchFamily="2" charset="0"/>
                <a:cs typeface="MKVSRL+Montserrat-Regular"/>
              </a:rPr>
              <a:t> </a:t>
            </a:r>
            <a:r>
              <a:rPr lang="fr-FR" dirty="0">
                <a:latin typeface="Montserrat Medium" pitchFamily="2" charset="0"/>
                <a:cs typeface="MKVSRL+Montserrat-Regular"/>
              </a:rPr>
              <a:t>que</a:t>
            </a:r>
            <a:r>
              <a:rPr lang="fr-FR" spc="218" dirty="0">
                <a:latin typeface="Montserrat Medium" pitchFamily="2" charset="0"/>
                <a:cs typeface="MKVSRL+Montserrat-Regular"/>
              </a:rPr>
              <a:t> </a:t>
            </a:r>
            <a:r>
              <a:rPr lang="fr-FR" dirty="0">
                <a:latin typeface="Montserrat Medium" pitchFamily="2" charset="0"/>
                <a:cs typeface="MKVSRL+Montserrat-Regular"/>
              </a:rPr>
              <a:t>vous</a:t>
            </a:r>
            <a:r>
              <a:rPr lang="fr-FR" spc="218" dirty="0">
                <a:latin typeface="Montserrat Medium" pitchFamily="2" charset="0"/>
                <a:cs typeface="MKVSRL+Montserrat-Regular"/>
              </a:rPr>
              <a:t> </a:t>
            </a:r>
            <a:r>
              <a:rPr lang="fr-FR" dirty="0">
                <a:latin typeface="Montserrat Medium" pitchFamily="2" charset="0"/>
                <a:cs typeface="MKVSRL+Montserrat-Regular"/>
              </a:rPr>
              <a:t>ayez</a:t>
            </a:r>
            <a:r>
              <a:rPr lang="fr-FR" spc="218" dirty="0">
                <a:latin typeface="Montserrat Medium" pitchFamily="2" charset="0"/>
                <a:cs typeface="MKVSRL+Montserrat-Regular"/>
              </a:rPr>
              <a:t> </a:t>
            </a:r>
            <a:r>
              <a:rPr lang="fr-FR" dirty="0">
                <a:latin typeface="Montserrat Medium" pitchFamily="2" charset="0"/>
                <a:cs typeface="MKVSRL+Montserrat-Regular"/>
              </a:rPr>
              <a:t>beaucoup</a:t>
            </a:r>
            <a:r>
              <a:rPr lang="fr-FR" spc="218" dirty="0">
                <a:latin typeface="Montserrat Medium" pitchFamily="2" charset="0"/>
                <a:cs typeface="MKVSRL+Montserrat-Regular"/>
              </a:rPr>
              <a:t> </a:t>
            </a:r>
            <a:r>
              <a:rPr lang="fr-FR" dirty="0">
                <a:latin typeface="Montserrat Medium" pitchFamily="2" charset="0"/>
                <a:cs typeface="MKVSRL+Montserrat-Regular"/>
              </a:rPr>
              <a:t>ou</a:t>
            </a:r>
            <a:r>
              <a:rPr lang="fr-FR" spc="218" dirty="0">
                <a:latin typeface="Montserrat Medium" pitchFamily="2" charset="0"/>
                <a:cs typeface="MKVSRL+Montserrat-Regular"/>
              </a:rPr>
              <a:t> </a:t>
            </a:r>
            <a:r>
              <a:rPr lang="fr-FR" dirty="0">
                <a:latin typeface="Montserrat Medium" pitchFamily="2" charset="0"/>
                <a:cs typeface="MKVSRL+Montserrat-Regular"/>
              </a:rPr>
              <a:t>peu</a:t>
            </a:r>
            <a:r>
              <a:rPr lang="fr-FR" spc="218" dirty="0">
                <a:latin typeface="Montserrat Medium" pitchFamily="2" charset="0"/>
                <a:cs typeface="MKVSRL+Montserrat-Regular"/>
              </a:rPr>
              <a:t> </a:t>
            </a:r>
            <a:r>
              <a:rPr lang="fr-FR" dirty="0">
                <a:latin typeface="Montserrat Medium" pitchFamily="2" charset="0"/>
                <a:cs typeface="MKVSRL+Montserrat-Regular"/>
              </a:rPr>
              <a:t>de</a:t>
            </a:r>
            <a:r>
              <a:rPr lang="fr-FR" spc="218" dirty="0">
                <a:latin typeface="Montserrat Medium" pitchFamily="2" charset="0"/>
                <a:cs typeface="MKVSRL+Montserrat-Regular"/>
              </a:rPr>
              <a:t> </a:t>
            </a:r>
            <a:r>
              <a:rPr lang="fr-FR" dirty="0">
                <a:latin typeface="Montserrat Medium" pitchFamily="2" charset="0"/>
                <a:cs typeface="MKVSRL+Montserrat-Regular"/>
              </a:rPr>
              <a:t>chose</a:t>
            </a:r>
            <a:r>
              <a:rPr lang="fr-FR" spc="218" dirty="0">
                <a:latin typeface="Montserrat Medium" pitchFamily="2" charset="0"/>
                <a:cs typeface="MKVSRL+Montserrat-Regular"/>
              </a:rPr>
              <a:t> </a:t>
            </a:r>
            <a:r>
              <a:rPr lang="fr-FR" dirty="0">
                <a:latin typeface="Montserrat Medium" pitchFamily="2" charset="0"/>
                <a:cs typeface="MKVSRL+Montserrat-Regular"/>
              </a:rPr>
              <a:t>à transformer,</a:t>
            </a:r>
            <a:r>
              <a:rPr lang="fr-FR" spc="-65" dirty="0">
                <a:latin typeface="Montserrat Medium" pitchFamily="2" charset="0"/>
                <a:cs typeface="MKVSRL+Montserrat-Regular"/>
              </a:rPr>
              <a:t> </a:t>
            </a:r>
            <a:r>
              <a:rPr lang="fr-FR" dirty="0">
                <a:latin typeface="Montserrat Medium" pitchFamily="2" charset="0"/>
                <a:cs typeface="MKVSRL+Montserrat-Regular"/>
              </a:rPr>
              <a:t>prenez</a:t>
            </a:r>
            <a:r>
              <a:rPr lang="fr-FR" spc="-65" dirty="0">
                <a:latin typeface="Montserrat Medium" pitchFamily="2" charset="0"/>
                <a:cs typeface="MKVSRL+Montserrat-Regular"/>
              </a:rPr>
              <a:t> </a:t>
            </a:r>
            <a:r>
              <a:rPr lang="fr-FR" dirty="0">
                <a:latin typeface="Montserrat Medium" pitchFamily="2" charset="0"/>
                <a:cs typeface="MKVSRL+Montserrat-Regular"/>
              </a:rPr>
              <a:t>le</a:t>
            </a:r>
            <a:r>
              <a:rPr lang="fr-FR" spc="-65" dirty="0">
                <a:latin typeface="Montserrat Medium" pitchFamily="2" charset="0"/>
                <a:cs typeface="MKVSRL+Montserrat-Regular"/>
              </a:rPr>
              <a:t> </a:t>
            </a:r>
            <a:r>
              <a:rPr lang="fr-FR" dirty="0">
                <a:latin typeface="Montserrat Medium" pitchFamily="2" charset="0"/>
                <a:cs typeface="MKVSRL+Montserrat-Regular"/>
              </a:rPr>
              <a:t>réflexe</a:t>
            </a:r>
            <a:r>
              <a:rPr lang="fr-FR" spc="-65" dirty="0">
                <a:latin typeface="Montserrat Medium" pitchFamily="2" charset="0"/>
                <a:cs typeface="MKVSRL+Montserrat-Regular"/>
              </a:rPr>
              <a:t> </a:t>
            </a:r>
            <a:r>
              <a:rPr lang="fr-FR" dirty="0">
                <a:latin typeface="Montserrat Medium" pitchFamily="2" charset="0"/>
                <a:cs typeface="MKVSRL+Montserrat-Regular"/>
              </a:rPr>
              <a:t>de</a:t>
            </a:r>
            <a:r>
              <a:rPr lang="fr-FR" spc="-65" dirty="0">
                <a:latin typeface="Montserrat Medium" pitchFamily="2" charset="0"/>
                <a:cs typeface="MKVSRL+Montserrat-Regular"/>
              </a:rPr>
              <a:t> </a:t>
            </a:r>
            <a:r>
              <a:rPr lang="fr-FR" dirty="0">
                <a:latin typeface="Montserrat Medium" pitchFamily="2" charset="0"/>
                <a:cs typeface="MKVSRL+Montserrat-Regular"/>
              </a:rPr>
              <a:t>toujours</a:t>
            </a:r>
            <a:r>
              <a:rPr lang="fr-FR" spc="-65" dirty="0">
                <a:latin typeface="Montserrat Medium" pitchFamily="2" charset="0"/>
                <a:cs typeface="MKVSRL+Montserrat-Regular"/>
              </a:rPr>
              <a:t> </a:t>
            </a:r>
            <a:r>
              <a:rPr lang="fr-FR" dirty="0">
                <a:latin typeface="Montserrat Medium" pitchFamily="2" charset="0"/>
                <a:cs typeface="MKVSRL+Montserrat-Regular"/>
              </a:rPr>
              <a:t>cliquer</a:t>
            </a:r>
            <a:r>
              <a:rPr lang="fr-FR" spc="-65" dirty="0">
                <a:latin typeface="Montserrat Medium" pitchFamily="2" charset="0"/>
                <a:cs typeface="MKVSRL+Montserrat-Regular"/>
              </a:rPr>
              <a:t> </a:t>
            </a:r>
            <a:r>
              <a:rPr lang="fr-FR" dirty="0">
                <a:latin typeface="Montserrat Medium" pitchFamily="2" charset="0"/>
                <a:cs typeface="MKVSRL+Montserrat-Regular"/>
              </a:rPr>
              <a:t>sur</a:t>
            </a:r>
            <a:r>
              <a:rPr lang="fr-FR" spc="-72" dirty="0">
                <a:latin typeface="Montserrat Medium" pitchFamily="2" charset="0"/>
                <a:cs typeface="MKVSRL+Montserrat-Regular"/>
              </a:rPr>
              <a:t> </a:t>
            </a:r>
            <a:r>
              <a:rPr lang="fr-FR" b="1" dirty="0">
                <a:latin typeface="Montserrat Medium" pitchFamily="2" charset="0"/>
                <a:cs typeface="Montserrat"/>
              </a:rPr>
              <a:t>transformer</a:t>
            </a:r>
            <a:r>
              <a:rPr lang="fr-FR" b="1" spc="-71" dirty="0">
                <a:latin typeface="Montserrat Medium" pitchFamily="2" charset="0"/>
                <a:cs typeface="Montserrat"/>
              </a:rPr>
              <a:t> </a:t>
            </a:r>
            <a:r>
              <a:rPr lang="fr-FR" b="1" dirty="0">
                <a:latin typeface="Montserrat Medium" pitchFamily="2" charset="0"/>
                <a:cs typeface="Montserrat"/>
              </a:rPr>
              <a:t>les</a:t>
            </a:r>
            <a:r>
              <a:rPr lang="fr-FR" b="1" spc="-71" dirty="0">
                <a:latin typeface="Montserrat Medium" pitchFamily="2" charset="0"/>
                <a:cs typeface="Montserrat"/>
              </a:rPr>
              <a:t> </a:t>
            </a:r>
            <a:r>
              <a:rPr lang="fr-FR" b="1" dirty="0">
                <a:latin typeface="Montserrat Medium" pitchFamily="2" charset="0"/>
                <a:cs typeface="Montserrat"/>
              </a:rPr>
              <a:t>données</a:t>
            </a:r>
            <a:r>
              <a:rPr lang="fr-FR" dirty="0">
                <a:latin typeface="Montserrat Medium" pitchFamily="2" charset="0"/>
                <a:cs typeface="MKVSRL+Montserrat-Regular"/>
              </a:rPr>
              <a:t>.</a:t>
            </a:r>
          </a:p>
        </p:txBody>
      </p:sp>
      <p:sp>
        <p:nvSpPr>
          <p:cNvPr id="2" name="object 1">
            <a:extLst>
              <a:ext uri="{FF2B5EF4-FFF2-40B4-BE49-F238E27FC236}">
                <a16:creationId xmlns:a16="http://schemas.microsoft.com/office/drawing/2014/main" id="{1FEAB5BB-62E2-17BC-5BF7-31E6E9D555ED}"/>
              </a:ext>
            </a:extLst>
          </p:cNvPr>
          <p:cNvSpPr/>
          <p:nvPr/>
        </p:nvSpPr>
        <p:spPr>
          <a:xfrm>
            <a:off x="1054405" y="2558892"/>
            <a:ext cx="6481131" cy="4029195"/>
          </a:xfrm>
          <a:prstGeom prst="rect">
            <a:avLst/>
          </a:prstGeom>
          <a:blipFill>
            <a:blip r:embed="rId2" cstate="print"/>
            <a:stretch>
              <a:fillRect/>
            </a:stretch>
          </a:blipFill>
        </p:spPr>
        <p:txBody>
          <a:bodyPr wrap="square" lIns="0" tIns="0" rIns="0" bIns="0" rtlCol="0">
            <a:spAutoFit/>
          </a:bodyPr>
          <a:lstStyle/>
          <a:p>
            <a:endParaRPr/>
          </a:p>
        </p:txBody>
      </p:sp>
      <p:pic>
        <p:nvPicPr>
          <p:cNvPr id="3" name="Image 2">
            <a:extLst>
              <a:ext uri="{FF2B5EF4-FFF2-40B4-BE49-F238E27FC236}">
                <a16:creationId xmlns:a16="http://schemas.microsoft.com/office/drawing/2014/main" id="{2F74BA34-AA34-1AB5-EADD-8585BA5B4633}"/>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4" name="Image 3">
            <a:extLst>
              <a:ext uri="{FF2B5EF4-FFF2-40B4-BE49-F238E27FC236}">
                <a16:creationId xmlns:a16="http://schemas.microsoft.com/office/drawing/2014/main" id="{0D2E99AF-0995-C576-B72C-27BE6CA3EB1C}"/>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52298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B063C-5421-C7FA-50F2-3CE5A4C86912}"/>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0A98D21D-D002-C761-F04A-3F2EE3ADCF6B}"/>
              </a:ext>
            </a:extLst>
          </p:cNvPr>
          <p:cNvSpPr txBox="1"/>
          <p:nvPr/>
        </p:nvSpPr>
        <p:spPr>
          <a:xfrm>
            <a:off x="969485" y="775736"/>
            <a:ext cx="10675345" cy="386068"/>
          </a:xfrm>
          <a:prstGeom prst="rect">
            <a:avLst/>
          </a:prstGeom>
          <a:noFill/>
        </p:spPr>
        <p:txBody>
          <a:bodyPr wrap="square">
            <a:spAutoFit/>
          </a:bodyPr>
          <a:lstStyle/>
          <a:p>
            <a:pPr>
              <a:lnSpc>
                <a:spcPts val="1960"/>
              </a:lnSpc>
            </a:pPr>
            <a:r>
              <a:rPr lang="fr-FR" sz="3200" dirty="0">
                <a:solidFill>
                  <a:srgbClr val="0F2035"/>
                </a:solidFill>
                <a:latin typeface="Montserrat ExtraBold" pitchFamily="2" charset="0"/>
                <a:cs typeface="Montserrat"/>
              </a:rPr>
              <a:t>4</a:t>
            </a:r>
            <a:r>
              <a:rPr lang="fr-FR" sz="3200" spc="605" dirty="0">
                <a:solidFill>
                  <a:srgbClr val="0F2035"/>
                </a:solidFill>
                <a:latin typeface="Montserrat ExtraBold" pitchFamily="2" charset="0"/>
                <a:cs typeface="Montserrat"/>
              </a:rPr>
              <a:t> </a:t>
            </a:r>
            <a:r>
              <a:rPr lang="fr-FR" sz="3200" dirty="0">
                <a:solidFill>
                  <a:srgbClr val="0F2035"/>
                </a:solidFill>
                <a:latin typeface="Montserrat ExtraBold" pitchFamily="2" charset="0"/>
                <a:cs typeface="Montserrat"/>
              </a:rPr>
              <a:t>Créer une requête</a:t>
            </a:r>
          </a:p>
        </p:txBody>
      </p:sp>
      <p:sp>
        <p:nvSpPr>
          <p:cNvPr id="6" name="object 1">
            <a:extLst>
              <a:ext uri="{FF2B5EF4-FFF2-40B4-BE49-F238E27FC236}">
                <a16:creationId xmlns:a16="http://schemas.microsoft.com/office/drawing/2014/main" id="{434389AA-1EC9-BA8B-0455-B5F17F8525C9}"/>
              </a:ext>
            </a:extLst>
          </p:cNvPr>
          <p:cNvSpPr/>
          <p:nvPr/>
        </p:nvSpPr>
        <p:spPr>
          <a:xfrm>
            <a:off x="969485" y="1328215"/>
            <a:ext cx="7546554" cy="4180219"/>
          </a:xfrm>
          <a:prstGeom prst="rect">
            <a:avLst/>
          </a:prstGeom>
          <a:blipFill>
            <a:blip r:embed="rId2" cstate="print"/>
            <a:stretch>
              <a:fillRect/>
            </a:stretch>
          </a:blipFill>
        </p:spPr>
        <p:txBody>
          <a:bodyPr wrap="square" lIns="0" tIns="0" rIns="0" bIns="0" rtlCol="0">
            <a:spAutoFit/>
          </a:bodyPr>
          <a:lstStyle/>
          <a:p>
            <a:endParaRPr/>
          </a:p>
        </p:txBody>
      </p:sp>
      <p:sp>
        <p:nvSpPr>
          <p:cNvPr id="7" name="object 10">
            <a:extLst>
              <a:ext uri="{FF2B5EF4-FFF2-40B4-BE49-F238E27FC236}">
                <a16:creationId xmlns:a16="http://schemas.microsoft.com/office/drawing/2014/main" id="{E776355A-0132-0018-68B3-22C21546691D}"/>
              </a:ext>
            </a:extLst>
          </p:cNvPr>
          <p:cNvSpPr txBox="1"/>
          <p:nvPr/>
        </p:nvSpPr>
        <p:spPr>
          <a:xfrm>
            <a:off x="969485" y="5645214"/>
            <a:ext cx="10055170" cy="784189"/>
          </a:xfrm>
          <a:prstGeom prst="rect">
            <a:avLst/>
          </a:prstGeom>
        </p:spPr>
        <p:txBody>
          <a:bodyPr vert="horz" wrap="square" lIns="0" tIns="0" rIns="0" bIns="0" rtlCol="0">
            <a:spAutoFit/>
          </a:bodyPr>
          <a:lstStyle/>
          <a:p>
            <a:pPr marL="0" marR="0" algn="just">
              <a:lnSpc>
                <a:spcPct val="150000"/>
              </a:lnSpc>
              <a:spcBef>
                <a:spcPts val="0"/>
              </a:spcBef>
              <a:spcAft>
                <a:spcPts val="0"/>
              </a:spcAft>
            </a:pPr>
            <a:r>
              <a:rPr dirty="0">
                <a:latin typeface="Montserrat Medium" pitchFamily="2" charset="0"/>
                <a:cs typeface="MKVSRL+Montserrat-Regular"/>
              </a:rPr>
              <a:t>Il</a:t>
            </a:r>
            <a:r>
              <a:rPr spc="240" dirty="0">
                <a:latin typeface="Montserrat Medium" pitchFamily="2" charset="0"/>
                <a:cs typeface="MKVSRL+Montserrat-Regular"/>
              </a:rPr>
              <a:t> </a:t>
            </a:r>
            <a:r>
              <a:rPr dirty="0">
                <a:latin typeface="Montserrat Medium" pitchFamily="2" charset="0"/>
                <a:cs typeface="MKVSRL+Montserrat-Regular"/>
              </a:rPr>
              <a:t>reste</a:t>
            </a:r>
            <a:r>
              <a:rPr spc="240" dirty="0">
                <a:latin typeface="Montserrat Medium" pitchFamily="2" charset="0"/>
                <a:cs typeface="MKVSRL+Montserrat-Regular"/>
              </a:rPr>
              <a:t> </a:t>
            </a:r>
            <a:r>
              <a:rPr dirty="0">
                <a:latin typeface="Montserrat Medium" pitchFamily="2" charset="0"/>
                <a:cs typeface="MKVSRL+Montserrat-Regular"/>
              </a:rPr>
              <a:t>une</a:t>
            </a:r>
            <a:r>
              <a:rPr spc="240" dirty="0">
                <a:latin typeface="Montserrat Medium" pitchFamily="2" charset="0"/>
                <a:cs typeface="MKVSRL+Montserrat-Regular"/>
              </a:rPr>
              <a:t> </a:t>
            </a:r>
            <a:r>
              <a:rPr dirty="0">
                <a:latin typeface="Montserrat Medium" pitchFamily="2" charset="0"/>
                <a:cs typeface="MKVSRL+Montserrat-Regular"/>
              </a:rPr>
              <a:t>dernière</a:t>
            </a:r>
            <a:r>
              <a:rPr spc="240" dirty="0">
                <a:latin typeface="Montserrat Medium" pitchFamily="2" charset="0"/>
                <a:cs typeface="MKVSRL+Montserrat-Regular"/>
              </a:rPr>
              <a:t> </a:t>
            </a:r>
            <a:r>
              <a:rPr dirty="0">
                <a:latin typeface="Montserrat Medium" pitchFamily="2" charset="0"/>
                <a:cs typeface="MKVSRL+Montserrat-Regular"/>
              </a:rPr>
              <a:t>étape</a:t>
            </a:r>
            <a:r>
              <a:rPr spc="240" dirty="0">
                <a:latin typeface="Montserrat Medium" pitchFamily="2" charset="0"/>
                <a:cs typeface="MKVSRL+Montserrat-Regular"/>
              </a:rPr>
              <a:t> </a:t>
            </a:r>
            <a:r>
              <a:rPr dirty="0">
                <a:latin typeface="Montserrat Medium" pitchFamily="2" charset="0"/>
                <a:cs typeface="MKVSRL+Montserrat-Regular"/>
              </a:rPr>
              <a:t>avant</a:t>
            </a:r>
            <a:r>
              <a:rPr spc="240" dirty="0">
                <a:latin typeface="Montserrat Medium" pitchFamily="2" charset="0"/>
                <a:cs typeface="MKVSRL+Montserrat-Regular"/>
              </a:rPr>
              <a:t> </a:t>
            </a:r>
            <a:r>
              <a:rPr dirty="0">
                <a:latin typeface="Montserrat Medium" pitchFamily="2" charset="0"/>
                <a:cs typeface="MKVSRL+Montserrat-Regular"/>
              </a:rPr>
              <a:t>de</a:t>
            </a:r>
            <a:r>
              <a:rPr spc="240" dirty="0">
                <a:latin typeface="Montserrat Medium" pitchFamily="2" charset="0"/>
                <a:cs typeface="MKVSRL+Montserrat-Regular"/>
              </a:rPr>
              <a:t> </a:t>
            </a:r>
            <a:r>
              <a:rPr dirty="0">
                <a:latin typeface="Montserrat Medium" pitchFamily="2" charset="0"/>
                <a:cs typeface="MKVSRL+Montserrat-Regular"/>
              </a:rPr>
              <a:t>charger</a:t>
            </a:r>
            <a:r>
              <a:rPr spc="240" dirty="0">
                <a:latin typeface="Montserrat Medium" pitchFamily="2" charset="0"/>
                <a:cs typeface="MKVSRL+Montserrat-Regular"/>
              </a:rPr>
              <a:t> </a:t>
            </a:r>
            <a:r>
              <a:rPr dirty="0">
                <a:latin typeface="Montserrat Medium" pitchFamily="2" charset="0"/>
                <a:cs typeface="MKVSRL+Montserrat-Regular"/>
              </a:rPr>
              <a:t>votre</a:t>
            </a:r>
            <a:r>
              <a:rPr spc="240" dirty="0">
                <a:latin typeface="Montserrat Medium" pitchFamily="2" charset="0"/>
                <a:cs typeface="MKVSRL+Montserrat-Regular"/>
              </a:rPr>
              <a:t> </a:t>
            </a:r>
            <a:r>
              <a:rPr dirty="0">
                <a:latin typeface="Montserrat Medium" pitchFamily="2" charset="0"/>
                <a:cs typeface="MKVSRL+Montserrat-Regular"/>
              </a:rPr>
              <a:t>requête</a:t>
            </a:r>
            <a:r>
              <a:rPr spc="240" dirty="0">
                <a:latin typeface="Montserrat Medium" pitchFamily="2" charset="0"/>
                <a:cs typeface="MKVSRL+Montserrat-Regular"/>
              </a:rPr>
              <a:t> </a:t>
            </a:r>
            <a:r>
              <a:rPr dirty="0">
                <a:latin typeface="Montserrat Medium" pitchFamily="2" charset="0"/>
                <a:cs typeface="MKVSRL+Montserrat-Regular"/>
              </a:rPr>
              <a:t>dans</a:t>
            </a:r>
            <a:r>
              <a:rPr spc="240" dirty="0">
                <a:latin typeface="Montserrat Medium" pitchFamily="2" charset="0"/>
                <a:cs typeface="MKVSRL+Montserrat-Regular"/>
              </a:rPr>
              <a:t> </a:t>
            </a:r>
            <a:r>
              <a:rPr dirty="0">
                <a:latin typeface="Montserrat Medium" pitchFamily="2" charset="0"/>
                <a:cs typeface="MKVSRL+Montserrat-Regular"/>
              </a:rPr>
              <a:t>Power</a:t>
            </a:r>
            <a:r>
              <a:rPr spc="240" dirty="0">
                <a:latin typeface="Montserrat Medium" pitchFamily="2" charset="0"/>
                <a:cs typeface="MKVSRL+Montserrat-Regular"/>
              </a:rPr>
              <a:t> </a:t>
            </a:r>
            <a:r>
              <a:rPr dirty="0">
                <a:latin typeface="Montserrat Medium" pitchFamily="2" charset="0"/>
                <a:cs typeface="MKVSRL+Montserrat-Regular"/>
              </a:rPr>
              <a:t>BI</a:t>
            </a:r>
            <a:r>
              <a:rPr lang="fr-FR" dirty="0">
                <a:latin typeface="Montserrat Medium" pitchFamily="2" charset="0"/>
                <a:cs typeface="MKVSRL+Montserrat-Regular"/>
              </a:rPr>
              <a:t> </a:t>
            </a:r>
            <a:r>
              <a:rPr dirty="0">
                <a:latin typeface="Montserrat Medium" pitchFamily="2" charset="0"/>
                <a:cs typeface="MKVSRL+Montserrat-Regular"/>
              </a:rPr>
              <a:t>Desktop, c’est la transformation des données grâce à </a:t>
            </a:r>
            <a:r>
              <a:rPr b="1" dirty="0">
                <a:latin typeface="Montserrat Medium" pitchFamily="2" charset="0"/>
                <a:cs typeface="Montserrat"/>
              </a:rPr>
              <a:t>Power Query</a:t>
            </a:r>
            <a:r>
              <a:rPr dirty="0">
                <a:latin typeface="Montserrat Medium" pitchFamily="2" charset="0"/>
                <a:cs typeface="MKVSRL+Montserrat-Regular"/>
              </a:rPr>
              <a:t>.</a:t>
            </a:r>
          </a:p>
        </p:txBody>
      </p:sp>
      <p:pic>
        <p:nvPicPr>
          <p:cNvPr id="2" name="Image 1">
            <a:extLst>
              <a:ext uri="{FF2B5EF4-FFF2-40B4-BE49-F238E27FC236}">
                <a16:creationId xmlns:a16="http://schemas.microsoft.com/office/drawing/2014/main" id="{02EE5239-BBE5-FFC3-7CCE-4B288809C1FF}"/>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3" name="Image 2">
            <a:extLst>
              <a:ext uri="{FF2B5EF4-FFF2-40B4-BE49-F238E27FC236}">
                <a16:creationId xmlns:a16="http://schemas.microsoft.com/office/drawing/2014/main" id="{B04DA687-E517-C0AD-79FD-F99A4E5D9C38}"/>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45773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A576A-A49C-8BDC-B0E8-EF72EAD72E7F}"/>
              </a:ext>
            </a:extLst>
          </p:cNvPr>
          <p:cNvSpPr>
            <a:spLocks noGrp="1"/>
          </p:cNvSpPr>
          <p:nvPr>
            <p:ph type="ctrTitle"/>
          </p:nvPr>
        </p:nvSpPr>
        <p:spPr>
          <a:xfrm>
            <a:off x="0" y="1322024"/>
            <a:ext cx="9221118"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Module 1 : Introduction à Power BI</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8B4B3CEC-9529-521D-C7E4-358376C9DBD7}"/>
              </a:ext>
            </a:extLst>
          </p:cNvPr>
          <p:cNvSpPr>
            <a:spLocks noGrp="1"/>
          </p:cNvSpPr>
          <p:nvPr>
            <p:ph type="subTitle" idx="1"/>
          </p:nvPr>
        </p:nvSpPr>
        <p:spPr>
          <a:xfrm>
            <a:off x="1601118" y="2646563"/>
            <a:ext cx="9144000" cy="1564873"/>
          </a:xfrm>
        </p:spPr>
        <p:txBody>
          <a:bodyPr>
            <a:normAutofit fontScale="92500" lnSpcReduction="20000"/>
          </a:bodyPr>
          <a:lstStyle/>
          <a:p>
            <a:pPr marL="342900" indent="-342900" algn="l">
              <a:lnSpc>
                <a:spcPct val="160000"/>
              </a:lnSpc>
              <a:buFont typeface="Wingdings" panose="05000000000000000000" pitchFamily="2" charset="2"/>
              <a:buChar char="§"/>
            </a:pPr>
            <a:r>
              <a:rPr lang="fr-BJ" sz="2000" dirty="0">
                <a:latin typeface="Montserrat Medium" pitchFamily="2" charset="0"/>
              </a:rPr>
              <a:t>Le coût d’utilisation de Power BI</a:t>
            </a:r>
            <a:endParaRPr lang="fr-FR" sz="2000" dirty="0">
              <a:latin typeface="Montserrat Medium" pitchFamily="2" charset="0"/>
            </a:endParaRPr>
          </a:p>
          <a:p>
            <a:pPr marL="342900" indent="-342900" algn="l">
              <a:lnSpc>
                <a:spcPct val="160000"/>
              </a:lnSpc>
              <a:buFont typeface="Wingdings" panose="05000000000000000000" pitchFamily="2" charset="2"/>
              <a:buChar char="§"/>
            </a:pPr>
            <a:r>
              <a:rPr lang="fr-BJ" sz="2000" dirty="0">
                <a:latin typeface="Montserrat Medium" pitchFamily="2" charset="0"/>
              </a:rPr>
              <a:t>Les cinq raisons d’utiliser Power BI</a:t>
            </a:r>
            <a:endParaRPr lang="fr-FR" sz="2000" dirty="0">
              <a:latin typeface="Montserrat Medium" pitchFamily="2" charset="0"/>
            </a:endParaRPr>
          </a:p>
          <a:p>
            <a:pPr marL="342900" indent="-342900" algn="l">
              <a:lnSpc>
                <a:spcPct val="160000"/>
              </a:lnSpc>
              <a:buFont typeface="Wingdings" panose="05000000000000000000" pitchFamily="2" charset="2"/>
              <a:buChar char="§"/>
            </a:pPr>
            <a:r>
              <a:rPr lang="fr-BJ" sz="2000" dirty="0">
                <a:latin typeface="Montserrat Medium" pitchFamily="2" charset="0"/>
              </a:rPr>
              <a:t>Télécharger le logiciel</a:t>
            </a:r>
          </a:p>
        </p:txBody>
      </p:sp>
      <p:pic>
        <p:nvPicPr>
          <p:cNvPr id="4" name="Image 3">
            <a:extLst>
              <a:ext uri="{FF2B5EF4-FFF2-40B4-BE49-F238E27FC236}">
                <a16:creationId xmlns:a16="http://schemas.microsoft.com/office/drawing/2014/main" id="{D002E105-5583-01D4-7F25-10A2634BF8C2}"/>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C2D21570-C5FA-C5FC-9A94-9CA5148881CF}"/>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591932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0244A-74F5-EF80-66D3-3C3B06352A3C}"/>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D27BF286-F44A-282E-8777-409FE206FAE9}"/>
              </a:ext>
            </a:extLst>
          </p:cNvPr>
          <p:cNvSpPr txBox="1"/>
          <p:nvPr/>
        </p:nvSpPr>
        <p:spPr>
          <a:xfrm>
            <a:off x="969485" y="775736"/>
            <a:ext cx="10675345" cy="386068"/>
          </a:xfrm>
          <a:prstGeom prst="rect">
            <a:avLst/>
          </a:prstGeom>
          <a:noFill/>
        </p:spPr>
        <p:txBody>
          <a:bodyPr wrap="square">
            <a:spAutoFit/>
          </a:bodyPr>
          <a:lstStyle/>
          <a:p>
            <a:pPr>
              <a:lnSpc>
                <a:spcPts val="1960"/>
              </a:lnSpc>
            </a:pPr>
            <a:r>
              <a:rPr lang="fr-FR" sz="3200" dirty="0">
                <a:solidFill>
                  <a:srgbClr val="0F2035"/>
                </a:solidFill>
                <a:latin typeface="Montserrat ExtraBold" pitchFamily="2" charset="0"/>
                <a:cs typeface="Montserrat"/>
              </a:rPr>
              <a:t>4</a:t>
            </a:r>
            <a:r>
              <a:rPr lang="fr-FR" sz="3200" spc="605" dirty="0">
                <a:solidFill>
                  <a:srgbClr val="0F2035"/>
                </a:solidFill>
                <a:latin typeface="Montserrat ExtraBold" pitchFamily="2" charset="0"/>
                <a:cs typeface="Montserrat"/>
              </a:rPr>
              <a:t> </a:t>
            </a:r>
            <a:r>
              <a:rPr lang="fr-FR" sz="3200" dirty="0">
                <a:solidFill>
                  <a:srgbClr val="0F2035"/>
                </a:solidFill>
                <a:latin typeface="Montserrat ExtraBold" pitchFamily="2" charset="0"/>
                <a:cs typeface="Montserrat"/>
              </a:rPr>
              <a:t>Créer une requête</a:t>
            </a:r>
          </a:p>
        </p:txBody>
      </p:sp>
      <p:sp>
        <p:nvSpPr>
          <p:cNvPr id="6" name="object 1">
            <a:extLst>
              <a:ext uri="{FF2B5EF4-FFF2-40B4-BE49-F238E27FC236}">
                <a16:creationId xmlns:a16="http://schemas.microsoft.com/office/drawing/2014/main" id="{5CA03E49-A8DF-9CD7-51F8-13DBF79033EF}"/>
              </a:ext>
            </a:extLst>
          </p:cNvPr>
          <p:cNvSpPr/>
          <p:nvPr/>
        </p:nvSpPr>
        <p:spPr>
          <a:xfrm>
            <a:off x="969485" y="1328215"/>
            <a:ext cx="7546554" cy="4180219"/>
          </a:xfrm>
          <a:prstGeom prst="rect">
            <a:avLst/>
          </a:prstGeom>
          <a:blipFill>
            <a:blip r:embed="rId2" cstate="print"/>
            <a:stretch>
              <a:fillRect/>
            </a:stretch>
          </a:blipFill>
        </p:spPr>
        <p:txBody>
          <a:bodyPr wrap="square" lIns="0" tIns="0" rIns="0" bIns="0" rtlCol="0">
            <a:spAutoFit/>
          </a:bodyPr>
          <a:lstStyle/>
          <a:p>
            <a:endParaRPr/>
          </a:p>
        </p:txBody>
      </p:sp>
      <p:sp>
        <p:nvSpPr>
          <p:cNvPr id="7" name="object 10">
            <a:extLst>
              <a:ext uri="{FF2B5EF4-FFF2-40B4-BE49-F238E27FC236}">
                <a16:creationId xmlns:a16="http://schemas.microsoft.com/office/drawing/2014/main" id="{EDC272F5-66C0-6E15-BD8F-C6C0D4E9AD9F}"/>
              </a:ext>
            </a:extLst>
          </p:cNvPr>
          <p:cNvSpPr txBox="1"/>
          <p:nvPr/>
        </p:nvSpPr>
        <p:spPr>
          <a:xfrm>
            <a:off x="969485" y="5645214"/>
            <a:ext cx="10055170" cy="784189"/>
          </a:xfrm>
          <a:prstGeom prst="rect">
            <a:avLst/>
          </a:prstGeom>
        </p:spPr>
        <p:txBody>
          <a:bodyPr vert="horz" wrap="square" lIns="0" tIns="0" rIns="0" bIns="0" rtlCol="0">
            <a:spAutoFit/>
          </a:bodyPr>
          <a:lstStyle/>
          <a:p>
            <a:pPr marL="0" marR="0" algn="just">
              <a:lnSpc>
                <a:spcPct val="150000"/>
              </a:lnSpc>
              <a:spcBef>
                <a:spcPts val="0"/>
              </a:spcBef>
              <a:spcAft>
                <a:spcPts val="0"/>
              </a:spcAft>
            </a:pPr>
            <a:r>
              <a:rPr dirty="0">
                <a:latin typeface="Montserrat Medium" pitchFamily="2" charset="0"/>
                <a:cs typeface="MKVSRL+Montserrat-Regular"/>
              </a:rPr>
              <a:t>Il</a:t>
            </a:r>
            <a:r>
              <a:rPr spc="240" dirty="0">
                <a:latin typeface="Montserrat Medium" pitchFamily="2" charset="0"/>
                <a:cs typeface="MKVSRL+Montserrat-Regular"/>
              </a:rPr>
              <a:t> </a:t>
            </a:r>
            <a:r>
              <a:rPr dirty="0">
                <a:latin typeface="Montserrat Medium" pitchFamily="2" charset="0"/>
                <a:cs typeface="MKVSRL+Montserrat-Regular"/>
              </a:rPr>
              <a:t>reste</a:t>
            </a:r>
            <a:r>
              <a:rPr spc="240" dirty="0">
                <a:latin typeface="Montserrat Medium" pitchFamily="2" charset="0"/>
                <a:cs typeface="MKVSRL+Montserrat-Regular"/>
              </a:rPr>
              <a:t> </a:t>
            </a:r>
            <a:r>
              <a:rPr dirty="0">
                <a:latin typeface="Montserrat Medium" pitchFamily="2" charset="0"/>
                <a:cs typeface="MKVSRL+Montserrat-Regular"/>
              </a:rPr>
              <a:t>une</a:t>
            </a:r>
            <a:r>
              <a:rPr spc="240" dirty="0">
                <a:latin typeface="Montserrat Medium" pitchFamily="2" charset="0"/>
                <a:cs typeface="MKVSRL+Montserrat-Regular"/>
              </a:rPr>
              <a:t> </a:t>
            </a:r>
            <a:r>
              <a:rPr dirty="0">
                <a:latin typeface="Montserrat Medium" pitchFamily="2" charset="0"/>
                <a:cs typeface="MKVSRL+Montserrat-Regular"/>
              </a:rPr>
              <a:t>dernière</a:t>
            </a:r>
            <a:r>
              <a:rPr spc="240" dirty="0">
                <a:latin typeface="Montserrat Medium" pitchFamily="2" charset="0"/>
                <a:cs typeface="MKVSRL+Montserrat-Regular"/>
              </a:rPr>
              <a:t> </a:t>
            </a:r>
            <a:r>
              <a:rPr dirty="0">
                <a:latin typeface="Montserrat Medium" pitchFamily="2" charset="0"/>
                <a:cs typeface="MKVSRL+Montserrat-Regular"/>
              </a:rPr>
              <a:t>étape</a:t>
            </a:r>
            <a:r>
              <a:rPr spc="240" dirty="0">
                <a:latin typeface="Montserrat Medium" pitchFamily="2" charset="0"/>
                <a:cs typeface="MKVSRL+Montserrat-Regular"/>
              </a:rPr>
              <a:t> </a:t>
            </a:r>
            <a:r>
              <a:rPr dirty="0">
                <a:latin typeface="Montserrat Medium" pitchFamily="2" charset="0"/>
                <a:cs typeface="MKVSRL+Montserrat-Regular"/>
              </a:rPr>
              <a:t>avant</a:t>
            </a:r>
            <a:r>
              <a:rPr spc="240" dirty="0">
                <a:latin typeface="Montserrat Medium" pitchFamily="2" charset="0"/>
                <a:cs typeface="MKVSRL+Montserrat-Regular"/>
              </a:rPr>
              <a:t> </a:t>
            </a:r>
            <a:r>
              <a:rPr dirty="0">
                <a:latin typeface="Montserrat Medium" pitchFamily="2" charset="0"/>
                <a:cs typeface="MKVSRL+Montserrat-Regular"/>
              </a:rPr>
              <a:t>de</a:t>
            </a:r>
            <a:r>
              <a:rPr spc="240" dirty="0">
                <a:latin typeface="Montserrat Medium" pitchFamily="2" charset="0"/>
                <a:cs typeface="MKVSRL+Montserrat-Regular"/>
              </a:rPr>
              <a:t> </a:t>
            </a:r>
            <a:r>
              <a:rPr dirty="0">
                <a:latin typeface="Montserrat Medium" pitchFamily="2" charset="0"/>
                <a:cs typeface="MKVSRL+Montserrat-Regular"/>
              </a:rPr>
              <a:t>charger</a:t>
            </a:r>
            <a:r>
              <a:rPr spc="240" dirty="0">
                <a:latin typeface="Montserrat Medium" pitchFamily="2" charset="0"/>
                <a:cs typeface="MKVSRL+Montserrat-Regular"/>
              </a:rPr>
              <a:t> </a:t>
            </a:r>
            <a:r>
              <a:rPr dirty="0">
                <a:latin typeface="Montserrat Medium" pitchFamily="2" charset="0"/>
                <a:cs typeface="MKVSRL+Montserrat-Regular"/>
              </a:rPr>
              <a:t>votre</a:t>
            </a:r>
            <a:r>
              <a:rPr spc="240" dirty="0">
                <a:latin typeface="Montserrat Medium" pitchFamily="2" charset="0"/>
                <a:cs typeface="MKVSRL+Montserrat-Regular"/>
              </a:rPr>
              <a:t> </a:t>
            </a:r>
            <a:r>
              <a:rPr dirty="0">
                <a:latin typeface="Montserrat Medium" pitchFamily="2" charset="0"/>
                <a:cs typeface="MKVSRL+Montserrat-Regular"/>
              </a:rPr>
              <a:t>requête</a:t>
            </a:r>
            <a:r>
              <a:rPr spc="240" dirty="0">
                <a:latin typeface="Montserrat Medium" pitchFamily="2" charset="0"/>
                <a:cs typeface="MKVSRL+Montserrat-Regular"/>
              </a:rPr>
              <a:t> </a:t>
            </a:r>
            <a:r>
              <a:rPr dirty="0">
                <a:latin typeface="Montserrat Medium" pitchFamily="2" charset="0"/>
                <a:cs typeface="MKVSRL+Montserrat-Regular"/>
              </a:rPr>
              <a:t>dans</a:t>
            </a:r>
            <a:r>
              <a:rPr spc="240" dirty="0">
                <a:latin typeface="Montserrat Medium" pitchFamily="2" charset="0"/>
                <a:cs typeface="MKVSRL+Montserrat-Regular"/>
              </a:rPr>
              <a:t> </a:t>
            </a:r>
            <a:r>
              <a:rPr dirty="0">
                <a:latin typeface="Montserrat Medium" pitchFamily="2" charset="0"/>
                <a:cs typeface="MKVSRL+Montserrat-Regular"/>
              </a:rPr>
              <a:t>Power</a:t>
            </a:r>
            <a:r>
              <a:rPr spc="240" dirty="0">
                <a:latin typeface="Montserrat Medium" pitchFamily="2" charset="0"/>
                <a:cs typeface="MKVSRL+Montserrat-Regular"/>
              </a:rPr>
              <a:t> </a:t>
            </a:r>
            <a:r>
              <a:rPr dirty="0">
                <a:latin typeface="Montserrat Medium" pitchFamily="2" charset="0"/>
                <a:cs typeface="MKVSRL+Montserrat-Regular"/>
              </a:rPr>
              <a:t>BI</a:t>
            </a:r>
            <a:r>
              <a:rPr lang="fr-FR" dirty="0">
                <a:latin typeface="Montserrat Medium" pitchFamily="2" charset="0"/>
                <a:cs typeface="MKVSRL+Montserrat-Regular"/>
              </a:rPr>
              <a:t> </a:t>
            </a:r>
            <a:r>
              <a:rPr dirty="0">
                <a:latin typeface="Montserrat Medium" pitchFamily="2" charset="0"/>
                <a:cs typeface="MKVSRL+Montserrat-Regular"/>
              </a:rPr>
              <a:t>Desktop, c’est la transformation des données grâce à </a:t>
            </a:r>
            <a:r>
              <a:rPr b="1" dirty="0">
                <a:latin typeface="Montserrat Medium" pitchFamily="2" charset="0"/>
                <a:cs typeface="Montserrat"/>
              </a:rPr>
              <a:t>Power Query</a:t>
            </a:r>
            <a:r>
              <a:rPr dirty="0">
                <a:latin typeface="Montserrat Medium" pitchFamily="2" charset="0"/>
                <a:cs typeface="MKVSRL+Montserrat-Regular"/>
              </a:rPr>
              <a:t>.</a:t>
            </a:r>
          </a:p>
        </p:txBody>
      </p:sp>
      <p:pic>
        <p:nvPicPr>
          <p:cNvPr id="2" name="Image 1">
            <a:extLst>
              <a:ext uri="{FF2B5EF4-FFF2-40B4-BE49-F238E27FC236}">
                <a16:creationId xmlns:a16="http://schemas.microsoft.com/office/drawing/2014/main" id="{B27C24D3-85EE-7517-A3BF-69DC56765C5D}"/>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3" name="Image 2">
            <a:extLst>
              <a:ext uri="{FF2B5EF4-FFF2-40B4-BE49-F238E27FC236}">
                <a16:creationId xmlns:a16="http://schemas.microsoft.com/office/drawing/2014/main" id="{473EA2E3-56CE-B57E-908E-33C95079FCBA}"/>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783999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79997-649D-C602-CCC4-328C7E896D5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590EF3-D4B9-8573-58DD-139102870C34}"/>
              </a:ext>
            </a:extLst>
          </p:cNvPr>
          <p:cNvSpPr>
            <a:spLocks noGrp="1"/>
          </p:cNvSpPr>
          <p:nvPr>
            <p:ph type="ctrTitle"/>
          </p:nvPr>
        </p:nvSpPr>
        <p:spPr>
          <a:xfrm>
            <a:off x="962140" y="1266940"/>
            <a:ext cx="9221118" cy="755746"/>
          </a:xfrm>
        </p:spPr>
        <p:txBody>
          <a:bodyPr>
            <a:noAutofit/>
          </a:bodyPr>
          <a:lstStyle/>
          <a:p>
            <a:pPr marL="1488762" algn="l">
              <a:lnSpc>
                <a:spcPct val="150000"/>
              </a:lnSpc>
              <a:spcBef>
                <a:spcPts val="0"/>
              </a:spcBef>
            </a:pPr>
            <a:r>
              <a:rPr lang="fr-FR" sz="3200" dirty="0">
                <a:latin typeface="Montserrat ExtraBold" pitchFamily="2" charset="0"/>
                <a:cs typeface="Montserrat"/>
              </a:rPr>
              <a:t>Module 4 : </a:t>
            </a:r>
            <a:r>
              <a:rPr lang="fr-FR" sz="3200" b="1" spc="-79" dirty="0">
                <a:latin typeface="Montserrat ExtraBold" pitchFamily="2" charset="0"/>
                <a:cs typeface="Montserrat"/>
              </a:rPr>
              <a:t>Power</a:t>
            </a:r>
            <a:r>
              <a:rPr lang="fr-FR" sz="3200" b="1" spc="-21" dirty="0">
                <a:latin typeface="Montserrat ExtraBold" pitchFamily="2" charset="0"/>
                <a:cs typeface="Montserrat"/>
              </a:rPr>
              <a:t> </a:t>
            </a:r>
            <a:r>
              <a:rPr lang="fr-FR" sz="3200" b="1" spc="-39" dirty="0">
                <a:latin typeface="Montserrat ExtraBold" pitchFamily="2" charset="0"/>
                <a:cs typeface="Montserrat"/>
              </a:rPr>
              <a:t>Query</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41E6266E-3F23-32E7-63DF-B37EE3B30427}"/>
              </a:ext>
            </a:extLst>
          </p:cNvPr>
          <p:cNvSpPr>
            <a:spLocks noGrp="1"/>
          </p:cNvSpPr>
          <p:nvPr>
            <p:ph type="subTitle" idx="1"/>
          </p:nvPr>
        </p:nvSpPr>
        <p:spPr>
          <a:xfrm>
            <a:off x="1645185" y="2525378"/>
            <a:ext cx="9144000" cy="1564873"/>
          </a:xfrm>
        </p:spPr>
        <p:txBody>
          <a:bodyPr>
            <a:normAutofit fontScale="92500" lnSpcReduction="20000"/>
          </a:bodyPr>
          <a:lstStyle/>
          <a:p>
            <a:pPr marL="342900" indent="-342900" algn="l">
              <a:lnSpc>
                <a:spcPct val="160000"/>
              </a:lnSpc>
              <a:buFont typeface="Wingdings" panose="05000000000000000000" pitchFamily="2" charset="2"/>
              <a:buChar char="§"/>
            </a:pPr>
            <a:r>
              <a:rPr lang="fr-BJ" sz="2000" dirty="0">
                <a:latin typeface="Montserrat Medium" pitchFamily="2" charset="0"/>
              </a:rPr>
              <a:t>Interface</a:t>
            </a:r>
            <a:endParaRPr lang="fr-FR" sz="2000" dirty="0">
              <a:latin typeface="Montserrat Medium" pitchFamily="2" charset="0"/>
            </a:endParaRPr>
          </a:p>
          <a:p>
            <a:pPr marL="342900" indent="-342900" algn="l">
              <a:lnSpc>
                <a:spcPct val="160000"/>
              </a:lnSpc>
              <a:buFont typeface="Wingdings" panose="05000000000000000000" pitchFamily="2" charset="2"/>
              <a:buChar char="§"/>
            </a:pPr>
            <a:r>
              <a:rPr lang="fr-BJ" sz="2000" dirty="0">
                <a:latin typeface="Montserrat Medium" pitchFamily="2" charset="0"/>
              </a:rPr>
              <a:t>Démonstration</a:t>
            </a:r>
            <a:endParaRPr lang="fr-FR" sz="2000" dirty="0">
              <a:latin typeface="Montserrat Medium" pitchFamily="2" charset="0"/>
            </a:endParaRPr>
          </a:p>
          <a:p>
            <a:pPr marL="342900" indent="-342900" algn="l">
              <a:lnSpc>
                <a:spcPct val="160000"/>
              </a:lnSpc>
              <a:buFont typeface="Wingdings" panose="05000000000000000000" pitchFamily="2" charset="2"/>
              <a:buChar char="§"/>
            </a:pPr>
            <a:r>
              <a:rPr lang="fr-BJ" sz="2000" dirty="0">
                <a:latin typeface="Montserrat Medium" pitchFamily="2" charset="0"/>
              </a:rPr>
              <a:t>Importer des données</a:t>
            </a:r>
            <a:endParaRPr lang="fr-BJ" sz="1600" dirty="0">
              <a:latin typeface="Montserrat Medium" pitchFamily="2" charset="0"/>
            </a:endParaRPr>
          </a:p>
        </p:txBody>
      </p:sp>
      <p:pic>
        <p:nvPicPr>
          <p:cNvPr id="4" name="Image 3">
            <a:extLst>
              <a:ext uri="{FF2B5EF4-FFF2-40B4-BE49-F238E27FC236}">
                <a16:creationId xmlns:a16="http://schemas.microsoft.com/office/drawing/2014/main" id="{5587F4FA-4813-D732-DAFD-9636E116DD5D}"/>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1F21F327-3346-2727-1BEA-911D49B955EE}"/>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264288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B0D94-6134-117B-C251-D33B6E621DD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86E4F56-FA3E-8302-1F13-0A9AD06162DF}"/>
              </a:ext>
            </a:extLst>
          </p:cNvPr>
          <p:cNvSpPr>
            <a:spLocks noGrp="1"/>
          </p:cNvSpPr>
          <p:nvPr>
            <p:ph type="ctrTitle"/>
          </p:nvPr>
        </p:nvSpPr>
        <p:spPr>
          <a:xfrm>
            <a:off x="-297457" y="692972"/>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 Introduction</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4686A439-7695-E099-E898-33BECE5D7A36}"/>
              </a:ext>
            </a:extLst>
          </p:cNvPr>
          <p:cNvSpPr>
            <a:spLocks noGrp="1"/>
          </p:cNvSpPr>
          <p:nvPr>
            <p:ph type="subTitle" idx="1"/>
          </p:nvPr>
        </p:nvSpPr>
        <p:spPr>
          <a:xfrm>
            <a:off x="1200839" y="1699114"/>
            <a:ext cx="10036366" cy="1729886"/>
          </a:xfrm>
        </p:spPr>
        <p:txBody>
          <a:bodyPr>
            <a:noAutofit/>
          </a:bodyPr>
          <a:lstStyle/>
          <a:p>
            <a:pPr algn="just">
              <a:lnSpc>
                <a:spcPct val="150000"/>
              </a:lnSpc>
              <a:spcBef>
                <a:spcPts val="0"/>
              </a:spcBef>
            </a:pPr>
            <a:r>
              <a:rPr lang="fr-FR" sz="1800" dirty="0">
                <a:latin typeface="Montserrat Medium" pitchFamily="2" charset="0"/>
                <a:cs typeface="CJHRCE+Montserrat-Regular"/>
              </a:rPr>
              <a:t>Nous</a:t>
            </a:r>
            <a:r>
              <a:rPr lang="fr-FR" sz="1800" spc="-44" dirty="0">
                <a:latin typeface="Montserrat Medium" pitchFamily="2" charset="0"/>
                <a:cs typeface="CJHRCE+Montserrat-Regular"/>
              </a:rPr>
              <a:t> </a:t>
            </a:r>
            <a:r>
              <a:rPr lang="fr-FR" sz="1800" dirty="0">
                <a:latin typeface="Montserrat Medium" pitchFamily="2" charset="0"/>
                <a:cs typeface="CJHRCE+Montserrat-Regular"/>
              </a:rPr>
              <a:t>avons</a:t>
            </a:r>
            <a:r>
              <a:rPr lang="fr-FR" sz="1800" spc="-44" dirty="0">
                <a:latin typeface="Montserrat Medium" pitchFamily="2" charset="0"/>
                <a:cs typeface="CJHRCE+Montserrat-Regular"/>
              </a:rPr>
              <a:t> </a:t>
            </a:r>
            <a:r>
              <a:rPr lang="fr-FR" sz="1800" dirty="0">
                <a:latin typeface="Montserrat Medium" pitchFamily="2" charset="0"/>
                <a:cs typeface="CJHRCE+Montserrat-Regular"/>
              </a:rPr>
              <a:t>vu</a:t>
            </a:r>
            <a:r>
              <a:rPr lang="fr-FR" sz="1800" spc="-44" dirty="0">
                <a:latin typeface="Montserrat Medium" pitchFamily="2" charset="0"/>
                <a:cs typeface="CJHRCE+Montserrat-Regular"/>
              </a:rPr>
              <a:t> </a:t>
            </a:r>
            <a:r>
              <a:rPr lang="fr-FR" sz="1800" dirty="0">
                <a:latin typeface="Montserrat Medium" pitchFamily="2" charset="0"/>
                <a:cs typeface="CJHRCE+Montserrat-Regular"/>
              </a:rPr>
              <a:t>dans</a:t>
            </a:r>
            <a:r>
              <a:rPr lang="fr-FR" sz="1800" spc="-44" dirty="0">
                <a:latin typeface="Montserrat Medium" pitchFamily="2" charset="0"/>
                <a:cs typeface="CJHRCE+Montserrat-Regular"/>
              </a:rPr>
              <a:t> </a:t>
            </a:r>
            <a:r>
              <a:rPr lang="fr-FR" sz="1800" dirty="0">
                <a:latin typeface="Montserrat Medium" pitchFamily="2" charset="0"/>
                <a:cs typeface="CJHRCE+Montserrat-Regular"/>
              </a:rPr>
              <a:t>la</a:t>
            </a:r>
            <a:r>
              <a:rPr lang="fr-FR" sz="1800" spc="-44" dirty="0">
                <a:latin typeface="Montserrat Medium" pitchFamily="2" charset="0"/>
                <a:cs typeface="CJHRCE+Montserrat-Regular"/>
              </a:rPr>
              <a:t> </a:t>
            </a:r>
            <a:r>
              <a:rPr lang="fr-FR" sz="1800" dirty="0">
                <a:latin typeface="Montserrat Medium" pitchFamily="2" charset="0"/>
                <a:cs typeface="CJHRCE+Montserrat-Regular"/>
              </a:rPr>
              <a:t>leçon</a:t>
            </a:r>
            <a:r>
              <a:rPr lang="fr-FR" sz="1800" spc="-44" dirty="0">
                <a:latin typeface="Montserrat Medium" pitchFamily="2" charset="0"/>
                <a:cs typeface="CJHRCE+Montserrat-Regular"/>
              </a:rPr>
              <a:t> </a:t>
            </a:r>
            <a:r>
              <a:rPr lang="fr-FR" sz="1800" dirty="0">
                <a:latin typeface="Montserrat Medium" pitchFamily="2" charset="0"/>
                <a:cs typeface="CJHRCE+Montserrat-Regular"/>
              </a:rPr>
              <a:t>numéro</a:t>
            </a:r>
            <a:r>
              <a:rPr lang="fr-FR" sz="1800" spc="-44" dirty="0">
                <a:latin typeface="Montserrat Medium" pitchFamily="2" charset="0"/>
                <a:cs typeface="CJHRCE+Montserrat-Regular"/>
              </a:rPr>
              <a:t> </a:t>
            </a:r>
            <a:r>
              <a:rPr lang="fr-FR" sz="1800" dirty="0">
                <a:latin typeface="Montserrat Medium" pitchFamily="2" charset="0"/>
                <a:cs typeface="CJHRCE+Montserrat-Regular"/>
              </a:rPr>
              <a:t>trois</a:t>
            </a:r>
            <a:r>
              <a:rPr lang="fr-FR" sz="1800" spc="-44" dirty="0">
                <a:latin typeface="Montserrat Medium" pitchFamily="2" charset="0"/>
                <a:cs typeface="CJHRCE+Montserrat-Regular"/>
              </a:rPr>
              <a:t> </a:t>
            </a:r>
            <a:r>
              <a:rPr lang="fr-FR" sz="1800" dirty="0">
                <a:latin typeface="Montserrat Medium" pitchFamily="2" charset="0"/>
                <a:cs typeface="CJHRCE+Montserrat-Regular"/>
              </a:rPr>
              <a:t>comment</a:t>
            </a:r>
            <a:r>
              <a:rPr lang="fr-FR" sz="1800" spc="-44" dirty="0">
                <a:latin typeface="Montserrat Medium" pitchFamily="2" charset="0"/>
                <a:cs typeface="CJHRCE+Montserrat-Regular"/>
              </a:rPr>
              <a:t> </a:t>
            </a:r>
            <a:r>
              <a:rPr lang="fr-FR" sz="1800" dirty="0">
                <a:latin typeface="Montserrat Medium" pitchFamily="2" charset="0"/>
                <a:cs typeface="CJHRCE+Montserrat-Regular"/>
              </a:rPr>
              <a:t>créer</a:t>
            </a:r>
            <a:r>
              <a:rPr lang="fr-FR" sz="1800" spc="-44" dirty="0">
                <a:latin typeface="Montserrat Medium" pitchFamily="2" charset="0"/>
                <a:cs typeface="CJHRCE+Montserrat-Regular"/>
              </a:rPr>
              <a:t> </a:t>
            </a:r>
            <a:r>
              <a:rPr lang="fr-FR" sz="1800" dirty="0">
                <a:latin typeface="Montserrat Medium" pitchFamily="2" charset="0"/>
                <a:cs typeface="CJHRCE+Montserrat-Regular"/>
              </a:rPr>
              <a:t>une</a:t>
            </a:r>
            <a:r>
              <a:rPr lang="fr-FR" sz="1800" spc="-44" dirty="0">
                <a:latin typeface="Montserrat Medium" pitchFamily="2" charset="0"/>
                <a:cs typeface="CJHRCE+Montserrat-Regular"/>
              </a:rPr>
              <a:t> </a:t>
            </a:r>
            <a:r>
              <a:rPr lang="fr-FR" sz="1800" dirty="0">
                <a:latin typeface="Montserrat Medium" pitchFamily="2" charset="0"/>
                <a:cs typeface="CJHRCE+Montserrat-Regular"/>
              </a:rPr>
              <a:t>requête.</a:t>
            </a:r>
            <a:r>
              <a:rPr lang="fr-FR" sz="1800" spc="-44" dirty="0">
                <a:latin typeface="Montserrat Medium" pitchFamily="2" charset="0"/>
                <a:cs typeface="CJHRCE+Montserrat-Regular"/>
              </a:rPr>
              <a:t> </a:t>
            </a:r>
            <a:r>
              <a:rPr lang="fr-FR" sz="1800" dirty="0">
                <a:latin typeface="Montserrat Medium" pitchFamily="2" charset="0"/>
                <a:cs typeface="CJHRCE+Montserrat-Regular"/>
              </a:rPr>
              <a:t>Sachez qu’il</a:t>
            </a:r>
            <a:r>
              <a:rPr lang="fr-FR" sz="1800" spc="-19" dirty="0">
                <a:latin typeface="Montserrat Medium" pitchFamily="2" charset="0"/>
                <a:cs typeface="CJHRCE+Montserrat-Regular"/>
              </a:rPr>
              <a:t> </a:t>
            </a:r>
            <a:r>
              <a:rPr lang="fr-FR" sz="1800" dirty="0">
                <a:latin typeface="Montserrat Medium" pitchFamily="2" charset="0"/>
                <a:cs typeface="CJHRCE+Montserrat-Regular"/>
              </a:rPr>
              <a:t>est</a:t>
            </a:r>
            <a:r>
              <a:rPr lang="fr-FR" sz="1800" spc="-19" dirty="0">
                <a:latin typeface="Montserrat Medium" pitchFamily="2" charset="0"/>
                <a:cs typeface="CJHRCE+Montserrat-Regular"/>
              </a:rPr>
              <a:t> </a:t>
            </a:r>
            <a:r>
              <a:rPr lang="fr-FR" sz="1800" dirty="0">
                <a:latin typeface="Montserrat Medium" pitchFamily="2" charset="0"/>
                <a:cs typeface="CJHRCE+Montserrat-Regular"/>
              </a:rPr>
              <a:t>possible</a:t>
            </a:r>
            <a:r>
              <a:rPr lang="fr-FR" sz="1800" spc="-19" dirty="0">
                <a:latin typeface="Montserrat Medium" pitchFamily="2" charset="0"/>
                <a:cs typeface="CJHRCE+Montserrat-Regular"/>
              </a:rPr>
              <a:t> </a:t>
            </a:r>
            <a:r>
              <a:rPr lang="fr-FR" sz="1800" dirty="0">
                <a:latin typeface="Montserrat Medium" pitchFamily="2" charset="0"/>
                <a:cs typeface="CJHRCE+Montserrat-Regular"/>
              </a:rPr>
              <a:t>d’en</a:t>
            </a:r>
            <a:r>
              <a:rPr lang="fr-FR" sz="1800" spc="-19" dirty="0">
                <a:latin typeface="Montserrat Medium" pitchFamily="2" charset="0"/>
                <a:cs typeface="CJHRCE+Montserrat-Regular"/>
              </a:rPr>
              <a:t> </a:t>
            </a:r>
            <a:r>
              <a:rPr lang="fr-FR" sz="1800" dirty="0">
                <a:latin typeface="Montserrat Medium" pitchFamily="2" charset="0"/>
                <a:cs typeface="CJHRCE+Montserrat-Regular"/>
              </a:rPr>
              <a:t>créer</a:t>
            </a:r>
            <a:r>
              <a:rPr lang="fr-FR" sz="1800" spc="-19" dirty="0">
                <a:latin typeface="Montserrat Medium" pitchFamily="2" charset="0"/>
                <a:cs typeface="CJHRCE+Montserrat-Regular"/>
              </a:rPr>
              <a:t> </a:t>
            </a:r>
            <a:r>
              <a:rPr lang="fr-FR" sz="1800" dirty="0">
                <a:latin typeface="Montserrat Medium" pitchFamily="2" charset="0"/>
                <a:cs typeface="CJHRCE+Montserrat-Regular"/>
              </a:rPr>
              <a:t>directement</a:t>
            </a:r>
            <a:r>
              <a:rPr lang="fr-FR" sz="1800" spc="-19" dirty="0">
                <a:latin typeface="Montserrat Medium" pitchFamily="2" charset="0"/>
                <a:cs typeface="CJHRCE+Montserrat-Regular"/>
              </a:rPr>
              <a:t> </a:t>
            </a:r>
            <a:r>
              <a:rPr lang="fr-FR" sz="1800" dirty="0">
                <a:latin typeface="Montserrat Medium" pitchFamily="2" charset="0"/>
                <a:cs typeface="CJHRCE+Montserrat-Regular"/>
              </a:rPr>
              <a:t>dans</a:t>
            </a:r>
            <a:r>
              <a:rPr lang="fr-FR" sz="1800" spc="-19" dirty="0">
                <a:latin typeface="Montserrat Medium" pitchFamily="2" charset="0"/>
                <a:cs typeface="CJHRCE+Montserrat-Regular"/>
              </a:rPr>
              <a:t> </a:t>
            </a:r>
            <a:r>
              <a:rPr lang="fr-FR" sz="1800" dirty="0">
                <a:latin typeface="Montserrat Medium" pitchFamily="2" charset="0"/>
                <a:cs typeface="CJHRCE+Montserrat-Regular"/>
              </a:rPr>
              <a:t>Power</a:t>
            </a:r>
            <a:r>
              <a:rPr lang="fr-FR" sz="1800" spc="-19" dirty="0">
                <a:latin typeface="Montserrat Medium" pitchFamily="2" charset="0"/>
                <a:cs typeface="CJHRCE+Montserrat-Regular"/>
              </a:rPr>
              <a:t> </a:t>
            </a:r>
            <a:r>
              <a:rPr lang="fr-FR" sz="1800" dirty="0">
                <a:latin typeface="Montserrat Medium" pitchFamily="2" charset="0"/>
                <a:cs typeface="CJHRCE+Montserrat-Regular"/>
              </a:rPr>
              <a:t>Query</a:t>
            </a:r>
            <a:r>
              <a:rPr lang="fr-FR" sz="1800" spc="-19" dirty="0">
                <a:latin typeface="Montserrat Medium" pitchFamily="2" charset="0"/>
                <a:cs typeface="CJHRCE+Montserrat-Regular"/>
              </a:rPr>
              <a:t> </a:t>
            </a:r>
            <a:r>
              <a:rPr lang="fr-FR" sz="1800" dirty="0">
                <a:latin typeface="Montserrat Medium" pitchFamily="2" charset="0"/>
                <a:cs typeface="CJHRCE+Montserrat-Regular"/>
              </a:rPr>
              <a:t>en</a:t>
            </a:r>
            <a:r>
              <a:rPr lang="fr-FR" sz="1800" spc="-19" dirty="0">
                <a:latin typeface="Montserrat Medium" pitchFamily="2" charset="0"/>
                <a:cs typeface="CJHRCE+Montserrat-Regular"/>
              </a:rPr>
              <a:t> </a:t>
            </a:r>
            <a:r>
              <a:rPr lang="fr-FR" sz="1800" dirty="0">
                <a:latin typeface="Montserrat Medium" pitchFamily="2" charset="0"/>
                <a:cs typeface="CJHRCE+Montserrat-Regular"/>
              </a:rPr>
              <a:t>réalisant</a:t>
            </a:r>
            <a:r>
              <a:rPr lang="fr-FR" sz="1800" spc="-19" dirty="0">
                <a:latin typeface="Montserrat Medium" pitchFamily="2" charset="0"/>
                <a:cs typeface="CJHRCE+Montserrat-Regular"/>
              </a:rPr>
              <a:t> </a:t>
            </a:r>
            <a:r>
              <a:rPr lang="fr-FR" sz="1800" dirty="0">
                <a:latin typeface="Montserrat Medium" pitchFamily="2" charset="0"/>
                <a:cs typeface="CJHRCE+Montserrat-Regular"/>
              </a:rPr>
              <a:t>un</a:t>
            </a:r>
            <a:r>
              <a:rPr lang="fr-FR" sz="1800" spc="-19" dirty="0">
                <a:latin typeface="Montserrat Medium" pitchFamily="2" charset="0"/>
                <a:cs typeface="CJHRCE+Montserrat-Regular"/>
              </a:rPr>
              <a:t> </a:t>
            </a:r>
            <a:r>
              <a:rPr lang="fr-FR" sz="1800" dirty="0">
                <a:latin typeface="Montserrat Medium" pitchFamily="2" charset="0"/>
                <a:cs typeface="CJHRCE+Montserrat-Regular"/>
              </a:rPr>
              <a:t>clic droit au niveau des requêtes.</a:t>
            </a:r>
          </a:p>
          <a:p>
            <a:pPr algn="just">
              <a:lnSpc>
                <a:spcPct val="150000"/>
              </a:lnSpc>
              <a:spcBef>
                <a:spcPts val="0"/>
              </a:spcBef>
            </a:pPr>
            <a:r>
              <a:rPr lang="fr-FR" sz="1800" b="1" dirty="0">
                <a:latin typeface="Montserrat Medium" pitchFamily="2" charset="0"/>
                <a:cs typeface="Montserrat"/>
              </a:rPr>
              <a:t>Le reste du processus est le même</a:t>
            </a:r>
            <a:r>
              <a:rPr lang="fr-FR" sz="1800" b="1" spc="-26" dirty="0">
                <a:latin typeface="Montserrat Medium" pitchFamily="2" charset="0"/>
                <a:cs typeface="Montserrat"/>
              </a:rPr>
              <a:t> </a:t>
            </a:r>
            <a:r>
              <a:rPr lang="fr-FR" sz="1800" dirty="0">
                <a:latin typeface="Montserrat Medium" pitchFamily="2" charset="0"/>
                <a:cs typeface="CJHRCE+Montserrat-Regular"/>
              </a:rPr>
              <a:t>que celui vu dans la leçon numéro trois :</a:t>
            </a:r>
          </a:p>
        </p:txBody>
      </p:sp>
      <p:sp>
        <p:nvSpPr>
          <p:cNvPr id="4" name="object 2">
            <a:extLst>
              <a:ext uri="{FF2B5EF4-FFF2-40B4-BE49-F238E27FC236}">
                <a16:creationId xmlns:a16="http://schemas.microsoft.com/office/drawing/2014/main" id="{2EC4C045-9F5F-4C74-7FB5-417A5C46709A}"/>
              </a:ext>
            </a:extLst>
          </p:cNvPr>
          <p:cNvSpPr/>
          <p:nvPr/>
        </p:nvSpPr>
        <p:spPr>
          <a:xfrm>
            <a:off x="1366092" y="3429000"/>
            <a:ext cx="5772838" cy="3324339"/>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91AD4836-3091-4974-BB26-7610782F3DF7}"/>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E9276863-D8F1-53D6-7818-F5C676169C28}"/>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559530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12836-025E-74F1-F290-8BAEB1E96CE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9AA59F1-9433-17D1-2BBA-EECE9B078BF5}"/>
              </a:ext>
            </a:extLst>
          </p:cNvPr>
          <p:cNvSpPr>
            <a:spLocks noGrp="1"/>
          </p:cNvSpPr>
          <p:nvPr>
            <p:ph type="ctrTitle"/>
          </p:nvPr>
        </p:nvSpPr>
        <p:spPr>
          <a:xfrm>
            <a:off x="-297457" y="692972"/>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 Introduction</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F7F89F8B-1D24-BFFB-9180-CFD4C2B590AC}"/>
              </a:ext>
            </a:extLst>
          </p:cNvPr>
          <p:cNvSpPr>
            <a:spLocks noGrp="1"/>
          </p:cNvSpPr>
          <p:nvPr>
            <p:ph type="subTitle" idx="1"/>
          </p:nvPr>
        </p:nvSpPr>
        <p:spPr>
          <a:xfrm>
            <a:off x="1200839" y="1699114"/>
            <a:ext cx="10036366" cy="1294457"/>
          </a:xfrm>
        </p:spPr>
        <p:txBody>
          <a:bodyPr>
            <a:noAutofit/>
          </a:bodyPr>
          <a:lstStyle/>
          <a:p>
            <a:pPr algn="just">
              <a:lnSpc>
                <a:spcPct val="150000"/>
              </a:lnSpc>
              <a:spcBef>
                <a:spcPts val="0"/>
              </a:spcBef>
            </a:pPr>
            <a:r>
              <a:rPr lang="fr-FR" sz="1800" dirty="0">
                <a:latin typeface="Montserrat Medium" pitchFamily="2" charset="0"/>
                <a:cs typeface="CJHRCE+Montserrat-Regular"/>
              </a:rPr>
              <a:t>Sachez</a:t>
            </a:r>
            <a:r>
              <a:rPr lang="fr-FR" sz="1800" spc="66" dirty="0">
                <a:latin typeface="Montserrat Medium" pitchFamily="2" charset="0"/>
                <a:cs typeface="CJHRCE+Montserrat-Regular"/>
              </a:rPr>
              <a:t> </a:t>
            </a:r>
            <a:r>
              <a:rPr lang="fr-FR" sz="1800" dirty="0">
                <a:latin typeface="Montserrat Medium" pitchFamily="2" charset="0"/>
                <a:cs typeface="CJHRCE+Montserrat-Regular"/>
              </a:rPr>
              <a:t>également</a:t>
            </a:r>
            <a:r>
              <a:rPr lang="fr-FR" sz="1800" spc="66" dirty="0">
                <a:latin typeface="Montserrat Medium" pitchFamily="2" charset="0"/>
                <a:cs typeface="CJHRCE+Montserrat-Regular"/>
              </a:rPr>
              <a:t> </a:t>
            </a:r>
            <a:r>
              <a:rPr lang="fr-FR" sz="1800" dirty="0">
                <a:latin typeface="Montserrat Medium" pitchFamily="2" charset="0"/>
                <a:cs typeface="CJHRCE+Montserrat-Regular"/>
              </a:rPr>
              <a:t>qu’il</a:t>
            </a:r>
            <a:r>
              <a:rPr lang="fr-FR" sz="1800" spc="66" dirty="0">
                <a:latin typeface="Montserrat Medium" pitchFamily="2" charset="0"/>
                <a:cs typeface="CJHRCE+Montserrat-Regular"/>
              </a:rPr>
              <a:t> </a:t>
            </a:r>
            <a:r>
              <a:rPr lang="fr-FR" sz="1800" dirty="0">
                <a:latin typeface="Montserrat Medium" pitchFamily="2" charset="0"/>
                <a:cs typeface="CJHRCE+Montserrat-Regular"/>
              </a:rPr>
              <a:t>est</a:t>
            </a:r>
            <a:r>
              <a:rPr lang="fr-FR" sz="1800" spc="66" dirty="0">
                <a:latin typeface="Montserrat Medium" pitchFamily="2" charset="0"/>
                <a:cs typeface="CJHRCE+Montserrat-Regular"/>
              </a:rPr>
              <a:t> </a:t>
            </a:r>
            <a:r>
              <a:rPr lang="fr-FR" sz="1800" dirty="0">
                <a:latin typeface="Montserrat Medium" pitchFamily="2" charset="0"/>
                <a:cs typeface="CJHRCE+Montserrat-Regular"/>
              </a:rPr>
              <a:t>possible</a:t>
            </a:r>
            <a:r>
              <a:rPr lang="fr-FR" sz="1800" spc="66" dirty="0">
                <a:latin typeface="Montserrat Medium" pitchFamily="2" charset="0"/>
                <a:cs typeface="CJHRCE+Montserrat-Regular"/>
              </a:rPr>
              <a:t> </a:t>
            </a:r>
            <a:r>
              <a:rPr lang="fr-FR" sz="1800" dirty="0">
                <a:latin typeface="Montserrat Medium" pitchFamily="2" charset="0"/>
                <a:cs typeface="CJHRCE+Montserrat-Regular"/>
              </a:rPr>
              <a:t>de</a:t>
            </a:r>
            <a:r>
              <a:rPr lang="fr-FR" sz="1800" spc="66" dirty="0">
                <a:latin typeface="Montserrat Medium" pitchFamily="2" charset="0"/>
                <a:cs typeface="CJHRCE+Montserrat-Regular"/>
              </a:rPr>
              <a:t> </a:t>
            </a:r>
            <a:r>
              <a:rPr lang="fr-FR" sz="1800" dirty="0">
                <a:latin typeface="Montserrat Medium" pitchFamily="2" charset="0"/>
                <a:cs typeface="CJHRCE+Montserrat-Regular"/>
              </a:rPr>
              <a:t>lancer</a:t>
            </a:r>
            <a:r>
              <a:rPr lang="fr-FR" sz="1800" spc="66" dirty="0">
                <a:latin typeface="Montserrat Medium" pitchFamily="2" charset="0"/>
                <a:cs typeface="CJHRCE+Montserrat-Regular"/>
              </a:rPr>
              <a:t> </a:t>
            </a:r>
            <a:r>
              <a:rPr lang="fr-FR" sz="1800" dirty="0">
                <a:latin typeface="Montserrat Medium" pitchFamily="2" charset="0"/>
                <a:cs typeface="CJHRCE+Montserrat-Regular"/>
              </a:rPr>
              <a:t>Power</a:t>
            </a:r>
            <a:r>
              <a:rPr lang="fr-FR" sz="1800" spc="66" dirty="0">
                <a:latin typeface="Montserrat Medium" pitchFamily="2" charset="0"/>
                <a:cs typeface="CJHRCE+Montserrat-Regular"/>
              </a:rPr>
              <a:t> </a:t>
            </a:r>
            <a:r>
              <a:rPr lang="fr-FR" sz="1800" dirty="0">
                <a:latin typeface="Montserrat Medium" pitchFamily="2" charset="0"/>
                <a:cs typeface="CJHRCE+Montserrat-Regular"/>
              </a:rPr>
              <a:t>Query</a:t>
            </a:r>
            <a:r>
              <a:rPr lang="fr-FR" sz="1800" spc="66" dirty="0">
                <a:latin typeface="Montserrat Medium" pitchFamily="2" charset="0"/>
                <a:cs typeface="CJHRCE+Montserrat-Regular"/>
              </a:rPr>
              <a:t> </a:t>
            </a:r>
            <a:r>
              <a:rPr lang="fr-FR" sz="1800" dirty="0">
                <a:latin typeface="Montserrat Medium" pitchFamily="2" charset="0"/>
                <a:cs typeface="CJHRCE+Montserrat-Regular"/>
              </a:rPr>
              <a:t>à</a:t>
            </a:r>
            <a:r>
              <a:rPr lang="fr-FR" sz="1800" spc="66" dirty="0">
                <a:latin typeface="Montserrat Medium" pitchFamily="2" charset="0"/>
                <a:cs typeface="CJHRCE+Montserrat-Regular"/>
              </a:rPr>
              <a:t> </a:t>
            </a:r>
            <a:r>
              <a:rPr lang="fr-FR" sz="1800" dirty="0">
                <a:latin typeface="Montserrat Medium" pitchFamily="2" charset="0"/>
                <a:cs typeface="CJHRCE+Montserrat-Regular"/>
              </a:rPr>
              <a:t>tout</a:t>
            </a:r>
            <a:r>
              <a:rPr lang="fr-FR" sz="1800" spc="66" dirty="0">
                <a:latin typeface="Montserrat Medium" pitchFamily="2" charset="0"/>
                <a:cs typeface="CJHRCE+Montserrat-Regular"/>
              </a:rPr>
              <a:t> </a:t>
            </a:r>
            <a:r>
              <a:rPr lang="fr-FR" sz="1800" dirty="0">
                <a:latin typeface="Montserrat Medium" pitchFamily="2" charset="0"/>
                <a:cs typeface="CJHRCE+Montserrat-Regular"/>
              </a:rPr>
              <a:t>moment</a:t>
            </a:r>
            <a:r>
              <a:rPr lang="fr-FR" sz="1800" spc="66" dirty="0">
                <a:latin typeface="Montserrat Medium" pitchFamily="2" charset="0"/>
                <a:cs typeface="CJHRCE+Montserrat-Regular"/>
              </a:rPr>
              <a:t> </a:t>
            </a:r>
            <a:r>
              <a:rPr lang="fr-FR" sz="1800" dirty="0">
                <a:latin typeface="Montserrat Medium" pitchFamily="2" charset="0"/>
                <a:cs typeface="CJHRCE+Montserrat-Regular"/>
              </a:rPr>
              <a:t>à partir</a:t>
            </a:r>
            <a:r>
              <a:rPr lang="fr-FR" sz="1800" spc="26" dirty="0">
                <a:latin typeface="Montserrat Medium" pitchFamily="2" charset="0"/>
                <a:cs typeface="CJHRCE+Montserrat-Regular"/>
              </a:rPr>
              <a:t> </a:t>
            </a:r>
            <a:r>
              <a:rPr lang="fr-FR" sz="1800" dirty="0">
                <a:latin typeface="Montserrat Medium" pitchFamily="2" charset="0"/>
                <a:cs typeface="CJHRCE+Montserrat-Regular"/>
              </a:rPr>
              <a:t>de</a:t>
            </a:r>
            <a:r>
              <a:rPr lang="fr-FR" sz="1800" spc="26" dirty="0">
                <a:latin typeface="Montserrat Medium" pitchFamily="2" charset="0"/>
                <a:cs typeface="CJHRCE+Montserrat-Regular"/>
              </a:rPr>
              <a:t> </a:t>
            </a:r>
            <a:r>
              <a:rPr lang="fr-FR" sz="1800" dirty="0">
                <a:latin typeface="Montserrat Medium" pitchFamily="2" charset="0"/>
                <a:cs typeface="CJHRCE+Montserrat-Regular"/>
              </a:rPr>
              <a:t>Power</a:t>
            </a:r>
            <a:r>
              <a:rPr lang="fr-FR" sz="1800" spc="26" dirty="0">
                <a:latin typeface="Montserrat Medium" pitchFamily="2" charset="0"/>
                <a:cs typeface="CJHRCE+Montserrat-Regular"/>
              </a:rPr>
              <a:t> </a:t>
            </a:r>
            <a:r>
              <a:rPr lang="fr-FR" sz="1800" dirty="0">
                <a:latin typeface="Montserrat Medium" pitchFamily="2" charset="0"/>
                <a:cs typeface="CJHRCE+Montserrat-Regular"/>
              </a:rPr>
              <a:t>BI</a:t>
            </a:r>
            <a:r>
              <a:rPr lang="fr-FR" sz="1800" spc="26" dirty="0">
                <a:latin typeface="Montserrat Medium" pitchFamily="2" charset="0"/>
                <a:cs typeface="CJHRCE+Montserrat-Regular"/>
              </a:rPr>
              <a:t> </a:t>
            </a:r>
            <a:r>
              <a:rPr lang="fr-FR" sz="1800" dirty="0">
                <a:latin typeface="Montserrat Medium" pitchFamily="2" charset="0"/>
                <a:cs typeface="CJHRCE+Montserrat-Regular"/>
              </a:rPr>
              <a:t>Desktop.</a:t>
            </a:r>
            <a:r>
              <a:rPr lang="fr-FR" sz="1800" spc="26" dirty="0">
                <a:latin typeface="Montserrat Medium" pitchFamily="2" charset="0"/>
                <a:cs typeface="CJHRCE+Montserrat-Regular"/>
              </a:rPr>
              <a:t> </a:t>
            </a:r>
            <a:r>
              <a:rPr lang="fr-FR" sz="1800" dirty="0">
                <a:latin typeface="Montserrat Medium" pitchFamily="2" charset="0"/>
                <a:cs typeface="CJHRCE+Montserrat-Regular"/>
              </a:rPr>
              <a:t>Vous</a:t>
            </a:r>
            <a:r>
              <a:rPr lang="fr-FR" sz="1800" spc="26" dirty="0">
                <a:latin typeface="Montserrat Medium" pitchFamily="2" charset="0"/>
                <a:cs typeface="CJHRCE+Montserrat-Regular"/>
              </a:rPr>
              <a:t> </a:t>
            </a:r>
            <a:r>
              <a:rPr lang="fr-FR" sz="1800" dirty="0">
                <a:latin typeface="Montserrat Medium" pitchFamily="2" charset="0"/>
                <a:cs typeface="CJHRCE+Montserrat-Regular"/>
              </a:rPr>
              <a:t>n’êtes</a:t>
            </a:r>
            <a:r>
              <a:rPr lang="fr-FR" sz="1800" spc="26" dirty="0">
                <a:latin typeface="Montserrat Medium" pitchFamily="2" charset="0"/>
                <a:cs typeface="CJHRCE+Montserrat-Regular"/>
              </a:rPr>
              <a:t> </a:t>
            </a:r>
            <a:r>
              <a:rPr lang="fr-FR" sz="1800" dirty="0">
                <a:latin typeface="Montserrat Medium" pitchFamily="2" charset="0"/>
                <a:cs typeface="CJHRCE+Montserrat-Regular"/>
              </a:rPr>
              <a:t>pas</a:t>
            </a:r>
            <a:r>
              <a:rPr lang="fr-FR" sz="1800" spc="26" dirty="0">
                <a:latin typeface="Montserrat Medium" pitchFamily="2" charset="0"/>
                <a:cs typeface="CJHRCE+Montserrat-Regular"/>
              </a:rPr>
              <a:t> </a:t>
            </a:r>
            <a:r>
              <a:rPr lang="fr-FR" sz="1800" dirty="0">
                <a:latin typeface="Montserrat Medium" pitchFamily="2" charset="0"/>
                <a:cs typeface="CJHRCE+Montserrat-Regular"/>
              </a:rPr>
              <a:t>obligé</a:t>
            </a:r>
            <a:r>
              <a:rPr lang="fr-FR" sz="1800" spc="26" dirty="0">
                <a:latin typeface="Montserrat Medium" pitchFamily="2" charset="0"/>
                <a:cs typeface="CJHRCE+Montserrat-Regular"/>
              </a:rPr>
              <a:t> </a:t>
            </a:r>
            <a:r>
              <a:rPr lang="fr-FR" sz="1800" dirty="0">
                <a:latin typeface="Montserrat Medium" pitchFamily="2" charset="0"/>
                <a:cs typeface="CJHRCE+Montserrat-Regular"/>
              </a:rPr>
              <a:t>de</a:t>
            </a:r>
            <a:r>
              <a:rPr lang="fr-FR" sz="1800" spc="26" dirty="0">
                <a:latin typeface="Montserrat Medium" pitchFamily="2" charset="0"/>
                <a:cs typeface="CJHRCE+Montserrat-Regular"/>
              </a:rPr>
              <a:t> </a:t>
            </a:r>
            <a:r>
              <a:rPr lang="fr-FR" sz="1800" dirty="0">
                <a:latin typeface="Montserrat Medium" pitchFamily="2" charset="0"/>
                <a:cs typeface="CJHRCE+Montserrat-Regular"/>
              </a:rPr>
              <a:t>créer</a:t>
            </a:r>
            <a:r>
              <a:rPr lang="fr-FR" sz="1800" spc="26" dirty="0">
                <a:latin typeface="Montserrat Medium" pitchFamily="2" charset="0"/>
                <a:cs typeface="CJHRCE+Montserrat-Regular"/>
              </a:rPr>
              <a:t> </a:t>
            </a:r>
            <a:r>
              <a:rPr lang="fr-FR" sz="1800" dirty="0">
                <a:latin typeface="Montserrat Medium" pitchFamily="2" charset="0"/>
                <a:cs typeface="CJHRCE+Montserrat-Regular"/>
              </a:rPr>
              <a:t>une</a:t>
            </a:r>
            <a:r>
              <a:rPr lang="fr-FR" sz="1800" spc="26" dirty="0">
                <a:latin typeface="Montserrat Medium" pitchFamily="2" charset="0"/>
                <a:cs typeface="CJHRCE+Montserrat-Regular"/>
              </a:rPr>
              <a:t> </a:t>
            </a:r>
            <a:r>
              <a:rPr lang="fr-FR" sz="1800" dirty="0">
                <a:latin typeface="Montserrat Medium" pitchFamily="2" charset="0"/>
                <a:cs typeface="CJHRCE+Montserrat-Regular"/>
              </a:rPr>
              <a:t>requête</a:t>
            </a:r>
            <a:r>
              <a:rPr lang="fr-FR" sz="1800" spc="26" dirty="0">
                <a:latin typeface="Montserrat Medium" pitchFamily="2" charset="0"/>
                <a:cs typeface="CJHRCE+Montserrat-Regular"/>
              </a:rPr>
              <a:t> </a:t>
            </a:r>
            <a:r>
              <a:rPr lang="fr-FR" sz="1800" dirty="0">
                <a:latin typeface="Montserrat Medium" pitchFamily="2" charset="0"/>
                <a:cs typeface="CJHRCE+Montserrat-Regular"/>
              </a:rPr>
              <a:t>pour y accéder. Pour cela, cliquez simplement sur </a:t>
            </a:r>
            <a:r>
              <a:rPr lang="fr-FR" sz="1800" b="1" dirty="0">
                <a:latin typeface="Montserrat Medium" pitchFamily="2" charset="0"/>
                <a:cs typeface="Montserrat"/>
              </a:rPr>
              <a:t>transformer les données</a:t>
            </a:r>
            <a:r>
              <a:rPr lang="fr-FR" sz="1800" b="1" spc="-26" dirty="0">
                <a:latin typeface="Montserrat Medium" pitchFamily="2" charset="0"/>
                <a:cs typeface="Montserrat"/>
              </a:rPr>
              <a:t> </a:t>
            </a:r>
            <a:r>
              <a:rPr lang="fr-FR" sz="1800" dirty="0">
                <a:latin typeface="Montserrat Medium" pitchFamily="2" charset="0"/>
                <a:cs typeface="CJHRCE+Montserrat-Regular"/>
              </a:rPr>
              <a:t>:</a:t>
            </a:r>
          </a:p>
        </p:txBody>
      </p:sp>
      <p:sp>
        <p:nvSpPr>
          <p:cNvPr id="5" name="object 1">
            <a:extLst>
              <a:ext uri="{FF2B5EF4-FFF2-40B4-BE49-F238E27FC236}">
                <a16:creationId xmlns:a16="http://schemas.microsoft.com/office/drawing/2014/main" id="{8A85F321-DCC0-2932-3134-DF1B1578B7EC}"/>
              </a:ext>
            </a:extLst>
          </p:cNvPr>
          <p:cNvSpPr/>
          <p:nvPr/>
        </p:nvSpPr>
        <p:spPr>
          <a:xfrm>
            <a:off x="2253343" y="2939140"/>
            <a:ext cx="5910943" cy="3864429"/>
          </a:xfrm>
          <a:prstGeom prst="rect">
            <a:avLst/>
          </a:prstGeom>
          <a:blipFill>
            <a:blip r:embed="rId2"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F12097E8-DAF2-6D7D-DC94-279643C11F30}"/>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D713E452-A928-6138-20ED-14244B6B1BCA}"/>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43684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DB0C6-6428-20E8-B6C4-A80F8536F31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C70B626-DBCC-E7A4-153F-806703535C0D}"/>
              </a:ext>
            </a:extLst>
          </p:cNvPr>
          <p:cNvSpPr>
            <a:spLocks noGrp="1"/>
          </p:cNvSpPr>
          <p:nvPr>
            <p:ph type="ctrTitle"/>
          </p:nvPr>
        </p:nvSpPr>
        <p:spPr>
          <a:xfrm>
            <a:off x="-297457" y="692972"/>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Interface</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22A7F127-B23F-AB52-C459-0AD067EEB905}"/>
              </a:ext>
            </a:extLst>
          </p:cNvPr>
          <p:cNvSpPr>
            <a:spLocks noGrp="1"/>
          </p:cNvSpPr>
          <p:nvPr>
            <p:ph type="subTitle" idx="1"/>
          </p:nvPr>
        </p:nvSpPr>
        <p:spPr>
          <a:xfrm>
            <a:off x="929154" y="1687757"/>
            <a:ext cx="10333691" cy="3482486"/>
          </a:xfrm>
        </p:spPr>
        <p:txBody>
          <a:bodyPr>
            <a:noAutofit/>
          </a:bodyPr>
          <a:lstStyle/>
          <a:p>
            <a:pPr marL="274320" marR="0" algn="just">
              <a:lnSpc>
                <a:spcPct val="150000"/>
              </a:lnSpc>
              <a:spcBef>
                <a:spcPts val="0"/>
              </a:spcBef>
              <a:spcAft>
                <a:spcPts val="0"/>
              </a:spcAft>
            </a:pPr>
            <a:r>
              <a:rPr lang="fr-FR" sz="1800" dirty="0">
                <a:latin typeface="Montserrat Medium" pitchFamily="2" charset="0"/>
                <a:cs typeface="CJHRCE+Montserrat-Regular"/>
              </a:rPr>
              <a:t>Power</a:t>
            </a:r>
            <a:r>
              <a:rPr lang="fr-FR" sz="1800" spc="229" dirty="0">
                <a:latin typeface="Montserrat Medium" pitchFamily="2" charset="0"/>
                <a:cs typeface="CJHRCE+Montserrat-Regular"/>
              </a:rPr>
              <a:t> </a:t>
            </a:r>
            <a:r>
              <a:rPr lang="fr-FR" sz="1800" dirty="0">
                <a:latin typeface="Montserrat Medium" pitchFamily="2" charset="0"/>
                <a:cs typeface="CJHRCE+Montserrat-Regular"/>
              </a:rPr>
              <a:t>Query</a:t>
            </a:r>
            <a:r>
              <a:rPr lang="fr-FR" sz="1800" spc="229" dirty="0">
                <a:latin typeface="Montserrat Medium" pitchFamily="2" charset="0"/>
                <a:cs typeface="CJHRCE+Montserrat-Regular"/>
              </a:rPr>
              <a:t> </a:t>
            </a:r>
            <a:r>
              <a:rPr lang="fr-FR" sz="1800" dirty="0">
                <a:latin typeface="Montserrat Medium" pitchFamily="2" charset="0"/>
                <a:cs typeface="CJHRCE+Montserrat-Regular"/>
              </a:rPr>
              <a:t>est</a:t>
            </a:r>
            <a:r>
              <a:rPr lang="fr-FR" sz="1800" spc="229" dirty="0">
                <a:latin typeface="Montserrat Medium" pitchFamily="2" charset="0"/>
                <a:cs typeface="CJHRCE+Montserrat-Regular"/>
              </a:rPr>
              <a:t> </a:t>
            </a:r>
            <a:r>
              <a:rPr lang="fr-FR" sz="1800" dirty="0">
                <a:latin typeface="Montserrat Medium" pitchFamily="2" charset="0"/>
                <a:cs typeface="CJHRCE+Montserrat-Regular"/>
              </a:rPr>
              <a:t>très</a:t>
            </a:r>
            <a:r>
              <a:rPr lang="fr-FR" sz="1800" spc="231" dirty="0">
                <a:latin typeface="Montserrat Medium" pitchFamily="2" charset="0"/>
                <a:cs typeface="CJHRCE+Montserrat-Regular"/>
              </a:rPr>
              <a:t> </a:t>
            </a:r>
            <a:r>
              <a:rPr lang="fr-FR" sz="1800" b="1" dirty="0">
                <a:latin typeface="Montserrat Medium" pitchFamily="2" charset="0"/>
                <a:cs typeface="Montserrat"/>
              </a:rPr>
              <a:t>accessible</a:t>
            </a:r>
            <a:r>
              <a:rPr lang="fr-FR" sz="1800" dirty="0">
                <a:latin typeface="Montserrat Medium" pitchFamily="2" charset="0"/>
                <a:cs typeface="CJHRCE+Montserrat-Regular"/>
              </a:rPr>
              <a:t>,</a:t>
            </a:r>
            <a:r>
              <a:rPr lang="fr-FR" sz="1800" spc="229" dirty="0">
                <a:latin typeface="Montserrat Medium" pitchFamily="2" charset="0"/>
                <a:cs typeface="CJHRCE+Montserrat-Regular"/>
              </a:rPr>
              <a:t> </a:t>
            </a:r>
            <a:r>
              <a:rPr lang="fr-FR" sz="1800" dirty="0">
                <a:latin typeface="Montserrat Medium" pitchFamily="2" charset="0"/>
                <a:cs typeface="CJHRCE+Montserrat-Regular"/>
              </a:rPr>
              <a:t>même</a:t>
            </a:r>
            <a:r>
              <a:rPr lang="fr-FR" sz="1800" spc="229" dirty="0">
                <a:latin typeface="Montserrat Medium" pitchFamily="2" charset="0"/>
                <a:cs typeface="CJHRCE+Montserrat-Regular"/>
              </a:rPr>
              <a:t> </a:t>
            </a:r>
            <a:r>
              <a:rPr lang="fr-FR" sz="1800" dirty="0">
                <a:latin typeface="Montserrat Medium" pitchFamily="2" charset="0"/>
                <a:cs typeface="CJHRCE+Montserrat-Regular"/>
              </a:rPr>
              <a:t>aux</a:t>
            </a:r>
            <a:r>
              <a:rPr lang="fr-FR" sz="1800" spc="229" dirty="0">
                <a:latin typeface="Montserrat Medium" pitchFamily="2" charset="0"/>
                <a:cs typeface="CJHRCE+Montserrat-Regular"/>
              </a:rPr>
              <a:t> </a:t>
            </a:r>
            <a:r>
              <a:rPr lang="fr-FR" sz="1800" dirty="0">
                <a:latin typeface="Montserrat Medium" pitchFamily="2" charset="0"/>
                <a:cs typeface="CJHRCE+Montserrat-Regular"/>
              </a:rPr>
              <a:t>nouveaux</a:t>
            </a:r>
            <a:r>
              <a:rPr lang="fr-FR" sz="1800" spc="229" dirty="0">
                <a:latin typeface="Montserrat Medium" pitchFamily="2" charset="0"/>
                <a:cs typeface="CJHRCE+Montserrat-Regular"/>
              </a:rPr>
              <a:t> </a:t>
            </a:r>
            <a:r>
              <a:rPr lang="fr-FR" sz="1800" dirty="0">
                <a:latin typeface="Montserrat Medium" pitchFamily="2" charset="0"/>
                <a:cs typeface="CJHRCE+Montserrat-Regular"/>
              </a:rPr>
              <a:t>utilisateurs.</a:t>
            </a:r>
            <a:r>
              <a:rPr lang="fr-FR" sz="1800" spc="231" dirty="0">
                <a:latin typeface="Montserrat Medium" pitchFamily="2" charset="0"/>
                <a:cs typeface="CJHRCE+Montserrat-Regular"/>
              </a:rPr>
              <a:t> </a:t>
            </a:r>
            <a:r>
              <a:rPr lang="fr-FR" sz="1800" b="1" dirty="0">
                <a:latin typeface="Montserrat Medium" pitchFamily="2" charset="0"/>
                <a:cs typeface="Montserrat"/>
              </a:rPr>
              <a:t>Son interface</a:t>
            </a:r>
            <a:r>
              <a:rPr lang="fr-FR" sz="1800" b="1" spc="85" dirty="0">
                <a:latin typeface="Montserrat Medium" pitchFamily="2" charset="0"/>
                <a:cs typeface="Montserrat"/>
              </a:rPr>
              <a:t> </a:t>
            </a:r>
            <a:r>
              <a:rPr lang="fr-FR" sz="1800" b="1" dirty="0">
                <a:latin typeface="Montserrat Medium" pitchFamily="2" charset="0"/>
                <a:cs typeface="Montserrat"/>
              </a:rPr>
              <a:t>est</a:t>
            </a:r>
            <a:r>
              <a:rPr lang="fr-FR" sz="1800" b="1" spc="85" dirty="0">
                <a:latin typeface="Montserrat Medium" pitchFamily="2" charset="0"/>
                <a:cs typeface="Montserrat"/>
              </a:rPr>
              <a:t> </a:t>
            </a:r>
            <a:r>
              <a:rPr lang="fr-FR" sz="1800" b="1" dirty="0">
                <a:latin typeface="Montserrat Medium" pitchFamily="2" charset="0"/>
                <a:cs typeface="Montserrat"/>
              </a:rPr>
              <a:t>très</a:t>
            </a:r>
            <a:r>
              <a:rPr lang="fr-FR" sz="1800" b="1" spc="85" dirty="0">
                <a:latin typeface="Montserrat Medium" pitchFamily="2" charset="0"/>
                <a:cs typeface="Montserrat"/>
              </a:rPr>
              <a:t> </a:t>
            </a:r>
            <a:r>
              <a:rPr lang="fr-FR" sz="1800" b="1" dirty="0">
                <a:latin typeface="Montserrat Medium" pitchFamily="2" charset="0"/>
                <a:cs typeface="Montserrat"/>
              </a:rPr>
              <a:t>intuitive</a:t>
            </a:r>
            <a:r>
              <a:rPr lang="fr-FR" sz="1800" dirty="0">
                <a:latin typeface="Montserrat Medium" pitchFamily="2" charset="0"/>
                <a:cs typeface="CJHRCE+Montserrat-Regular"/>
              </a:rPr>
              <a:t>,</a:t>
            </a:r>
            <a:r>
              <a:rPr lang="fr-FR" sz="1800" spc="79" dirty="0">
                <a:latin typeface="Montserrat Medium" pitchFamily="2" charset="0"/>
                <a:cs typeface="CJHRCE+Montserrat-Regular"/>
              </a:rPr>
              <a:t> </a:t>
            </a:r>
            <a:r>
              <a:rPr lang="fr-FR" sz="1800" dirty="0">
                <a:latin typeface="Montserrat Medium" pitchFamily="2" charset="0"/>
                <a:cs typeface="CJHRCE+Montserrat-Regular"/>
              </a:rPr>
              <a:t>le</a:t>
            </a:r>
            <a:r>
              <a:rPr lang="fr-FR" sz="1800" spc="79" dirty="0">
                <a:latin typeface="Montserrat Medium" pitchFamily="2" charset="0"/>
                <a:cs typeface="CJHRCE+Montserrat-Regular"/>
              </a:rPr>
              <a:t> </a:t>
            </a:r>
            <a:r>
              <a:rPr lang="fr-FR" sz="1800" dirty="0">
                <a:latin typeface="Montserrat Medium" pitchFamily="2" charset="0"/>
                <a:cs typeface="CJHRCE+Montserrat-Regular"/>
              </a:rPr>
              <a:t>nom</a:t>
            </a:r>
            <a:r>
              <a:rPr lang="fr-FR" sz="1800" spc="79" dirty="0">
                <a:latin typeface="Montserrat Medium" pitchFamily="2" charset="0"/>
                <a:cs typeface="CJHRCE+Montserrat-Regular"/>
              </a:rPr>
              <a:t> </a:t>
            </a:r>
            <a:r>
              <a:rPr lang="fr-FR" sz="1800" dirty="0">
                <a:latin typeface="Montserrat Medium" pitchFamily="2" charset="0"/>
                <a:cs typeface="CJHRCE+Montserrat-Regular"/>
              </a:rPr>
              <a:t>des</a:t>
            </a:r>
            <a:r>
              <a:rPr lang="fr-FR" sz="1800" spc="79" dirty="0">
                <a:latin typeface="Montserrat Medium" pitchFamily="2" charset="0"/>
                <a:cs typeface="CJHRCE+Montserrat-Regular"/>
              </a:rPr>
              <a:t> </a:t>
            </a:r>
            <a:r>
              <a:rPr lang="fr-FR" sz="1800" dirty="0">
                <a:latin typeface="Montserrat Medium" pitchFamily="2" charset="0"/>
                <a:cs typeface="CJHRCE+Montserrat-Regular"/>
              </a:rPr>
              <a:t>fonctions</a:t>
            </a:r>
            <a:r>
              <a:rPr lang="fr-FR" sz="1800" spc="79" dirty="0">
                <a:latin typeface="Montserrat Medium" pitchFamily="2" charset="0"/>
                <a:cs typeface="CJHRCE+Montserrat-Regular"/>
              </a:rPr>
              <a:t> </a:t>
            </a:r>
            <a:r>
              <a:rPr lang="fr-FR" sz="1800" dirty="0">
                <a:latin typeface="Montserrat Medium" pitchFamily="2" charset="0"/>
                <a:cs typeface="CJHRCE+Montserrat-Regular"/>
              </a:rPr>
              <a:t>également.</a:t>
            </a:r>
            <a:r>
              <a:rPr lang="fr-FR" sz="1800" spc="79" dirty="0">
                <a:latin typeface="Montserrat Medium" pitchFamily="2" charset="0"/>
                <a:cs typeface="CJHRCE+Montserrat-Regular"/>
              </a:rPr>
              <a:t> </a:t>
            </a:r>
            <a:r>
              <a:rPr lang="fr-FR" sz="1800" dirty="0">
                <a:latin typeface="Montserrat Medium" pitchFamily="2" charset="0"/>
                <a:cs typeface="CJHRCE+Montserrat-Regular"/>
              </a:rPr>
              <a:t>De</a:t>
            </a:r>
            <a:r>
              <a:rPr lang="fr-FR" sz="1800" spc="79" dirty="0">
                <a:latin typeface="Montserrat Medium" pitchFamily="2" charset="0"/>
                <a:cs typeface="CJHRCE+Montserrat-Regular"/>
              </a:rPr>
              <a:t> </a:t>
            </a:r>
            <a:r>
              <a:rPr lang="fr-FR" sz="1800" dirty="0">
                <a:latin typeface="Montserrat Medium" pitchFamily="2" charset="0"/>
                <a:cs typeface="CJHRCE+Montserrat-Regular"/>
              </a:rPr>
              <a:t>plus,</a:t>
            </a:r>
            <a:r>
              <a:rPr lang="fr-FR" sz="1800" spc="79" dirty="0">
                <a:latin typeface="Montserrat Medium" pitchFamily="2" charset="0"/>
                <a:cs typeface="CJHRCE+Montserrat-Regular"/>
              </a:rPr>
              <a:t> </a:t>
            </a:r>
            <a:r>
              <a:rPr lang="fr-FR" sz="1800" dirty="0">
                <a:latin typeface="Montserrat Medium" pitchFamily="2" charset="0"/>
                <a:cs typeface="CJHRCE+Montserrat-Regular"/>
              </a:rPr>
              <a:t>toutes les formules sont générées </a:t>
            </a:r>
            <a:r>
              <a:rPr lang="fr-FR" sz="1800" b="1" dirty="0">
                <a:latin typeface="Montserrat Medium" pitchFamily="2" charset="0"/>
                <a:cs typeface="Montserrat"/>
              </a:rPr>
              <a:t>automatiquement</a:t>
            </a:r>
            <a:r>
              <a:rPr lang="fr-FR" sz="1800" b="1" spc="-25" dirty="0">
                <a:latin typeface="Montserrat Medium" pitchFamily="2" charset="0"/>
                <a:cs typeface="Montserrat"/>
              </a:rPr>
              <a:t> </a:t>
            </a:r>
            <a:r>
              <a:rPr lang="fr-FR" sz="1800" dirty="0">
                <a:latin typeface="Montserrat Medium" pitchFamily="2" charset="0"/>
                <a:cs typeface="CJHRCE+Montserrat-Regular"/>
              </a:rPr>
              <a:t>!</a:t>
            </a:r>
          </a:p>
          <a:p>
            <a:pPr marL="274320" marR="0" algn="just">
              <a:lnSpc>
                <a:spcPct val="150000"/>
              </a:lnSpc>
              <a:spcBef>
                <a:spcPts val="0"/>
              </a:spcBef>
              <a:spcAft>
                <a:spcPts val="0"/>
              </a:spcAft>
            </a:pPr>
            <a:r>
              <a:rPr lang="fr-FR" sz="1800" dirty="0">
                <a:latin typeface="Montserrat Medium" pitchFamily="2" charset="0"/>
                <a:cs typeface="CJHRCE+Montserrat-Regular"/>
              </a:rPr>
              <a:t>En</a:t>
            </a:r>
            <a:r>
              <a:rPr lang="fr-FR" sz="1800" spc="50" dirty="0">
                <a:latin typeface="Montserrat Medium" pitchFamily="2" charset="0"/>
                <a:cs typeface="CJHRCE+Montserrat-Regular"/>
              </a:rPr>
              <a:t> </a:t>
            </a:r>
            <a:r>
              <a:rPr lang="fr-FR" sz="1800" dirty="0">
                <a:latin typeface="Montserrat Medium" pitchFamily="2" charset="0"/>
                <a:cs typeface="CJHRCE+Montserrat-Regular"/>
              </a:rPr>
              <a:t>résumé,</a:t>
            </a:r>
            <a:r>
              <a:rPr lang="fr-FR" sz="1800" spc="50" dirty="0">
                <a:latin typeface="Montserrat Medium" pitchFamily="2" charset="0"/>
                <a:cs typeface="CJHRCE+Montserrat-Regular"/>
              </a:rPr>
              <a:t> </a:t>
            </a:r>
            <a:r>
              <a:rPr lang="fr-FR" sz="1800" dirty="0">
                <a:latin typeface="Montserrat Medium" pitchFamily="2" charset="0"/>
                <a:cs typeface="CJHRCE+Montserrat-Regular"/>
              </a:rPr>
              <a:t>laissez-vous</a:t>
            </a:r>
            <a:r>
              <a:rPr lang="fr-FR" sz="1800" spc="50" dirty="0">
                <a:latin typeface="Montserrat Medium" pitchFamily="2" charset="0"/>
                <a:cs typeface="CJHRCE+Montserrat-Regular"/>
              </a:rPr>
              <a:t> </a:t>
            </a:r>
            <a:r>
              <a:rPr lang="fr-FR" sz="1800" dirty="0">
                <a:latin typeface="Montserrat Medium" pitchFamily="2" charset="0"/>
                <a:cs typeface="CJHRCE+Montserrat-Regular"/>
              </a:rPr>
              <a:t>guider</a:t>
            </a:r>
            <a:r>
              <a:rPr lang="fr-FR" sz="1800" spc="50" dirty="0">
                <a:latin typeface="Montserrat Medium" pitchFamily="2" charset="0"/>
                <a:cs typeface="CJHRCE+Montserrat-Regular"/>
              </a:rPr>
              <a:t> </a:t>
            </a:r>
            <a:r>
              <a:rPr lang="fr-FR" sz="1800" dirty="0">
                <a:latin typeface="Montserrat Medium" pitchFamily="2" charset="0"/>
                <a:cs typeface="CJHRCE+Montserrat-Regular"/>
              </a:rPr>
              <a:t>à</a:t>
            </a:r>
            <a:r>
              <a:rPr lang="fr-FR" sz="1800" spc="50" dirty="0">
                <a:latin typeface="Montserrat Medium" pitchFamily="2" charset="0"/>
                <a:cs typeface="CJHRCE+Montserrat-Regular"/>
              </a:rPr>
              <a:t> </a:t>
            </a:r>
            <a:r>
              <a:rPr lang="fr-FR" sz="1800" dirty="0">
                <a:latin typeface="Montserrat Medium" pitchFamily="2" charset="0"/>
                <a:cs typeface="CJHRCE+Montserrat-Regular"/>
              </a:rPr>
              <a:t>travers</a:t>
            </a:r>
            <a:r>
              <a:rPr lang="fr-FR" sz="1800" spc="50" dirty="0">
                <a:latin typeface="Montserrat Medium" pitchFamily="2" charset="0"/>
                <a:cs typeface="CJHRCE+Montserrat-Regular"/>
              </a:rPr>
              <a:t> </a:t>
            </a:r>
            <a:r>
              <a:rPr lang="fr-FR" sz="1800" dirty="0">
                <a:latin typeface="Montserrat Medium" pitchFamily="2" charset="0"/>
                <a:cs typeface="CJHRCE+Montserrat-Regular"/>
              </a:rPr>
              <a:t>son</a:t>
            </a:r>
            <a:r>
              <a:rPr lang="fr-FR" sz="1800" spc="50" dirty="0">
                <a:latin typeface="Montserrat Medium" pitchFamily="2" charset="0"/>
                <a:cs typeface="CJHRCE+Montserrat-Regular"/>
              </a:rPr>
              <a:t> </a:t>
            </a:r>
            <a:r>
              <a:rPr lang="fr-FR" sz="1800" dirty="0">
                <a:latin typeface="Montserrat Medium" pitchFamily="2" charset="0"/>
                <a:cs typeface="CJHRCE+Montserrat-Regular"/>
              </a:rPr>
              <a:t>interface,</a:t>
            </a:r>
            <a:r>
              <a:rPr lang="fr-FR" sz="1800" spc="50" dirty="0">
                <a:latin typeface="Montserrat Medium" pitchFamily="2" charset="0"/>
                <a:cs typeface="CJHRCE+Montserrat-Regular"/>
              </a:rPr>
              <a:t> </a:t>
            </a:r>
            <a:r>
              <a:rPr lang="fr-FR" sz="1800" dirty="0">
                <a:latin typeface="Montserrat Medium" pitchFamily="2" charset="0"/>
                <a:cs typeface="CJHRCE+Montserrat-Regular"/>
              </a:rPr>
              <a:t>n’hésitez</a:t>
            </a:r>
            <a:r>
              <a:rPr lang="fr-FR" sz="1800" spc="50" dirty="0">
                <a:latin typeface="Montserrat Medium" pitchFamily="2" charset="0"/>
                <a:cs typeface="CJHRCE+Montserrat-Regular"/>
              </a:rPr>
              <a:t> </a:t>
            </a:r>
            <a:r>
              <a:rPr lang="fr-FR" sz="1800" dirty="0">
                <a:latin typeface="Montserrat Medium" pitchFamily="2" charset="0"/>
                <a:cs typeface="CJHRCE+Montserrat-Regular"/>
              </a:rPr>
              <a:t>pas</a:t>
            </a:r>
            <a:r>
              <a:rPr lang="fr-FR" sz="1800" spc="50" dirty="0">
                <a:latin typeface="Montserrat Medium" pitchFamily="2" charset="0"/>
                <a:cs typeface="CJHRCE+Montserrat-Regular"/>
              </a:rPr>
              <a:t> </a:t>
            </a:r>
            <a:r>
              <a:rPr lang="fr-FR" sz="1800" dirty="0">
                <a:latin typeface="Montserrat Medium" pitchFamily="2" charset="0"/>
                <a:cs typeface="CJHRCE+Montserrat-Regular"/>
              </a:rPr>
              <a:t>à</a:t>
            </a:r>
            <a:r>
              <a:rPr lang="fr-FR" sz="1800" spc="50" dirty="0">
                <a:latin typeface="Montserrat Medium" pitchFamily="2" charset="0"/>
                <a:cs typeface="CJHRCE+Montserrat-Regular"/>
              </a:rPr>
              <a:t> </a:t>
            </a:r>
            <a:r>
              <a:rPr lang="fr-FR" sz="1800" dirty="0">
                <a:latin typeface="Montserrat Medium" pitchFamily="2" charset="0"/>
                <a:cs typeface="CJHRCE+Montserrat-Regular"/>
              </a:rPr>
              <a:t>essayer les</a:t>
            </a:r>
            <a:r>
              <a:rPr lang="fr-FR" sz="1800" spc="-24" dirty="0">
                <a:latin typeface="Montserrat Medium" pitchFamily="2" charset="0"/>
                <a:cs typeface="CJHRCE+Montserrat-Regular"/>
              </a:rPr>
              <a:t> </a:t>
            </a:r>
            <a:r>
              <a:rPr lang="fr-FR" sz="1800" dirty="0">
                <a:latin typeface="Montserrat Medium" pitchFamily="2" charset="0"/>
                <a:cs typeface="CJHRCE+Montserrat-Regular"/>
              </a:rPr>
              <a:t>différentes</a:t>
            </a:r>
            <a:r>
              <a:rPr lang="fr-FR" sz="1800" spc="-24" dirty="0">
                <a:latin typeface="Montserrat Medium" pitchFamily="2" charset="0"/>
                <a:cs typeface="CJHRCE+Montserrat-Regular"/>
              </a:rPr>
              <a:t> </a:t>
            </a:r>
            <a:r>
              <a:rPr lang="fr-FR" sz="1800" dirty="0">
                <a:latin typeface="Montserrat Medium" pitchFamily="2" charset="0"/>
                <a:cs typeface="CJHRCE+Montserrat-Regular"/>
              </a:rPr>
              <a:t>fonctionnalités,</a:t>
            </a:r>
            <a:r>
              <a:rPr lang="fr-FR" sz="1800" spc="-24" dirty="0">
                <a:latin typeface="Montserrat Medium" pitchFamily="2" charset="0"/>
                <a:cs typeface="CJHRCE+Montserrat-Regular"/>
              </a:rPr>
              <a:t> </a:t>
            </a:r>
            <a:r>
              <a:rPr lang="fr-FR" sz="1800" dirty="0">
                <a:latin typeface="Montserrat Medium" pitchFamily="2" charset="0"/>
                <a:cs typeface="CJHRCE+Montserrat-Regular"/>
              </a:rPr>
              <a:t>vous</a:t>
            </a:r>
            <a:r>
              <a:rPr lang="fr-FR" sz="1800" spc="-24" dirty="0">
                <a:latin typeface="Montserrat Medium" pitchFamily="2" charset="0"/>
                <a:cs typeface="CJHRCE+Montserrat-Regular"/>
              </a:rPr>
              <a:t> </a:t>
            </a:r>
            <a:r>
              <a:rPr lang="fr-FR" sz="1800" dirty="0">
                <a:latin typeface="Montserrat Medium" pitchFamily="2" charset="0"/>
                <a:cs typeface="CJHRCE+Montserrat-Regular"/>
              </a:rPr>
              <a:t>ne</a:t>
            </a:r>
            <a:r>
              <a:rPr lang="fr-FR" sz="1800" spc="-24" dirty="0">
                <a:latin typeface="Montserrat Medium" pitchFamily="2" charset="0"/>
                <a:cs typeface="CJHRCE+Montserrat-Regular"/>
              </a:rPr>
              <a:t> </a:t>
            </a:r>
            <a:r>
              <a:rPr lang="fr-FR" sz="1800" dirty="0">
                <a:latin typeface="Montserrat Medium" pitchFamily="2" charset="0"/>
                <a:cs typeface="CJHRCE+Montserrat-Regular"/>
              </a:rPr>
              <a:t>pouvez</a:t>
            </a:r>
            <a:r>
              <a:rPr lang="fr-FR" sz="1800" spc="-24" dirty="0">
                <a:latin typeface="Montserrat Medium" pitchFamily="2" charset="0"/>
                <a:cs typeface="CJHRCE+Montserrat-Regular"/>
              </a:rPr>
              <a:t> </a:t>
            </a:r>
            <a:r>
              <a:rPr lang="fr-FR" sz="1800" dirty="0">
                <a:latin typeface="Montserrat Medium" pitchFamily="2" charset="0"/>
                <a:cs typeface="CJHRCE+Montserrat-Regular"/>
              </a:rPr>
              <a:t>pas</a:t>
            </a:r>
            <a:r>
              <a:rPr lang="fr-FR" sz="1800" spc="-24" dirty="0">
                <a:latin typeface="Montserrat Medium" pitchFamily="2" charset="0"/>
                <a:cs typeface="CJHRCE+Montserrat-Regular"/>
              </a:rPr>
              <a:t> </a:t>
            </a:r>
            <a:r>
              <a:rPr lang="fr-FR" sz="1800" dirty="0">
                <a:latin typeface="Montserrat Medium" pitchFamily="2" charset="0"/>
                <a:cs typeface="CJHRCE+Montserrat-Regular"/>
              </a:rPr>
              <a:t>faire</a:t>
            </a:r>
            <a:r>
              <a:rPr lang="fr-FR" sz="1800" spc="-24" dirty="0">
                <a:latin typeface="Montserrat Medium" pitchFamily="2" charset="0"/>
                <a:cs typeface="CJHRCE+Montserrat-Regular"/>
              </a:rPr>
              <a:t> </a:t>
            </a:r>
            <a:r>
              <a:rPr lang="fr-FR" sz="1800" dirty="0">
                <a:latin typeface="Montserrat Medium" pitchFamily="2" charset="0"/>
                <a:cs typeface="CJHRCE+Montserrat-Regular"/>
              </a:rPr>
              <a:t>d’erreur</a:t>
            </a:r>
            <a:r>
              <a:rPr lang="fr-FR" sz="1800" spc="-24" dirty="0">
                <a:latin typeface="Montserrat Medium" pitchFamily="2" charset="0"/>
                <a:cs typeface="CJHRCE+Montserrat-Regular"/>
              </a:rPr>
              <a:t> </a:t>
            </a:r>
            <a:r>
              <a:rPr lang="fr-FR" sz="1800" dirty="0">
                <a:latin typeface="Montserrat Medium" pitchFamily="2" charset="0"/>
                <a:cs typeface="CJHRCE+Montserrat-Regular"/>
              </a:rPr>
              <a:t>car</a:t>
            </a:r>
            <a:r>
              <a:rPr lang="fr-FR" sz="1800" spc="-24" dirty="0">
                <a:latin typeface="Montserrat Medium" pitchFamily="2" charset="0"/>
                <a:cs typeface="CJHRCE+Montserrat-Regular"/>
              </a:rPr>
              <a:t> </a:t>
            </a:r>
            <a:r>
              <a:rPr lang="fr-FR" sz="1800" dirty="0">
                <a:latin typeface="Montserrat Medium" pitchFamily="2" charset="0"/>
                <a:cs typeface="CJHRCE+Montserrat-Regular"/>
              </a:rPr>
              <a:t>vous</a:t>
            </a:r>
            <a:r>
              <a:rPr lang="fr-FR" sz="1800" spc="-24" dirty="0">
                <a:latin typeface="Montserrat Medium" pitchFamily="2" charset="0"/>
                <a:cs typeface="CJHRCE+Montserrat-Regular"/>
              </a:rPr>
              <a:t> </a:t>
            </a:r>
            <a:r>
              <a:rPr lang="fr-FR" sz="1800" dirty="0">
                <a:latin typeface="Montserrat Medium" pitchFamily="2" charset="0"/>
                <a:cs typeface="CJHRCE+Montserrat-Regular"/>
              </a:rPr>
              <a:t>aurez toujours</a:t>
            </a:r>
            <a:r>
              <a:rPr lang="fr-FR" sz="1800" spc="22" dirty="0">
                <a:latin typeface="Montserrat Medium" pitchFamily="2" charset="0"/>
                <a:cs typeface="CJHRCE+Montserrat-Regular"/>
              </a:rPr>
              <a:t> </a:t>
            </a:r>
            <a:r>
              <a:rPr lang="fr-FR" sz="1800" dirty="0">
                <a:latin typeface="Montserrat Medium" pitchFamily="2" charset="0"/>
                <a:cs typeface="CJHRCE+Montserrat-Regular"/>
              </a:rPr>
              <a:t>la</a:t>
            </a:r>
            <a:r>
              <a:rPr lang="fr-FR" sz="1800" spc="22" dirty="0">
                <a:latin typeface="Montserrat Medium" pitchFamily="2" charset="0"/>
                <a:cs typeface="CJHRCE+Montserrat-Regular"/>
              </a:rPr>
              <a:t> </a:t>
            </a:r>
            <a:r>
              <a:rPr lang="fr-FR" sz="1800" dirty="0">
                <a:latin typeface="Montserrat Medium" pitchFamily="2" charset="0"/>
                <a:cs typeface="CJHRCE+Montserrat-Regular"/>
              </a:rPr>
              <a:t>possibilité</a:t>
            </a:r>
            <a:r>
              <a:rPr lang="fr-FR" sz="1800" spc="22" dirty="0">
                <a:latin typeface="Montserrat Medium" pitchFamily="2" charset="0"/>
                <a:cs typeface="CJHRCE+Montserrat-Regular"/>
              </a:rPr>
              <a:t> </a:t>
            </a:r>
            <a:r>
              <a:rPr lang="fr-FR" sz="1800" dirty="0">
                <a:latin typeface="Montserrat Medium" pitchFamily="2" charset="0"/>
                <a:cs typeface="CJHRCE+Montserrat-Regular"/>
              </a:rPr>
              <a:t>de</a:t>
            </a:r>
            <a:r>
              <a:rPr lang="fr-FR" sz="1800" spc="23" dirty="0">
                <a:latin typeface="Montserrat Medium" pitchFamily="2" charset="0"/>
                <a:cs typeface="CJHRCE+Montserrat-Regular"/>
              </a:rPr>
              <a:t> </a:t>
            </a:r>
            <a:r>
              <a:rPr lang="fr-FR" sz="1800" b="1" dirty="0">
                <a:latin typeface="Montserrat Medium" pitchFamily="2" charset="0"/>
                <a:cs typeface="Montserrat"/>
              </a:rPr>
              <a:t>revenir</a:t>
            </a:r>
            <a:r>
              <a:rPr lang="fr-FR" sz="1800" b="1" spc="23" dirty="0">
                <a:latin typeface="Montserrat Medium" pitchFamily="2" charset="0"/>
                <a:cs typeface="Montserrat"/>
              </a:rPr>
              <a:t> </a:t>
            </a:r>
            <a:r>
              <a:rPr lang="fr-FR" sz="1800" b="1" dirty="0">
                <a:latin typeface="Montserrat Medium" pitchFamily="2" charset="0"/>
                <a:cs typeface="Montserrat"/>
              </a:rPr>
              <a:t>en</a:t>
            </a:r>
            <a:r>
              <a:rPr lang="fr-FR" sz="1800" b="1" spc="23" dirty="0">
                <a:latin typeface="Montserrat Medium" pitchFamily="2" charset="0"/>
                <a:cs typeface="Montserrat"/>
              </a:rPr>
              <a:t> </a:t>
            </a:r>
            <a:r>
              <a:rPr lang="fr-FR" sz="1800" b="1" dirty="0">
                <a:latin typeface="Montserrat Medium" pitchFamily="2" charset="0"/>
                <a:cs typeface="Montserrat"/>
              </a:rPr>
              <a:t>arrière</a:t>
            </a:r>
            <a:r>
              <a:rPr lang="fr-FR" sz="1800" dirty="0">
                <a:latin typeface="Montserrat Medium" pitchFamily="2" charset="0"/>
                <a:cs typeface="CJHRCE+Montserrat-Regular"/>
              </a:rPr>
              <a:t>.</a:t>
            </a:r>
            <a:r>
              <a:rPr lang="fr-FR" sz="1800" spc="22" dirty="0">
                <a:latin typeface="Montserrat Medium" pitchFamily="2" charset="0"/>
                <a:cs typeface="CJHRCE+Montserrat-Regular"/>
              </a:rPr>
              <a:t> </a:t>
            </a:r>
            <a:r>
              <a:rPr lang="fr-FR" sz="1800" dirty="0">
                <a:latin typeface="Montserrat Medium" pitchFamily="2" charset="0"/>
                <a:cs typeface="CJHRCE+Montserrat-Regular"/>
              </a:rPr>
              <a:t>Il</a:t>
            </a:r>
            <a:r>
              <a:rPr lang="fr-FR" sz="1800" spc="22" dirty="0">
                <a:latin typeface="Montserrat Medium" pitchFamily="2" charset="0"/>
                <a:cs typeface="CJHRCE+Montserrat-Regular"/>
              </a:rPr>
              <a:t> </a:t>
            </a:r>
            <a:r>
              <a:rPr lang="fr-FR" sz="1800" dirty="0">
                <a:latin typeface="Montserrat Medium" pitchFamily="2" charset="0"/>
                <a:cs typeface="CJHRCE+Montserrat-Regular"/>
              </a:rPr>
              <a:t>n’y</a:t>
            </a:r>
            <a:r>
              <a:rPr lang="fr-FR" sz="1800" spc="22" dirty="0">
                <a:latin typeface="Montserrat Medium" pitchFamily="2" charset="0"/>
                <a:cs typeface="CJHRCE+Montserrat-Regular"/>
              </a:rPr>
              <a:t> </a:t>
            </a:r>
            <a:r>
              <a:rPr lang="fr-FR" sz="1800" dirty="0">
                <a:latin typeface="Montserrat Medium" pitchFamily="2" charset="0"/>
                <a:cs typeface="CJHRCE+Montserrat-Regular"/>
              </a:rPr>
              <a:t>aura</a:t>
            </a:r>
            <a:r>
              <a:rPr lang="fr-FR" sz="1800" spc="22" dirty="0">
                <a:latin typeface="Montserrat Medium" pitchFamily="2" charset="0"/>
                <a:cs typeface="CJHRCE+Montserrat-Regular"/>
              </a:rPr>
              <a:t> </a:t>
            </a:r>
            <a:r>
              <a:rPr lang="fr-FR" sz="1800" dirty="0">
                <a:latin typeface="Montserrat Medium" pitchFamily="2" charset="0"/>
                <a:cs typeface="CJHRCE+Montserrat-Regular"/>
              </a:rPr>
              <a:t>jamais</a:t>
            </a:r>
            <a:r>
              <a:rPr lang="fr-FR" sz="1800" spc="22" dirty="0">
                <a:latin typeface="Montserrat Medium" pitchFamily="2" charset="0"/>
                <a:cs typeface="CJHRCE+Montserrat-Regular"/>
              </a:rPr>
              <a:t> </a:t>
            </a:r>
            <a:r>
              <a:rPr lang="fr-FR" sz="1800" dirty="0">
                <a:latin typeface="Montserrat Medium" pitchFamily="2" charset="0"/>
                <a:cs typeface="CJHRCE+Montserrat-Regular"/>
              </a:rPr>
              <a:t>d’impact</a:t>
            </a:r>
            <a:r>
              <a:rPr lang="fr-FR" sz="1800" spc="22" dirty="0">
                <a:latin typeface="Montserrat Medium" pitchFamily="2" charset="0"/>
                <a:cs typeface="CJHRCE+Montserrat-Regular"/>
              </a:rPr>
              <a:t> </a:t>
            </a:r>
            <a:r>
              <a:rPr lang="fr-FR" sz="1800" dirty="0">
                <a:latin typeface="Montserrat Medium" pitchFamily="2" charset="0"/>
                <a:cs typeface="CJHRCE+Montserrat-Regular"/>
              </a:rPr>
              <a:t>sur</a:t>
            </a:r>
            <a:r>
              <a:rPr lang="fr-FR" sz="1800" spc="22" dirty="0">
                <a:latin typeface="Montserrat Medium" pitchFamily="2" charset="0"/>
                <a:cs typeface="CJHRCE+Montserrat-Regular"/>
              </a:rPr>
              <a:t> </a:t>
            </a:r>
            <a:r>
              <a:rPr lang="fr-FR" sz="1800" dirty="0">
                <a:latin typeface="Montserrat Medium" pitchFamily="2" charset="0"/>
                <a:cs typeface="CJHRCE+Montserrat-Regular"/>
              </a:rPr>
              <a:t>vos sources</a:t>
            </a:r>
            <a:r>
              <a:rPr lang="fr-FR" sz="1800" spc="28" dirty="0">
                <a:latin typeface="Montserrat Medium" pitchFamily="2" charset="0"/>
                <a:cs typeface="CJHRCE+Montserrat-Regular"/>
              </a:rPr>
              <a:t> </a:t>
            </a:r>
            <a:r>
              <a:rPr lang="fr-FR" sz="1800" dirty="0">
                <a:latin typeface="Montserrat Medium" pitchFamily="2" charset="0"/>
                <a:cs typeface="CJHRCE+Montserrat-Regular"/>
              </a:rPr>
              <a:t>de</a:t>
            </a:r>
            <a:r>
              <a:rPr lang="fr-FR" sz="1800" spc="28" dirty="0">
                <a:latin typeface="Montserrat Medium" pitchFamily="2" charset="0"/>
                <a:cs typeface="CJHRCE+Montserrat-Regular"/>
              </a:rPr>
              <a:t> </a:t>
            </a:r>
            <a:r>
              <a:rPr lang="fr-FR" sz="1800" dirty="0">
                <a:latin typeface="Montserrat Medium" pitchFamily="2" charset="0"/>
                <a:cs typeface="CJHRCE+Montserrat-Regular"/>
              </a:rPr>
              <a:t>données</a:t>
            </a:r>
            <a:r>
              <a:rPr lang="fr-FR" sz="1800" spc="28" dirty="0">
                <a:latin typeface="Montserrat Medium" pitchFamily="2" charset="0"/>
                <a:cs typeface="CJHRCE+Montserrat-Regular"/>
              </a:rPr>
              <a:t> </a:t>
            </a:r>
            <a:r>
              <a:rPr lang="fr-FR" sz="1800" dirty="0">
                <a:latin typeface="Montserrat Medium" pitchFamily="2" charset="0"/>
                <a:cs typeface="CJHRCE+Montserrat-Regular"/>
              </a:rPr>
              <a:t>car</a:t>
            </a:r>
            <a:r>
              <a:rPr lang="fr-FR" sz="1800" spc="28" dirty="0">
                <a:latin typeface="Montserrat Medium" pitchFamily="2" charset="0"/>
                <a:cs typeface="CJHRCE+Montserrat-Regular"/>
              </a:rPr>
              <a:t> </a:t>
            </a:r>
            <a:r>
              <a:rPr lang="fr-FR" sz="1800" dirty="0">
                <a:latin typeface="Montserrat Medium" pitchFamily="2" charset="0"/>
                <a:cs typeface="CJHRCE+Montserrat-Regular"/>
              </a:rPr>
              <a:t>comme</a:t>
            </a:r>
            <a:r>
              <a:rPr lang="fr-FR" sz="1800" spc="28" dirty="0">
                <a:latin typeface="Montserrat Medium" pitchFamily="2" charset="0"/>
                <a:cs typeface="CJHRCE+Montserrat-Regular"/>
              </a:rPr>
              <a:t> </a:t>
            </a:r>
            <a:r>
              <a:rPr lang="fr-FR" sz="1800" dirty="0">
                <a:latin typeface="Montserrat Medium" pitchFamily="2" charset="0"/>
                <a:cs typeface="CJHRCE+Montserrat-Regular"/>
              </a:rPr>
              <a:t>je</a:t>
            </a:r>
            <a:r>
              <a:rPr lang="fr-FR" sz="1800" spc="28" dirty="0">
                <a:latin typeface="Montserrat Medium" pitchFamily="2" charset="0"/>
                <a:cs typeface="CJHRCE+Montserrat-Regular"/>
              </a:rPr>
              <a:t> </a:t>
            </a:r>
            <a:r>
              <a:rPr lang="fr-FR" sz="1800" dirty="0">
                <a:latin typeface="Montserrat Medium" pitchFamily="2" charset="0"/>
                <a:cs typeface="CJHRCE+Montserrat-Regular"/>
              </a:rPr>
              <a:t>l’ai</a:t>
            </a:r>
            <a:r>
              <a:rPr lang="fr-FR" sz="1800" spc="28" dirty="0">
                <a:latin typeface="Montserrat Medium" pitchFamily="2" charset="0"/>
                <a:cs typeface="CJHRCE+Montserrat-Regular"/>
              </a:rPr>
              <a:t> </a:t>
            </a:r>
            <a:r>
              <a:rPr lang="fr-FR" sz="1800" dirty="0">
                <a:latin typeface="Montserrat Medium" pitchFamily="2" charset="0"/>
                <a:cs typeface="CJHRCE+Montserrat-Regular"/>
              </a:rPr>
              <a:t>mentionné</a:t>
            </a:r>
            <a:r>
              <a:rPr lang="fr-FR" sz="1800" spc="28" dirty="0">
                <a:latin typeface="Montserrat Medium" pitchFamily="2" charset="0"/>
                <a:cs typeface="CJHRCE+Montserrat-Regular"/>
              </a:rPr>
              <a:t> </a:t>
            </a:r>
            <a:r>
              <a:rPr lang="fr-FR" sz="1800" dirty="0">
                <a:latin typeface="Montserrat Medium" pitchFamily="2" charset="0"/>
                <a:cs typeface="CJHRCE+Montserrat-Regular"/>
              </a:rPr>
              <a:t>dans</a:t>
            </a:r>
            <a:r>
              <a:rPr lang="fr-FR" sz="1800" spc="28" dirty="0">
                <a:latin typeface="Montserrat Medium" pitchFamily="2" charset="0"/>
                <a:cs typeface="CJHRCE+Montserrat-Regular"/>
              </a:rPr>
              <a:t> </a:t>
            </a:r>
            <a:r>
              <a:rPr lang="fr-FR" sz="1800" dirty="0">
                <a:latin typeface="Montserrat Medium" pitchFamily="2" charset="0"/>
                <a:cs typeface="CJHRCE+Montserrat-Regular"/>
              </a:rPr>
              <a:t>la</a:t>
            </a:r>
            <a:r>
              <a:rPr lang="fr-FR" sz="1800" spc="28" dirty="0">
                <a:latin typeface="Montserrat Medium" pitchFamily="2" charset="0"/>
                <a:cs typeface="CJHRCE+Montserrat-Regular"/>
              </a:rPr>
              <a:t> </a:t>
            </a:r>
            <a:r>
              <a:rPr lang="fr-FR" sz="1800" dirty="0">
                <a:latin typeface="Montserrat Medium" pitchFamily="2" charset="0"/>
                <a:cs typeface="CJHRCE+Montserrat-Regular"/>
              </a:rPr>
              <a:t>leçon</a:t>
            </a:r>
            <a:r>
              <a:rPr lang="fr-FR" sz="1800" spc="28" dirty="0">
                <a:latin typeface="Montserrat Medium" pitchFamily="2" charset="0"/>
                <a:cs typeface="CJHRCE+Montserrat-Regular"/>
              </a:rPr>
              <a:t> </a:t>
            </a:r>
            <a:r>
              <a:rPr lang="fr-FR" sz="1800" dirty="0">
                <a:latin typeface="Montserrat Medium" pitchFamily="2" charset="0"/>
                <a:cs typeface="CJHRCE+Montserrat-Regular"/>
              </a:rPr>
              <a:t>numéro</a:t>
            </a:r>
            <a:r>
              <a:rPr lang="fr-FR" sz="1800" spc="28" dirty="0">
                <a:latin typeface="Montserrat Medium" pitchFamily="2" charset="0"/>
                <a:cs typeface="CJHRCE+Montserrat-Regular"/>
              </a:rPr>
              <a:t> </a:t>
            </a:r>
            <a:r>
              <a:rPr lang="fr-FR" sz="1800" dirty="0">
                <a:latin typeface="Montserrat Medium" pitchFamily="2" charset="0"/>
                <a:cs typeface="CJHRCE+Montserrat-Regular"/>
              </a:rPr>
              <a:t>deux, nous ne faisons que </a:t>
            </a:r>
            <a:r>
              <a:rPr lang="fr-FR" sz="1800" b="1" dirty="0">
                <a:latin typeface="Montserrat Medium" pitchFamily="2" charset="0"/>
                <a:cs typeface="Montserrat"/>
              </a:rPr>
              <a:t>lire des données</a:t>
            </a:r>
            <a:r>
              <a:rPr lang="fr-FR" sz="1800" dirty="0">
                <a:latin typeface="Montserrat Medium" pitchFamily="2" charset="0"/>
                <a:cs typeface="CJHRCE+Montserrat-Regular"/>
              </a:rPr>
              <a:t>.</a:t>
            </a:r>
          </a:p>
        </p:txBody>
      </p:sp>
      <p:pic>
        <p:nvPicPr>
          <p:cNvPr id="4" name="Image 3">
            <a:extLst>
              <a:ext uri="{FF2B5EF4-FFF2-40B4-BE49-F238E27FC236}">
                <a16:creationId xmlns:a16="http://schemas.microsoft.com/office/drawing/2014/main" id="{B2212B65-3562-41A9-5941-40260EC87DD9}"/>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4F83F629-D6C4-48C1-E936-B828E49B39E5}"/>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467198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A9A18-84D3-4697-BC56-57742B5F6B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408DC3E-3457-CADF-0B58-32C3EE743B9B}"/>
              </a:ext>
            </a:extLst>
          </p:cNvPr>
          <p:cNvSpPr>
            <a:spLocks noGrp="1"/>
          </p:cNvSpPr>
          <p:nvPr>
            <p:ph type="ctrTitle"/>
          </p:nvPr>
        </p:nvSpPr>
        <p:spPr>
          <a:xfrm>
            <a:off x="-427681" y="185058"/>
            <a:ext cx="6151085" cy="755746"/>
          </a:xfrm>
        </p:spPr>
        <p:txBody>
          <a:bodyPr>
            <a:noAutofit/>
          </a:bodyPr>
          <a:lstStyle/>
          <a:p>
            <a:pPr marL="0" marR="0">
              <a:lnSpc>
                <a:spcPts val="1696"/>
              </a:lnSpc>
              <a:spcBef>
                <a:spcPts val="0"/>
              </a:spcBef>
              <a:spcAft>
                <a:spcPts val="0"/>
              </a:spcAft>
            </a:pPr>
            <a:r>
              <a:rPr lang="fr-FR" sz="3200" dirty="0">
                <a:solidFill>
                  <a:srgbClr val="0F2035"/>
                </a:solidFill>
                <a:latin typeface="Montserrat ExtraBold" pitchFamily="2" charset="0"/>
                <a:cs typeface="Montserrat"/>
              </a:rPr>
              <a:t>Les requêtes</a:t>
            </a:r>
          </a:p>
        </p:txBody>
      </p:sp>
      <p:sp>
        <p:nvSpPr>
          <p:cNvPr id="3" name="Sous-titre 2">
            <a:extLst>
              <a:ext uri="{FF2B5EF4-FFF2-40B4-BE49-F238E27FC236}">
                <a16:creationId xmlns:a16="http://schemas.microsoft.com/office/drawing/2014/main" id="{3E34634C-2FD4-18AB-85D0-2479019F58BC}"/>
              </a:ext>
            </a:extLst>
          </p:cNvPr>
          <p:cNvSpPr>
            <a:spLocks noGrp="1"/>
          </p:cNvSpPr>
          <p:nvPr>
            <p:ph type="subTitle" idx="1"/>
          </p:nvPr>
        </p:nvSpPr>
        <p:spPr>
          <a:xfrm>
            <a:off x="1055914" y="5192044"/>
            <a:ext cx="10128251" cy="1761101"/>
          </a:xfrm>
        </p:spPr>
        <p:txBody>
          <a:bodyPr>
            <a:noAutofit/>
          </a:bodyPr>
          <a:lstStyle/>
          <a:p>
            <a:pPr algn="just">
              <a:lnSpc>
                <a:spcPct val="150000"/>
              </a:lnSpc>
              <a:spcBef>
                <a:spcPts val="0"/>
              </a:spcBef>
            </a:pPr>
            <a:r>
              <a:rPr lang="fr-FR" sz="1600" dirty="0">
                <a:solidFill>
                  <a:srgbClr val="000000"/>
                </a:solidFill>
                <a:latin typeface="Montserrat Medium" pitchFamily="2" charset="0"/>
                <a:cs typeface="CJHRCE+Montserrat-Regular"/>
              </a:rPr>
              <a:t>Toutes</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les</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requêtes</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que</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vous</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allez</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créer</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se</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retrouveront</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ici.</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Vous</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pouvez</a:t>
            </a:r>
            <a:r>
              <a:rPr lang="fr-FR" sz="1600" spc="4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bien sur naviguer entre elles afin de visualiser vos données et les transformer.</a:t>
            </a:r>
          </a:p>
          <a:p>
            <a:pPr algn="just">
              <a:lnSpc>
                <a:spcPct val="150000"/>
              </a:lnSpc>
              <a:spcBef>
                <a:spcPts val="0"/>
              </a:spcBef>
            </a:pPr>
            <a:r>
              <a:rPr lang="fr-FR" sz="1600" dirty="0">
                <a:solidFill>
                  <a:srgbClr val="000000"/>
                </a:solidFill>
                <a:latin typeface="Montserrat Medium" pitchFamily="2" charset="0"/>
                <a:cs typeface="CJHRCE+Montserrat-Regular"/>
              </a:rPr>
              <a:t>Il</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est</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important</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de</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les</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renommer</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afin</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de</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leur</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donner</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du</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sens.</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Par</a:t>
            </a:r>
            <a:r>
              <a:rPr lang="fr-FR" sz="1600" spc="23"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expérience, vous</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verrez</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que</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c’est</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très</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important</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car</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ces</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noms</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figureront</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dans</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vos</a:t>
            </a:r>
            <a:r>
              <a:rPr lang="fr-FR" sz="1600" spc="-5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formules DAX.</a:t>
            </a:r>
          </a:p>
        </p:txBody>
      </p:sp>
      <p:sp>
        <p:nvSpPr>
          <p:cNvPr id="4" name="object 1">
            <a:extLst>
              <a:ext uri="{FF2B5EF4-FFF2-40B4-BE49-F238E27FC236}">
                <a16:creationId xmlns:a16="http://schemas.microsoft.com/office/drawing/2014/main" id="{259916CE-D88B-EEF3-6315-293FD20AF3D9}"/>
              </a:ext>
            </a:extLst>
          </p:cNvPr>
          <p:cNvSpPr/>
          <p:nvPr/>
        </p:nvSpPr>
        <p:spPr>
          <a:xfrm>
            <a:off x="1160235" y="940804"/>
            <a:ext cx="7232651" cy="4251240"/>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25D69E2F-8F6E-FD1E-0037-D7A6BBEBAB31}"/>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FE013F5B-7974-152C-7D7F-4CE853D58050}"/>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6016259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9B74E-0EB0-DC62-2F85-A4C4D963526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DF1EBD-019C-6C48-3169-D6D47106C236}"/>
              </a:ext>
            </a:extLst>
          </p:cNvPr>
          <p:cNvSpPr>
            <a:spLocks noGrp="1"/>
          </p:cNvSpPr>
          <p:nvPr>
            <p:ph type="ctrTitle"/>
          </p:nvPr>
        </p:nvSpPr>
        <p:spPr>
          <a:xfrm>
            <a:off x="-199080" y="315686"/>
            <a:ext cx="9255995" cy="755746"/>
          </a:xfrm>
        </p:spPr>
        <p:txBody>
          <a:bodyPr>
            <a:noAutofit/>
          </a:bodyPr>
          <a:lstStyle/>
          <a:p>
            <a:pPr marL="0" marR="0">
              <a:lnSpc>
                <a:spcPts val="1696"/>
              </a:lnSpc>
              <a:spcBef>
                <a:spcPts val="0"/>
              </a:spcBef>
              <a:spcAft>
                <a:spcPts val="0"/>
              </a:spcAft>
            </a:pPr>
            <a:r>
              <a:rPr lang="fr-FR" sz="3200" dirty="0">
                <a:solidFill>
                  <a:srgbClr val="0F2035"/>
                </a:solidFill>
                <a:latin typeface="Montserrat ExtraBold" pitchFamily="2" charset="0"/>
                <a:cs typeface="Montserrat"/>
              </a:rPr>
              <a:t>3.2</a:t>
            </a:r>
            <a:r>
              <a:rPr lang="fr-FR" sz="3200" spc="462" dirty="0">
                <a:solidFill>
                  <a:srgbClr val="0F2035"/>
                </a:solidFill>
                <a:latin typeface="Montserrat ExtraBold" pitchFamily="2" charset="0"/>
                <a:cs typeface="Montserrat"/>
              </a:rPr>
              <a:t> </a:t>
            </a:r>
            <a:r>
              <a:rPr lang="fr-FR" sz="3200" dirty="0">
                <a:solidFill>
                  <a:srgbClr val="0F2035"/>
                </a:solidFill>
                <a:latin typeface="Montserrat ExtraBold" pitchFamily="2" charset="0"/>
                <a:cs typeface="Montserrat"/>
              </a:rPr>
              <a:t>Prévisualisation des données</a:t>
            </a:r>
          </a:p>
        </p:txBody>
      </p:sp>
      <p:sp>
        <p:nvSpPr>
          <p:cNvPr id="3" name="Sous-titre 2">
            <a:extLst>
              <a:ext uri="{FF2B5EF4-FFF2-40B4-BE49-F238E27FC236}">
                <a16:creationId xmlns:a16="http://schemas.microsoft.com/office/drawing/2014/main" id="{EC45BBA9-C97B-788C-7B6C-F2C416997861}"/>
              </a:ext>
            </a:extLst>
          </p:cNvPr>
          <p:cNvSpPr>
            <a:spLocks noGrp="1"/>
          </p:cNvSpPr>
          <p:nvPr>
            <p:ph type="subTitle" idx="1"/>
          </p:nvPr>
        </p:nvSpPr>
        <p:spPr>
          <a:xfrm>
            <a:off x="719064" y="1134494"/>
            <a:ext cx="5257193" cy="4928844"/>
          </a:xfrm>
        </p:spPr>
        <p:txBody>
          <a:bodyPr>
            <a:noAutofit/>
          </a:bodyPr>
          <a:lstStyle/>
          <a:p>
            <a:pPr algn="just">
              <a:lnSpc>
                <a:spcPct val="150000"/>
              </a:lnSpc>
              <a:spcBef>
                <a:spcPts val="0"/>
              </a:spcBef>
            </a:pPr>
            <a:r>
              <a:rPr lang="fr-FR" sz="1800" dirty="0">
                <a:latin typeface="Montserrat Medium" pitchFamily="2" charset="0"/>
                <a:cs typeface="CJHRCE+Montserrat-Regular"/>
              </a:rPr>
              <a:t>La</a:t>
            </a:r>
            <a:r>
              <a:rPr lang="fr-FR" sz="1800" spc="65" dirty="0">
                <a:latin typeface="Montserrat Medium" pitchFamily="2" charset="0"/>
                <a:cs typeface="CJHRCE+Montserrat-Regular"/>
              </a:rPr>
              <a:t> </a:t>
            </a:r>
            <a:r>
              <a:rPr lang="fr-FR" sz="1800" dirty="0">
                <a:latin typeface="Montserrat Medium" pitchFamily="2" charset="0"/>
                <a:cs typeface="CJHRCE+Montserrat-Regular"/>
              </a:rPr>
              <a:t>prévisualisation</a:t>
            </a:r>
            <a:r>
              <a:rPr lang="fr-FR" sz="1800" spc="65" dirty="0">
                <a:latin typeface="Montserrat Medium" pitchFamily="2" charset="0"/>
                <a:cs typeface="CJHRCE+Montserrat-Regular"/>
              </a:rPr>
              <a:t> </a:t>
            </a:r>
            <a:r>
              <a:rPr lang="fr-FR" sz="1800" dirty="0">
                <a:latin typeface="Montserrat Medium" pitchFamily="2" charset="0"/>
                <a:cs typeface="CJHRCE+Montserrat-Regular"/>
              </a:rPr>
              <a:t>des</a:t>
            </a:r>
            <a:r>
              <a:rPr lang="fr-FR" sz="1800" spc="65" dirty="0">
                <a:latin typeface="Montserrat Medium" pitchFamily="2" charset="0"/>
                <a:cs typeface="CJHRCE+Montserrat-Regular"/>
              </a:rPr>
              <a:t> </a:t>
            </a:r>
            <a:r>
              <a:rPr lang="fr-FR" sz="1800" dirty="0">
                <a:latin typeface="Montserrat Medium" pitchFamily="2" charset="0"/>
                <a:cs typeface="CJHRCE+Montserrat-Regular"/>
              </a:rPr>
              <a:t>données</a:t>
            </a:r>
            <a:r>
              <a:rPr lang="fr-FR" sz="1800" spc="65" dirty="0">
                <a:latin typeface="Montserrat Medium" pitchFamily="2" charset="0"/>
                <a:cs typeface="CJHRCE+Montserrat-Regular"/>
              </a:rPr>
              <a:t> </a:t>
            </a:r>
            <a:r>
              <a:rPr lang="fr-FR" sz="1800" dirty="0">
                <a:latin typeface="Montserrat Medium" pitchFamily="2" charset="0"/>
                <a:cs typeface="CJHRCE+Montserrat-Regular"/>
              </a:rPr>
              <a:t>est</a:t>
            </a:r>
            <a:r>
              <a:rPr lang="fr-FR" sz="1800" spc="65" dirty="0">
                <a:latin typeface="Montserrat Medium" pitchFamily="2" charset="0"/>
                <a:cs typeface="CJHRCE+Montserrat-Regular"/>
              </a:rPr>
              <a:t> </a:t>
            </a:r>
            <a:r>
              <a:rPr lang="fr-FR" sz="1800" dirty="0">
                <a:latin typeface="Montserrat Medium" pitchFamily="2" charset="0"/>
                <a:cs typeface="CJHRCE+Montserrat-Regular"/>
              </a:rPr>
              <a:t>très</a:t>
            </a:r>
            <a:r>
              <a:rPr lang="fr-FR" sz="1800" spc="65" dirty="0">
                <a:latin typeface="Montserrat Medium" pitchFamily="2" charset="0"/>
                <a:cs typeface="CJHRCE+Montserrat-Regular"/>
              </a:rPr>
              <a:t> </a:t>
            </a:r>
            <a:r>
              <a:rPr lang="fr-FR" sz="1800" dirty="0">
                <a:latin typeface="Montserrat Medium" pitchFamily="2" charset="0"/>
                <a:cs typeface="CJHRCE+Montserrat-Regular"/>
              </a:rPr>
              <a:t>importante.</a:t>
            </a:r>
            <a:r>
              <a:rPr lang="fr-FR" sz="1800" spc="65" dirty="0">
                <a:latin typeface="Montserrat Medium" pitchFamily="2" charset="0"/>
                <a:cs typeface="CJHRCE+Montserrat-Regular"/>
              </a:rPr>
              <a:t> </a:t>
            </a:r>
            <a:r>
              <a:rPr lang="fr-FR" sz="1800" dirty="0">
                <a:latin typeface="Montserrat Medium" pitchFamily="2" charset="0"/>
                <a:cs typeface="CJHRCE+Montserrat-Regular"/>
              </a:rPr>
              <a:t>Elle</a:t>
            </a:r>
            <a:r>
              <a:rPr lang="fr-FR" sz="1800" spc="65" dirty="0">
                <a:latin typeface="Montserrat Medium" pitchFamily="2" charset="0"/>
                <a:cs typeface="CJHRCE+Montserrat-Regular"/>
              </a:rPr>
              <a:t> </a:t>
            </a:r>
            <a:r>
              <a:rPr lang="fr-FR" sz="1800" dirty="0">
                <a:latin typeface="Montserrat Medium" pitchFamily="2" charset="0"/>
                <a:cs typeface="CJHRCE+Montserrat-Regular"/>
              </a:rPr>
              <a:t>vous</a:t>
            </a:r>
            <a:r>
              <a:rPr lang="fr-FR" sz="1800" spc="65" dirty="0">
                <a:latin typeface="Montserrat Medium" pitchFamily="2" charset="0"/>
                <a:cs typeface="CJHRCE+Montserrat-Regular"/>
              </a:rPr>
              <a:t> </a:t>
            </a:r>
            <a:r>
              <a:rPr lang="fr-FR" sz="1800" dirty="0">
                <a:latin typeface="Montserrat Medium" pitchFamily="2" charset="0"/>
                <a:cs typeface="CJHRCE+Montserrat-Regular"/>
              </a:rPr>
              <a:t>permet</a:t>
            </a:r>
            <a:r>
              <a:rPr lang="fr-FR" sz="1800" spc="65" dirty="0">
                <a:latin typeface="Montserrat Medium" pitchFamily="2" charset="0"/>
                <a:cs typeface="CJHRCE+Montserrat-Regular"/>
              </a:rPr>
              <a:t> </a:t>
            </a:r>
            <a:r>
              <a:rPr lang="fr-FR" sz="1800" dirty="0">
                <a:latin typeface="Montserrat Medium" pitchFamily="2" charset="0"/>
                <a:cs typeface="CJHRCE+Montserrat-Regular"/>
              </a:rPr>
              <a:t>de</a:t>
            </a:r>
            <a:r>
              <a:rPr lang="fr-FR" sz="1800" spc="65" dirty="0">
                <a:latin typeface="Montserrat Medium" pitchFamily="2" charset="0"/>
                <a:cs typeface="CJHRCE+Montserrat-Regular"/>
              </a:rPr>
              <a:t> </a:t>
            </a:r>
            <a:r>
              <a:rPr lang="fr-FR" sz="1800" dirty="0">
                <a:latin typeface="Montserrat Medium" pitchFamily="2" charset="0"/>
                <a:cs typeface="CJHRCE+Montserrat-Regular"/>
              </a:rPr>
              <a:t>voir ce</a:t>
            </a:r>
            <a:r>
              <a:rPr lang="fr-FR" sz="1800" spc="134" dirty="0">
                <a:latin typeface="Montserrat Medium" pitchFamily="2" charset="0"/>
                <a:cs typeface="CJHRCE+Montserrat-Regular"/>
              </a:rPr>
              <a:t> </a:t>
            </a:r>
            <a:r>
              <a:rPr lang="fr-FR" sz="1800" dirty="0">
                <a:latin typeface="Montserrat Medium" pitchFamily="2" charset="0"/>
                <a:cs typeface="CJHRCE+Montserrat-Regular"/>
              </a:rPr>
              <a:t>que</a:t>
            </a:r>
            <a:r>
              <a:rPr lang="fr-FR" sz="1800" spc="134" dirty="0">
                <a:latin typeface="Montserrat Medium" pitchFamily="2" charset="0"/>
                <a:cs typeface="CJHRCE+Montserrat-Regular"/>
              </a:rPr>
              <a:t> </a:t>
            </a:r>
            <a:r>
              <a:rPr lang="fr-FR" sz="1800" dirty="0">
                <a:latin typeface="Montserrat Medium" pitchFamily="2" charset="0"/>
                <a:cs typeface="CJHRCE+Montserrat-Regular"/>
              </a:rPr>
              <a:t>vous</a:t>
            </a:r>
            <a:r>
              <a:rPr lang="fr-FR" sz="1800" spc="134" dirty="0">
                <a:latin typeface="Montserrat Medium" pitchFamily="2" charset="0"/>
                <a:cs typeface="CJHRCE+Montserrat-Regular"/>
              </a:rPr>
              <a:t> </a:t>
            </a:r>
            <a:r>
              <a:rPr lang="fr-FR" sz="1800" dirty="0">
                <a:latin typeface="Montserrat Medium" pitchFamily="2" charset="0"/>
                <a:cs typeface="CJHRCE+Montserrat-Regular"/>
              </a:rPr>
              <a:t>allez</a:t>
            </a:r>
            <a:r>
              <a:rPr lang="fr-FR" sz="1800" spc="134" dirty="0">
                <a:latin typeface="Montserrat Medium" pitchFamily="2" charset="0"/>
                <a:cs typeface="CJHRCE+Montserrat-Regular"/>
              </a:rPr>
              <a:t> </a:t>
            </a:r>
            <a:r>
              <a:rPr lang="fr-FR" sz="1800" dirty="0">
                <a:latin typeface="Montserrat Medium" pitchFamily="2" charset="0"/>
                <a:cs typeface="CJHRCE+Montserrat-Regular"/>
              </a:rPr>
              <a:t>importer</a:t>
            </a:r>
            <a:r>
              <a:rPr lang="fr-FR" sz="1800" spc="134" dirty="0">
                <a:latin typeface="Montserrat Medium" pitchFamily="2" charset="0"/>
                <a:cs typeface="CJHRCE+Montserrat-Regular"/>
              </a:rPr>
              <a:t> </a:t>
            </a:r>
            <a:r>
              <a:rPr lang="fr-FR" sz="1800" dirty="0">
                <a:latin typeface="Montserrat Medium" pitchFamily="2" charset="0"/>
                <a:cs typeface="CJHRCE+Montserrat-Regular"/>
              </a:rPr>
              <a:t>dans</a:t>
            </a:r>
            <a:r>
              <a:rPr lang="fr-FR" sz="1800" spc="134" dirty="0">
                <a:latin typeface="Montserrat Medium" pitchFamily="2" charset="0"/>
                <a:cs typeface="CJHRCE+Montserrat-Regular"/>
              </a:rPr>
              <a:t> </a:t>
            </a:r>
            <a:r>
              <a:rPr lang="fr-FR" sz="1800" dirty="0">
                <a:latin typeface="Montserrat Medium" pitchFamily="2" charset="0"/>
                <a:cs typeface="CJHRCE+Montserrat-Regular"/>
              </a:rPr>
              <a:t>votre</a:t>
            </a:r>
            <a:r>
              <a:rPr lang="fr-FR" sz="1800" spc="134" dirty="0">
                <a:latin typeface="Montserrat Medium" pitchFamily="2" charset="0"/>
                <a:cs typeface="CJHRCE+Montserrat-Regular"/>
              </a:rPr>
              <a:t> </a:t>
            </a:r>
            <a:r>
              <a:rPr lang="fr-FR" sz="1800" dirty="0">
                <a:latin typeface="Montserrat Medium" pitchFamily="2" charset="0"/>
                <a:cs typeface="CJHRCE+Montserrat-Regular"/>
              </a:rPr>
              <a:t>Power</a:t>
            </a:r>
            <a:r>
              <a:rPr lang="fr-FR" sz="1800" spc="134" dirty="0">
                <a:latin typeface="Montserrat Medium" pitchFamily="2" charset="0"/>
                <a:cs typeface="CJHRCE+Montserrat-Regular"/>
              </a:rPr>
              <a:t> </a:t>
            </a:r>
            <a:r>
              <a:rPr lang="fr-FR" sz="1800" dirty="0">
                <a:latin typeface="Montserrat Medium" pitchFamily="2" charset="0"/>
                <a:cs typeface="CJHRCE+Montserrat-Regular"/>
              </a:rPr>
              <a:t>BI.</a:t>
            </a:r>
            <a:r>
              <a:rPr lang="fr-FR" sz="1800" spc="134" dirty="0">
                <a:latin typeface="Montserrat Medium" pitchFamily="2" charset="0"/>
                <a:cs typeface="CJHRCE+Montserrat-Regular"/>
              </a:rPr>
              <a:t> </a:t>
            </a:r>
            <a:r>
              <a:rPr lang="fr-FR" sz="1800" dirty="0">
                <a:latin typeface="Montserrat Medium" pitchFamily="2" charset="0"/>
                <a:cs typeface="CJHRCE+Montserrat-Regular"/>
              </a:rPr>
              <a:t>C’est</a:t>
            </a:r>
            <a:r>
              <a:rPr lang="fr-FR" sz="1800" spc="134" dirty="0">
                <a:latin typeface="Montserrat Medium" pitchFamily="2" charset="0"/>
                <a:cs typeface="CJHRCE+Montserrat-Regular"/>
              </a:rPr>
              <a:t> </a:t>
            </a:r>
            <a:r>
              <a:rPr lang="fr-FR" sz="1800" dirty="0">
                <a:latin typeface="Montserrat Medium" pitchFamily="2" charset="0"/>
                <a:cs typeface="CJHRCE+Montserrat-Regular"/>
              </a:rPr>
              <a:t>pour</a:t>
            </a:r>
            <a:r>
              <a:rPr lang="fr-FR" sz="1800" spc="134" dirty="0">
                <a:latin typeface="Montserrat Medium" pitchFamily="2" charset="0"/>
                <a:cs typeface="CJHRCE+Montserrat-Regular"/>
              </a:rPr>
              <a:t> </a:t>
            </a:r>
            <a:r>
              <a:rPr lang="fr-FR" sz="1800" dirty="0">
                <a:latin typeface="Montserrat Medium" pitchFamily="2" charset="0"/>
                <a:cs typeface="CJHRCE+Montserrat-Regular"/>
              </a:rPr>
              <a:t>cela</a:t>
            </a:r>
            <a:r>
              <a:rPr lang="fr-FR" sz="1800" spc="134" dirty="0">
                <a:latin typeface="Montserrat Medium" pitchFamily="2" charset="0"/>
                <a:cs typeface="CJHRCE+Montserrat-Regular"/>
              </a:rPr>
              <a:t> </a:t>
            </a:r>
            <a:r>
              <a:rPr lang="fr-FR" sz="1800" dirty="0">
                <a:latin typeface="Montserrat Medium" pitchFamily="2" charset="0"/>
                <a:cs typeface="CJHRCE+Montserrat-Regular"/>
              </a:rPr>
              <a:t>que</a:t>
            </a:r>
            <a:r>
              <a:rPr lang="fr-FR" sz="1800" spc="134" dirty="0">
                <a:latin typeface="Montserrat Medium" pitchFamily="2" charset="0"/>
                <a:cs typeface="CJHRCE+Montserrat-Regular"/>
              </a:rPr>
              <a:t> </a:t>
            </a:r>
            <a:r>
              <a:rPr lang="fr-FR" sz="1800" dirty="0">
                <a:latin typeface="Montserrat Medium" pitchFamily="2" charset="0"/>
                <a:cs typeface="CJHRCE+Montserrat-Regular"/>
              </a:rPr>
              <a:t>dans</a:t>
            </a:r>
            <a:r>
              <a:rPr lang="fr-FR" sz="1800" spc="134" dirty="0">
                <a:latin typeface="Montserrat Medium" pitchFamily="2" charset="0"/>
                <a:cs typeface="CJHRCE+Montserrat-Regular"/>
              </a:rPr>
              <a:t> </a:t>
            </a:r>
            <a:r>
              <a:rPr lang="fr-FR" sz="1800" dirty="0">
                <a:latin typeface="Montserrat Medium" pitchFamily="2" charset="0"/>
                <a:cs typeface="CJHRCE+Montserrat-Regular"/>
              </a:rPr>
              <a:t>la leçon</a:t>
            </a:r>
            <a:r>
              <a:rPr lang="fr-FR" sz="1800" spc="290" dirty="0">
                <a:latin typeface="Montserrat Medium" pitchFamily="2" charset="0"/>
                <a:cs typeface="CJHRCE+Montserrat-Regular"/>
              </a:rPr>
              <a:t> </a:t>
            </a:r>
            <a:r>
              <a:rPr lang="fr-FR" sz="1800" dirty="0">
                <a:latin typeface="Montserrat Medium" pitchFamily="2" charset="0"/>
                <a:cs typeface="CJHRCE+Montserrat-Regular"/>
              </a:rPr>
              <a:t>numéro</a:t>
            </a:r>
            <a:r>
              <a:rPr lang="fr-FR" sz="1800" spc="290" dirty="0">
                <a:latin typeface="Montserrat Medium" pitchFamily="2" charset="0"/>
                <a:cs typeface="CJHRCE+Montserrat-Regular"/>
              </a:rPr>
              <a:t> </a:t>
            </a:r>
            <a:r>
              <a:rPr lang="fr-FR" sz="1800" dirty="0">
                <a:latin typeface="Montserrat Medium" pitchFamily="2" charset="0"/>
                <a:cs typeface="CJHRCE+Montserrat-Regular"/>
              </a:rPr>
              <a:t>trois,</a:t>
            </a:r>
            <a:r>
              <a:rPr lang="fr-FR" sz="1800" spc="290" dirty="0">
                <a:latin typeface="Montserrat Medium" pitchFamily="2" charset="0"/>
                <a:cs typeface="CJHRCE+Montserrat-Regular"/>
              </a:rPr>
              <a:t> </a:t>
            </a:r>
            <a:r>
              <a:rPr lang="fr-FR" sz="1800" dirty="0">
                <a:latin typeface="Montserrat Medium" pitchFamily="2" charset="0"/>
                <a:cs typeface="CJHRCE+Montserrat-Regular"/>
              </a:rPr>
              <a:t>je</a:t>
            </a:r>
            <a:r>
              <a:rPr lang="fr-FR" sz="1800" spc="290" dirty="0">
                <a:latin typeface="Montserrat Medium" pitchFamily="2" charset="0"/>
                <a:cs typeface="CJHRCE+Montserrat-Regular"/>
              </a:rPr>
              <a:t> </a:t>
            </a:r>
            <a:r>
              <a:rPr lang="fr-FR" sz="1800" dirty="0">
                <a:latin typeface="Montserrat Medium" pitchFamily="2" charset="0"/>
                <a:cs typeface="CJHRCE+Montserrat-Regular"/>
              </a:rPr>
              <a:t>vous</a:t>
            </a:r>
            <a:r>
              <a:rPr lang="fr-FR" sz="1800" spc="290" dirty="0">
                <a:latin typeface="Montserrat Medium" pitchFamily="2" charset="0"/>
                <a:cs typeface="CJHRCE+Montserrat-Regular"/>
              </a:rPr>
              <a:t> </a:t>
            </a:r>
            <a:r>
              <a:rPr lang="fr-FR" sz="1800" dirty="0">
                <a:latin typeface="Montserrat Medium" pitchFamily="2" charset="0"/>
                <a:cs typeface="CJHRCE+Montserrat-Regular"/>
              </a:rPr>
              <a:t>conseille</a:t>
            </a:r>
            <a:r>
              <a:rPr lang="fr-FR" sz="1800" spc="290" dirty="0">
                <a:latin typeface="Montserrat Medium" pitchFamily="2" charset="0"/>
                <a:cs typeface="CJHRCE+Montserrat-Regular"/>
              </a:rPr>
              <a:t> </a:t>
            </a:r>
            <a:r>
              <a:rPr lang="fr-FR" sz="1800" dirty="0">
                <a:latin typeface="Montserrat Medium" pitchFamily="2" charset="0"/>
                <a:cs typeface="CJHRCE+Montserrat-Regular"/>
              </a:rPr>
              <a:t>de</a:t>
            </a:r>
            <a:r>
              <a:rPr lang="fr-FR" sz="1800" spc="290" dirty="0">
                <a:latin typeface="Montserrat Medium" pitchFamily="2" charset="0"/>
                <a:cs typeface="CJHRCE+Montserrat-Regular"/>
              </a:rPr>
              <a:t> </a:t>
            </a:r>
            <a:r>
              <a:rPr lang="fr-FR" sz="1800" dirty="0">
                <a:latin typeface="Montserrat Medium" pitchFamily="2" charset="0"/>
                <a:cs typeface="CJHRCE+Montserrat-Regular"/>
              </a:rPr>
              <a:t>toujours</a:t>
            </a:r>
            <a:r>
              <a:rPr lang="fr-FR" sz="1800" spc="290" dirty="0">
                <a:latin typeface="Montserrat Medium" pitchFamily="2" charset="0"/>
                <a:cs typeface="CJHRCE+Montserrat-Regular"/>
              </a:rPr>
              <a:t> </a:t>
            </a:r>
            <a:r>
              <a:rPr lang="fr-FR" sz="1800" dirty="0">
                <a:latin typeface="Montserrat Medium" pitchFamily="2" charset="0"/>
                <a:cs typeface="CJHRCE+Montserrat-Regular"/>
              </a:rPr>
              <a:t>transformer</a:t>
            </a:r>
            <a:r>
              <a:rPr lang="fr-FR" sz="1800" spc="290" dirty="0">
                <a:latin typeface="Montserrat Medium" pitchFamily="2" charset="0"/>
                <a:cs typeface="CJHRCE+Montserrat-Regular"/>
              </a:rPr>
              <a:t> </a:t>
            </a:r>
            <a:r>
              <a:rPr lang="fr-FR" sz="1800" dirty="0">
                <a:latin typeface="Montserrat Medium" pitchFamily="2" charset="0"/>
                <a:cs typeface="CJHRCE+Montserrat-Regular"/>
              </a:rPr>
              <a:t>les</a:t>
            </a:r>
            <a:r>
              <a:rPr lang="fr-FR" sz="1800" spc="290" dirty="0">
                <a:latin typeface="Montserrat Medium" pitchFamily="2" charset="0"/>
                <a:cs typeface="CJHRCE+Montserrat-Regular"/>
              </a:rPr>
              <a:t> </a:t>
            </a:r>
            <a:r>
              <a:rPr lang="fr-FR" sz="1800" dirty="0">
                <a:latin typeface="Montserrat Medium" pitchFamily="2" charset="0"/>
                <a:cs typeface="CJHRCE+Montserrat-Regular"/>
              </a:rPr>
              <a:t>données quand vous créez une requête, plutôt que directement les charger.</a:t>
            </a:r>
          </a:p>
          <a:p>
            <a:pPr algn="just">
              <a:lnSpc>
                <a:spcPct val="150000"/>
              </a:lnSpc>
              <a:spcBef>
                <a:spcPts val="0"/>
              </a:spcBef>
            </a:pPr>
            <a:r>
              <a:rPr lang="fr-FR" sz="1800" dirty="0">
                <a:latin typeface="Montserrat Medium" pitchFamily="2" charset="0"/>
                <a:cs typeface="CJHRCE+Montserrat-Regular"/>
              </a:rPr>
              <a:t>Notez</a:t>
            </a:r>
            <a:r>
              <a:rPr lang="fr-FR" sz="1800" spc="28" dirty="0">
                <a:latin typeface="Montserrat Medium" pitchFamily="2" charset="0"/>
                <a:cs typeface="CJHRCE+Montserrat-Regular"/>
              </a:rPr>
              <a:t> </a:t>
            </a:r>
            <a:r>
              <a:rPr lang="fr-FR" sz="1800" dirty="0">
                <a:latin typeface="Montserrat Medium" pitchFamily="2" charset="0"/>
                <a:cs typeface="CJHRCE+Montserrat-Regular"/>
              </a:rPr>
              <a:t>que</a:t>
            </a:r>
            <a:r>
              <a:rPr lang="fr-FR" sz="1800" spc="28" dirty="0">
                <a:latin typeface="Montserrat Medium" pitchFamily="2" charset="0"/>
                <a:cs typeface="CJHRCE+Montserrat-Regular"/>
              </a:rPr>
              <a:t> </a:t>
            </a:r>
            <a:r>
              <a:rPr lang="fr-FR" sz="1800" b="1" dirty="0">
                <a:latin typeface="Montserrat Medium" pitchFamily="2" charset="0"/>
                <a:cs typeface="Montserrat"/>
              </a:rPr>
              <a:t>vous</a:t>
            </a:r>
            <a:r>
              <a:rPr lang="fr-FR" sz="1800" b="1" spc="30" dirty="0">
                <a:latin typeface="Montserrat Medium" pitchFamily="2" charset="0"/>
                <a:cs typeface="Montserrat"/>
              </a:rPr>
              <a:t> </a:t>
            </a:r>
            <a:r>
              <a:rPr lang="fr-FR" sz="1800" b="1" dirty="0">
                <a:latin typeface="Montserrat Medium" pitchFamily="2" charset="0"/>
                <a:cs typeface="Montserrat"/>
              </a:rPr>
              <a:t>ne</a:t>
            </a:r>
            <a:r>
              <a:rPr lang="fr-FR" sz="1800" b="1" spc="30" dirty="0">
                <a:latin typeface="Montserrat Medium" pitchFamily="2" charset="0"/>
                <a:cs typeface="Montserrat"/>
              </a:rPr>
              <a:t> </a:t>
            </a:r>
            <a:r>
              <a:rPr lang="fr-FR" sz="1800" b="1" dirty="0">
                <a:latin typeface="Montserrat Medium" pitchFamily="2" charset="0"/>
                <a:cs typeface="Montserrat"/>
              </a:rPr>
              <a:t>voyez</a:t>
            </a:r>
            <a:r>
              <a:rPr lang="fr-FR" sz="1800" b="1" spc="30" dirty="0">
                <a:latin typeface="Montserrat Medium" pitchFamily="2" charset="0"/>
                <a:cs typeface="Montserrat"/>
              </a:rPr>
              <a:t> </a:t>
            </a:r>
            <a:r>
              <a:rPr lang="fr-FR" sz="1800" b="1" dirty="0">
                <a:latin typeface="Montserrat Medium" pitchFamily="2" charset="0"/>
                <a:cs typeface="Montserrat"/>
              </a:rPr>
              <a:t>que</a:t>
            </a:r>
            <a:r>
              <a:rPr lang="fr-FR" sz="1800" b="1" spc="30" dirty="0">
                <a:latin typeface="Montserrat Medium" pitchFamily="2" charset="0"/>
                <a:cs typeface="Montserrat"/>
              </a:rPr>
              <a:t> </a:t>
            </a:r>
            <a:r>
              <a:rPr lang="fr-FR" sz="1800" b="1" dirty="0">
                <a:latin typeface="Montserrat Medium" pitchFamily="2" charset="0"/>
                <a:cs typeface="Montserrat"/>
              </a:rPr>
              <a:t>les</a:t>
            </a:r>
            <a:r>
              <a:rPr lang="fr-FR" sz="1800" b="1" spc="30" dirty="0">
                <a:latin typeface="Montserrat Medium" pitchFamily="2" charset="0"/>
                <a:cs typeface="Montserrat"/>
              </a:rPr>
              <a:t> </a:t>
            </a:r>
            <a:r>
              <a:rPr lang="fr-FR" sz="1800" b="1" dirty="0">
                <a:latin typeface="Montserrat Medium" pitchFamily="2" charset="0"/>
                <a:cs typeface="Montserrat"/>
              </a:rPr>
              <a:t>1000</a:t>
            </a:r>
            <a:r>
              <a:rPr lang="fr-FR" sz="1800" b="1" spc="30" dirty="0">
                <a:latin typeface="Montserrat Medium" pitchFamily="2" charset="0"/>
                <a:cs typeface="Montserrat"/>
              </a:rPr>
              <a:t> </a:t>
            </a:r>
            <a:r>
              <a:rPr lang="fr-FR" sz="1800" b="1" dirty="0">
                <a:latin typeface="Montserrat Medium" pitchFamily="2" charset="0"/>
                <a:cs typeface="Montserrat"/>
              </a:rPr>
              <a:t>premières</a:t>
            </a:r>
            <a:r>
              <a:rPr lang="fr-FR" sz="1800" b="1" spc="30" dirty="0">
                <a:latin typeface="Montserrat Medium" pitchFamily="2" charset="0"/>
                <a:cs typeface="Montserrat"/>
              </a:rPr>
              <a:t> </a:t>
            </a:r>
            <a:r>
              <a:rPr lang="fr-FR" sz="1800" b="1" dirty="0">
                <a:latin typeface="Montserrat Medium" pitchFamily="2" charset="0"/>
                <a:cs typeface="Montserrat"/>
              </a:rPr>
              <a:t>lignes</a:t>
            </a:r>
            <a:r>
              <a:rPr lang="fr-FR" sz="1800" b="1" spc="30" dirty="0">
                <a:latin typeface="Montserrat Medium" pitchFamily="2" charset="0"/>
                <a:cs typeface="Montserrat"/>
              </a:rPr>
              <a:t> </a:t>
            </a:r>
            <a:r>
              <a:rPr lang="fr-FR" sz="1800" b="1" dirty="0">
                <a:latin typeface="Montserrat Medium" pitchFamily="2" charset="0"/>
                <a:cs typeface="Montserrat"/>
              </a:rPr>
              <a:t>de votre</a:t>
            </a:r>
            <a:r>
              <a:rPr lang="fr-FR" sz="1800" b="1" spc="30" dirty="0">
                <a:latin typeface="Montserrat Medium" pitchFamily="2" charset="0"/>
                <a:cs typeface="Montserrat"/>
              </a:rPr>
              <a:t> </a:t>
            </a:r>
            <a:r>
              <a:rPr lang="fr-FR" sz="1800" b="1" dirty="0">
                <a:latin typeface="Montserrat Medium" pitchFamily="2" charset="0"/>
                <a:cs typeface="Montserrat"/>
              </a:rPr>
              <a:t>source</a:t>
            </a:r>
            <a:r>
              <a:rPr lang="fr-FR" sz="1800" b="1" spc="30" dirty="0">
                <a:latin typeface="Montserrat Medium" pitchFamily="2" charset="0"/>
                <a:cs typeface="Montserrat"/>
              </a:rPr>
              <a:t> </a:t>
            </a:r>
            <a:r>
              <a:rPr lang="fr-FR" sz="1800" b="1" dirty="0">
                <a:latin typeface="Montserrat Medium" pitchFamily="2" charset="0"/>
                <a:cs typeface="Montserrat"/>
              </a:rPr>
              <a:t>de données.</a:t>
            </a:r>
            <a:r>
              <a:rPr lang="fr-FR" sz="1800" b="1" spc="-15" dirty="0">
                <a:latin typeface="Montserrat Medium" pitchFamily="2" charset="0"/>
                <a:cs typeface="Montserrat"/>
              </a:rPr>
              <a:t> </a:t>
            </a:r>
            <a:r>
              <a:rPr lang="fr-FR" sz="1800" dirty="0">
                <a:latin typeface="Montserrat Medium" pitchFamily="2" charset="0"/>
                <a:cs typeface="CJHRCE+Montserrat-Regular"/>
              </a:rPr>
              <a:t>C’est</a:t>
            </a:r>
            <a:r>
              <a:rPr lang="fr-FR" sz="1800" spc="11" dirty="0">
                <a:latin typeface="Montserrat Medium" pitchFamily="2" charset="0"/>
                <a:cs typeface="CJHRCE+Montserrat-Regular"/>
              </a:rPr>
              <a:t> </a:t>
            </a:r>
            <a:r>
              <a:rPr lang="fr-FR" sz="1800" dirty="0">
                <a:latin typeface="Montserrat Medium" pitchFamily="2" charset="0"/>
                <a:cs typeface="CJHRCE+Montserrat-Regular"/>
              </a:rPr>
              <a:t>uniquement</a:t>
            </a:r>
            <a:r>
              <a:rPr lang="fr-FR" sz="1800" spc="11" dirty="0">
                <a:latin typeface="Montserrat Medium" pitchFamily="2" charset="0"/>
                <a:cs typeface="CJHRCE+Montserrat-Regular"/>
              </a:rPr>
              <a:t> </a:t>
            </a:r>
            <a:r>
              <a:rPr lang="fr-FR" sz="1800" dirty="0">
                <a:latin typeface="Montserrat Medium" pitchFamily="2" charset="0"/>
                <a:cs typeface="CJHRCE+Montserrat-Regular"/>
              </a:rPr>
              <a:t>une</a:t>
            </a:r>
            <a:r>
              <a:rPr lang="fr-FR" sz="1800" spc="11" dirty="0">
                <a:latin typeface="Montserrat Medium" pitchFamily="2" charset="0"/>
                <a:cs typeface="CJHRCE+Montserrat-Regular"/>
              </a:rPr>
              <a:t> </a:t>
            </a:r>
            <a:r>
              <a:rPr lang="fr-FR" sz="1800" dirty="0">
                <a:latin typeface="Montserrat Medium" pitchFamily="2" charset="0"/>
                <a:cs typeface="CJHRCE+Montserrat-Regular"/>
              </a:rPr>
              <a:t>question</a:t>
            </a:r>
            <a:r>
              <a:rPr lang="fr-FR" sz="1800" spc="11" dirty="0">
                <a:latin typeface="Montserrat Medium" pitchFamily="2" charset="0"/>
                <a:cs typeface="CJHRCE+Montserrat-Regular"/>
              </a:rPr>
              <a:t> </a:t>
            </a:r>
            <a:r>
              <a:rPr lang="fr-FR" sz="1800" dirty="0">
                <a:latin typeface="Montserrat Medium" pitchFamily="2" charset="0"/>
                <a:cs typeface="CJHRCE+Montserrat-Regular"/>
              </a:rPr>
              <a:t>de</a:t>
            </a:r>
            <a:r>
              <a:rPr lang="fr-FR" sz="1800" spc="11" dirty="0">
                <a:latin typeface="Montserrat Medium" pitchFamily="2" charset="0"/>
                <a:cs typeface="CJHRCE+Montserrat-Regular"/>
              </a:rPr>
              <a:t> </a:t>
            </a:r>
            <a:r>
              <a:rPr lang="fr-FR" sz="1800" dirty="0">
                <a:latin typeface="Montserrat Medium" pitchFamily="2" charset="0"/>
                <a:cs typeface="CJHRCE+Montserrat-Regular"/>
              </a:rPr>
              <a:t>performance.</a:t>
            </a:r>
            <a:r>
              <a:rPr lang="fr-FR" sz="1800" spc="11" dirty="0">
                <a:latin typeface="Montserrat Medium" pitchFamily="2" charset="0"/>
                <a:cs typeface="CJHRCE+Montserrat-Regular"/>
              </a:rPr>
              <a:t> </a:t>
            </a:r>
            <a:endParaRPr lang="fr-FR" sz="1800" dirty="0">
              <a:latin typeface="Montserrat Medium" pitchFamily="2" charset="0"/>
              <a:cs typeface="CJHRCE+Montserrat-Regular"/>
            </a:endParaRPr>
          </a:p>
        </p:txBody>
      </p:sp>
      <p:sp>
        <p:nvSpPr>
          <p:cNvPr id="5" name="object 2">
            <a:extLst>
              <a:ext uri="{FF2B5EF4-FFF2-40B4-BE49-F238E27FC236}">
                <a16:creationId xmlns:a16="http://schemas.microsoft.com/office/drawing/2014/main" id="{5C2A3779-743F-6D9F-CEB6-8F9AAC082703}"/>
              </a:ext>
            </a:extLst>
          </p:cNvPr>
          <p:cNvSpPr/>
          <p:nvPr/>
        </p:nvSpPr>
        <p:spPr>
          <a:xfrm>
            <a:off x="6096000" y="1279453"/>
            <a:ext cx="5834743" cy="4228718"/>
          </a:xfrm>
          <a:prstGeom prst="rect">
            <a:avLst/>
          </a:prstGeom>
          <a:blipFill>
            <a:blip r:embed="rId2" cstate="print"/>
            <a:stretch>
              <a:fillRect/>
            </a:stretch>
          </a:blipFill>
        </p:spPr>
        <p:txBody>
          <a:bodyPr wrap="square" lIns="0" tIns="0" rIns="0" bIns="0" rtlCol="0">
            <a:spAutoFit/>
          </a:bodyPr>
          <a:lstStyle/>
          <a:p>
            <a:endParaRPr dirty="0"/>
          </a:p>
        </p:txBody>
      </p:sp>
      <p:pic>
        <p:nvPicPr>
          <p:cNvPr id="4" name="Image 3">
            <a:extLst>
              <a:ext uri="{FF2B5EF4-FFF2-40B4-BE49-F238E27FC236}">
                <a16:creationId xmlns:a16="http://schemas.microsoft.com/office/drawing/2014/main" id="{21000326-533A-BAA1-B564-012FC48815CA}"/>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361C7D90-3D5B-9020-ECB7-753AADC4DCD5}"/>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784014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9289-F421-DB84-54EC-B5625EF1B24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5EE4264-FA43-75FF-60C4-0FFFC353FACF}"/>
              </a:ext>
            </a:extLst>
          </p:cNvPr>
          <p:cNvSpPr>
            <a:spLocks noGrp="1"/>
          </p:cNvSpPr>
          <p:nvPr>
            <p:ph type="ctrTitle"/>
          </p:nvPr>
        </p:nvSpPr>
        <p:spPr>
          <a:xfrm>
            <a:off x="640689" y="385140"/>
            <a:ext cx="9255995" cy="755746"/>
          </a:xfrm>
        </p:spPr>
        <p:txBody>
          <a:bodyPr>
            <a:noAutofit/>
          </a:bodyPr>
          <a:lstStyle/>
          <a:p>
            <a:pPr marL="0" marR="0" algn="l">
              <a:lnSpc>
                <a:spcPts val="1696"/>
              </a:lnSpc>
              <a:spcBef>
                <a:spcPts val="0"/>
              </a:spcBef>
              <a:spcAft>
                <a:spcPts val="0"/>
              </a:spcAft>
            </a:pPr>
            <a:r>
              <a:rPr lang="fr-FR" sz="3200" dirty="0">
                <a:solidFill>
                  <a:srgbClr val="0F2035"/>
                </a:solidFill>
                <a:latin typeface="Montserrat ExtraBold" pitchFamily="2" charset="0"/>
                <a:cs typeface="Montserrat"/>
              </a:rPr>
              <a:t>3.3</a:t>
            </a:r>
            <a:r>
              <a:rPr lang="fr-FR" sz="3200" spc="462" dirty="0">
                <a:solidFill>
                  <a:srgbClr val="0F2035"/>
                </a:solidFill>
                <a:latin typeface="Montserrat ExtraBold" pitchFamily="2" charset="0"/>
                <a:cs typeface="Montserrat"/>
              </a:rPr>
              <a:t> </a:t>
            </a:r>
            <a:r>
              <a:rPr lang="fr-FR" sz="3200" dirty="0">
                <a:solidFill>
                  <a:srgbClr val="0F2035"/>
                </a:solidFill>
                <a:latin typeface="Montserrat ExtraBold" pitchFamily="2" charset="0"/>
                <a:cs typeface="Montserrat"/>
              </a:rPr>
              <a:t>Le bandeau</a:t>
            </a:r>
          </a:p>
        </p:txBody>
      </p:sp>
      <p:sp>
        <p:nvSpPr>
          <p:cNvPr id="3" name="Sous-titre 2">
            <a:extLst>
              <a:ext uri="{FF2B5EF4-FFF2-40B4-BE49-F238E27FC236}">
                <a16:creationId xmlns:a16="http://schemas.microsoft.com/office/drawing/2014/main" id="{82F8E2AE-6794-D9F9-8C57-8EA8B30F3F28}"/>
              </a:ext>
            </a:extLst>
          </p:cNvPr>
          <p:cNvSpPr>
            <a:spLocks noGrp="1"/>
          </p:cNvSpPr>
          <p:nvPr>
            <p:ph type="subTitle" idx="1"/>
          </p:nvPr>
        </p:nvSpPr>
        <p:spPr>
          <a:xfrm>
            <a:off x="740837" y="1971324"/>
            <a:ext cx="4527850" cy="3297362"/>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C’est</a:t>
            </a:r>
            <a:r>
              <a:rPr lang="fr-FR" sz="1800" spc="2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exactement</a:t>
            </a:r>
            <a:r>
              <a:rPr lang="fr-FR" sz="1800" spc="2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a:t>
            </a:r>
            <a:r>
              <a:rPr lang="fr-FR" sz="1800" spc="2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même</a:t>
            </a:r>
            <a:r>
              <a:rPr lang="fr-FR" sz="1800" spc="2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fonctionnement</a:t>
            </a:r>
            <a:r>
              <a:rPr lang="fr-FR" sz="1800" spc="2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que</a:t>
            </a:r>
            <a:r>
              <a:rPr lang="fr-FR" sz="1800" spc="2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2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autres</a:t>
            </a:r>
            <a:r>
              <a:rPr lang="fr-FR" sz="1800" spc="2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outils</a:t>
            </a:r>
            <a:r>
              <a:rPr lang="fr-FR" sz="1800" spc="2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Microsoft (Excel,</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Power</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Point,</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Word,</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etc…).</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Vous</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retrouvez</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dans</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bandeau</a:t>
            </a:r>
            <a:r>
              <a:rPr lang="fr-FR" sz="1800" spc="198"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plusieurs onglets</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avec</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toutes</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actions</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que</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vous</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pourrez</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utiliser</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pour</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modifier</a:t>
            </a:r>
            <a:r>
              <a:rPr lang="fr-FR" sz="1800" spc="11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votre base de données.</a:t>
            </a:r>
          </a:p>
        </p:txBody>
      </p:sp>
      <p:sp>
        <p:nvSpPr>
          <p:cNvPr id="4" name="object 1">
            <a:extLst>
              <a:ext uri="{FF2B5EF4-FFF2-40B4-BE49-F238E27FC236}">
                <a16:creationId xmlns:a16="http://schemas.microsoft.com/office/drawing/2014/main" id="{EF07A0B1-EAAB-0155-ACFC-8925241B698C}"/>
              </a:ext>
            </a:extLst>
          </p:cNvPr>
          <p:cNvSpPr/>
          <p:nvPr/>
        </p:nvSpPr>
        <p:spPr>
          <a:xfrm>
            <a:off x="5448389" y="1546781"/>
            <a:ext cx="6373497" cy="4527448"/>
          </a:xfrm>
          <a:prstGeom prst="rect">
            <a:avLst/>
          </a:prstGeom>
          <a:blipFill>
            <a:blip r:embed="rId2" cstate="print"/>
            <a:stretch>
              <a:fillRect/>
            </a:stretch>
          </a:blipFill>
        </p:spPr>
        <p:txBody>
          <a:bodyPr wrap="square" lIns="0" tIns="0" rIns="0" bIns="0" rtlCol="0">
            <a:spAutoFit/>
          </a:bodyPr>
          <a:lstStyle/>
          <a:p>
            <a:endParaRPr dirty="0"/>
          </a:p>
        </p:txBody>
      </p:sp>
      <p:pic>
        <p:nvPicPr>
          <p:cNvPr id="5" name="Image 4">
            <a:extLst>
              <a:ext uri="{FF2B5EF4-FFF2-40B4-BE49-F238E27FC236}">
                <a16:creationId xmlns:a16="http://schemas.microsoft.com/office/drawing/2014/main" id="{C021AF87-4692-BD30-637B-4922AC18D7A9}"/>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26728378-AA1E-E6F1-C464-A394E4C74A89}"/>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946294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EA34B-B7EE-DBF8-C6AC-659414D368B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5258F2C-76E7-D23D-48CD-F3C6915186E4}"/>
              </a:ext>
            </a:extLst>
          </p:cNvPr>
          <p:cNvSpPr>
            <a:spLocks noGrp="1"/>
          </p:cNvSpPr>
          <p:nvPr>
            <p:ph type="ctrTitle"/>
          </p:nvPr>
        </p:nvSpPr>
        <p:spPr>
          <a:xfrm>
            <a:off x="925285" y="152663"/>
            <a:ext cx="9255995" cy="755746"/>
          </a:xfrm>
        </p:spPr>
        <p:txBody>
          <a:bodyPr>
            <a:noAutofit/>
          </a:bodyPr>
          <a:lstStyle/>
          <a:p>
            <a:pPr marL="0" marR="0" algn="just">
              <a:lnSpc>
                <a:spcPts val="1696"/>
              </a:lnSpc>
              <a:spcBef>
                <a:spcPts val="0"/>
              </a:spcBef>
              <a:spcAft>
                <a:spcPts val="0"/>
              </a:spcAft>
            </a:pPr>
            <a:r>
              <a:rPr lang="fr-FR" sz="3200" b="1" dirty="0">
                <a:solidFill>
                  <a:srgbClr val="0F2035"/>
                </a:solidFill>
                <a:latin typeface="Montserrat"/>
                <a:cs typeface="Montserrat"/>
              </a:rPr>
              <a:t>3.4</a:t>
            </a:r>
            <a:r>
              <a:rPr lang="fr-FR" sz="3200" b="1" spc="324" dirty="0">
                <a:solidFill>
                  <a:srgbClr val="0F2035"/>
                </a:solidFill>
                <a:latin typeface="Montserrat"/>
                <a:cs typeface="Montserrat"/>
              </a:rPr>
              <a:t> </a:t>
            </a:r>
            <a:r>
              <a:rPr lang="fr-FR" sz="3200" b="1" dirty="0">
                <a:solidFill>
                  <a:srgbClr val="0F2035"/>
                </a:solidFill>
                <a:latin typeface="Montserrat"/>
                <a:cs typeface="Montserrat"/>
              </a:rPr>
              <a:t>Les étapes appliquées</a:t>
            </a:r>
          </a:p>
        </p:txBody>
      </p:sp>
      <p:sp>
        <p:nvSpPr>
          <p:cNvPr id="3" name="Sous-titre 2">
            <a:extLst>
              <a:ext uri="{FF2B5EF4-FFF2-40B4-BE49-F238E27FC236}">
                <a16:creationId xmlns:a16="http://schemas.microsoft.com/office/drawing/2014/main" id="{5DDF63F1-07CC-CC06-0AA8-8B1F5D9AADAD}"/>
              </a:ext>
            </a:extLst>
          </p:cNvPr>
          <p:cNvSpPr>
            <a:spLocks noGrp="1"/>
          </p:cNvSpPr>
          <p:nvPr>
            <p:ph type="subTitle" idx="1"/>
          </p:nvPr>
        </p:nvSpPr>
        <p:spPr>
          <a:xfrm>
            <a:off x="925285" y="5057730"/>
            <a:ext cx="10575167" cy="1375727"/>
          </a:xfrm>
        </p:spPr>
        <p:txBody>
          <a:bodyPr>
            <a:noAutofit/>
          </a:bodyPr>
          <a:lstStyle/>
          <a:p>
            <a:pPr algn="just">
              <a:lnSpc>
                <a:spcPct val="150000"/>
              </a:lnSpc>
              <a:spcBef>
                <a:spcPts val="0"/>
              </a:spcBef>
            </a:pPr>
            <a:r>
              <a:rPr lang="fr-FR" sz="1800" dirty="0">
                <a:latin typeface="Montserrat Medium" pitchFamily="2" charset="0"/>
                <a:cs typeface="CJHRCE+Montserrat-Regular"/>
              </a:rPr>
              <a:t>Toutes</a:t>
            </a:r>
            <a:r>
              <a:rPr lang="fr-FR" sz="1800" spc="1258" dirty="0">
                <a:latin typeface="Montserrat Medium" pitchFamily="2" charset="0"/>
                <a:cs typeface="CJHRCE+Montserrat-Regular"/>
              </a:rPr>
              <a:t> </a:t>
            </a:r>
            <a:r>
              <a:rPr lang="fr-FR" sz="1800" dirty="0">
                <a:latin typeface="Montserrat Medium" pitchFamily="2" charset="0"/>
                <a:cs typeface="CJHRCE+Montserrat-Regular"/>
              </a:rPr>
              <a:t>les</a:t>
            </a:r>
            <a:r>
              <a:rPr lang="fr-FR" sz="1800" spc="1258" dirty="0">
                <a:latin typeface="Montserrat Medium" pitchFamily="2" charset="0"/>
                <a:cs typeface="CJHRCE+Montserrat-Regular"/>
              </a:rPr>
              <a:t> </a:t>
            </a:r>
            <a:r>
              <a:rPr lang="fr-FR" sz="1800" dirty="0">
                <a:latin typeface="Montserrat Medium" pitchFamily="2" charset="0"/>
                <a:cs typeface="CJHRCE+Montserrat-Regular"/>
              </a:rPr>
              <a:t>modifications</a:t>
            </a:r>
            <a:r>
              <a:rPr lang="fr-FR" sz="1800" spc="1258" dirty="0">
                <a:latin typeface="Montserrat Medium" pitchFamily="2" charset="0"/>
                <a:cs typeface="CJHRCE+Montserrat-Regular"/>
              </a:rPr>
              <a:t> </a:t>
            </a:r>
            <a:r>
              <a:rPr lang="fr-FR" sz="1800" dirty="0">
                <a:latin typeface="Montserrat Medium" pitchFamily="2" charset="0"/>
                <a:cs typeface="CJHRCE+Montserrat-Regular"/>
              </a:rPr>
              <a:t>que</a:t>
            </a:r>
            <a:r>
              <a:rPr lang="fr-FR" sz="1800" spc="1258" dirty="0">
                <a:latin typeface="Montserrat Medium" pitchFamily="2" charset="0"/>
                <a:cs typeface="CJHRCE+Montserrat-Regular"/>
              </a:rPr>
              <a:t> </a:t>
            </a:r>
            <a:r>
              <a:rPr lang="fr-FR" sz="1800" dirty="0">
                <a:latin typeface="Montserrat Medium" pitchFamily="2" charset="0"/>
                <a:cs typeface="CJHRCE+Montserrat-Regular"/>
              </a:rPr>
              <a:t>vous</a:t>
            </a:r>
            <a:r>
              <a:rPr lang="fr-FR" sz="1800" spc="1258" dirty="0">
                <a:latin typeface="Montserrat Medium" pitchFamily="2" charset="0"/>
                <a:cs typeface="CJHRCE+Montserrat-Regular"/>
              </a:rPr>
              <a:t> </a:t>
            </a:r>
            <a:r>
              <a:rPr lang="fr-FR" sz="1800" dirty="0">
                <a:latin typeface="Montserrat Medium" pitchFamily="2" charset="0"/>
                <a:cs typeface="CJHRCE+Montserrat-Regular"/>
              </a:rPr>
              <a:t>allez</a:t>
            </a:r>
            <a:r>
              <a:rPr lang="fr-FR" sz="1800" spc="1258" dirty="0">
                <a:latin typeface="Montserrat Medium" pitchFamily="2" charset="0"/>
                <a:cs typeface="CJHRCE+Montserrat-Regular"/>
              </a:rPr>
              <a:t> </a:t>
            </a:r>
            <a:r>
              <a:rPr lang="fr-FR" sz="1800" dirty="0">
                <a:latin typeface="Montserrat Medium" pitchFamily="2" charset="0"/>
                <a:cs typeface="CJHRCE+Montserrat-Regular"/>
              </a:rPr>
              <a:t>réaliser</a:t>
            </a:r>
            <a:r>
              <a:rPr lang="fr-FR" sz="1800" spc="1258" dirty="0">
                <a:latin typeface="Montserrat Medium" pitchFamily="2" charset="0"/>
                <a:cs typeface="CJHRCE+Montserrat-Regular"/>
              </a:rPr>
              <a:t> </a:t>
            </a:r>
            <a:r>
              <a:rPr lang="fr-FR" sz="1800" dirty="0">
                <a:latin typeface="Montserrat Medium" pitchFamily="2" charset="0"/>
                <a:cs typeface="CJHRCE+Montserrat-Regular"/>
              </a:rPr>
              <a:t>vont</a:t>
            </a:r>
            <a:r>
              <a:rPr lang="fr-FR" sz="1800" spc="1258" dirty="0">
                <a:latin typeface="Montserrat Medium" pitchFamily="2" charset="0"/>
                <a:cs typeface="CJHRCE+Montserrat-Regular"/>
              </a:rPr>
              <a:t> </a:t>
            </a:r>
            <a:r>
              <a:rPr lang="fr-FR" sz="1800" dirty="0">
                <a:latin typeface="Montserrat Medium" pitchFamily="2" charset="0"/>
                <a:cs typeface="CJHRCE+Montserrat-Regular"/>
              </a:rPr>
              <a:t>s’afficher </a:t>
            </a:r>
            <a:r>
              <a:rPr lang="fr-FR" sz="1800" b="1" dirty="0">
                <a:latin typeface="Montserrat Medium" pitchFamily="2" charset="0"/>
                <a:cs typeface="Montserrat"/>
              </a:rPr>
              <a:t>chronologiquement</a:t>
            </a:r>
            <a:r>
              <a:rPr lang="fr-FR" sz="1800" b="1" spc="-65" dirty="0">
                <a:latin typeface="Montserrat Medium" pitchFamily="2" charset="0"/>
                <a:cs typeface="Montserrat"/>
              </a:rPr>
              <a:t> </a:t>
            </a:r>
            <a:r>
              <a:rPr lang="fr-FR" sz="1800" dirty="0">
                <a:latin typeface="Montserrat Medium" pitchFamily="2" charset="0"/>
                <a:cs typeface="CJHRCE+Montserrat-Regular"/>
              </a:rPr>
              <a:t>dans</a:t>
            </a:r>
            <a:r>
              <a:rPr lang="fr-FR" sz="1800" spc="-38" dirty="0">
                <a:latin typeface="Montserrat Medium" pitchFamily="2" charset="0"/>
                <a:cs typeface="CJHRCE+Montserrat-Regular"/>
              </a:rPr>
              <a:t> </a:t>
            </a:r>
            <a:r>
              <a:rPr lang="fr-FR" sz="1800" dirty="0">
                <a:latin typeface="Montserrat Medium" pitchFamily="2" charset="0"/>
                <a:cs typeface="CJHRCE+Montserrat-Regular"/>
              </a:rPr>
              <a:t>les</a:t>
            </a:r>
            <a:r>
              <a:rPr lang="fr-FR" sz="1800" spc="-38" dirty="0">
                <a:latin typeface="Montserrat Medium" pitchFamily="2" charset="0"/>
                <a:cs typeface="CJHRCE+Montserrat-Regular"/>
              </a:rPr>
              <a:t> </a:t>
            </a:r>
            <a:r>
              <a:rPr lang="fr-FR" sz="1800" dirty="0">
                <a:latin typeface="Montserrat Medium" pitchFamily="2" charset="0"/>
                <a:cs typeface="CJHRCE+Montserrat-Regular"/>
              </a:rPr>
              <a:t>étapes</a:t>
            </a:r>
            <a:r>
              <a:rPr lang="fr-FR" sz="1800" spc="-38" dirty="0">
                <a:latin typeface="Montserrat Medium" pitchFamily="2" charset="0"/>
                <a:cs typeface="CJHRCE+Montserrat-Regular"/>
              </a:rPr>
              <a:t> </a:t>
            </a:r>
            <a:r>
              <a:rPr lang="fr-FR" sz="1800" dirty="0">
                <a:latin typeface="Montserrat Medium" pitchFamily="2" charset="0"/>
                <a:cs typeface="CJHRCE+Montserrat-Regular"/>
              </a:rPr>
              <a:t>appliquées.</a:t>
            </a:r>
            <a:r>
              <a:rPr lang="fr-FR" sz="1800" spc="-38" dirty="0">
                <a:latin typeface="Montserrat Medium" pitchFamily="2" charset="0"/>
                <a:cs typeface="CJHRCE+Montserrat-Regular"/>
              </a:rPr>
              <a:t> </a:t>
            </a:r>
            <a:r>
              <a:rPr lang="fr-FR" sz="1800" dirty="0">
                <a:latin typeface="Montserrat Medium" pitchFamily="2" charset="0"/>
                <a:cs typeface="CJHRCE+Montserrat-Regular"/>
              </a:rPr>
              <a:t>Il</a:t>
            </a:r>
            <a:r>
              <a:rPr lang="fr-FR" sz="1800" spc="-38" dirty="0">
                <a:latin typeface="Montserrat Medium" pitchFamily="2" charset="0"/>
                <a:cs typeface="CJHRCE+Montserrat-Regular"/>
              </a:rPr>
              <a:t> </a:t>
            </a:r>
            <a:r>
              <a:rPr lang="fr-FR" sz="1800" dirty="0">
                <a:latin typeface="Montserrat Medium" pitchFamily="2" charset="0"/>
                <a:cs typeface="CJHRCE+Montserrat-Regular"/>
              </a:rPr>
              <a:t>est</a:t>
            </a:r>
            <a:r>
              <a:rPr lang="fr-FR" sz="1800" spc="-38" dirty="0">
                <a:latin typeface="Montserrat Medium" pitchFamily="2" charset="0"/>
                <a:cs typeface="CJHRCE+Montserrat-Regular"/>
              </a:rPr>
              <a:t> </a:t>
            </a:r>
            <a:r>
              <a:rPr lang="fr-FR" sz="1800" dirty="0">
                <a:latin typeface="Montserrat Medium" pitchFamily="2" charset="0"/>
                <a:cs typeface="CJHRCE+Montserrat-Regular"/>
              </a:rPr>
              <a:t>alors</a:t>
            </a:r>
            <a:r>
              <a:rPr lang="fr-FR" sz="1800" spc="-38" dirty="0">
                <a:latin typeface="Montserrat Medium" pitchFamily="2" charset="0"/>
                <a:cs typeface="CJHRCE+Montserrat-Regular"/>
              </a:rPr>
              <a:t> </a:t>
            </a:r>
            <a:r>
              <a:rPr lang="fr-FR" sz="1800" dirty="0">
                <a:latin typeface="Montserrat Medium" pitchFamily="2" charset="0"/>
                <a:cs typeface="CJHRCE+Montserrat-Regular"/>
              </a:rPr>
              <a:t>possible</a:t>
            </a:r>
            <a:r>
              <a:rPr lang="fr-FR" sz="1800" spc="-38" dirty="0">
                <a:latin typeface="Montserrat Medium" pitchFamily="2" charset="0"/>
                <a:cs typeface="CJHRCE+Montserrat-Regular"/>
              </a:rPr>
              <a:t> </a:t>
            </a:r>
            <a:r>
              <a:rPr lang="fr-FR" sz="1800" dirty="0">
                <a:latin typeface="Montserrat Medium" pitchFamily="2" charset="0"/>
                <a:cs typeface="CJHRCE+Montserrat-Regular"/>
              </a:rPr>
              <a:t>de</a:t>
            </a:r>
            <a:r>
              <a:rPr lang="fr-FR" sz="1800" spc="-38" dirty="0">
                <a:latin typeface="Montserrat Medium" pitchFamily="2" charset="0"/>
                <a:cs typeface="CJHRCE+Montserrat-Regular"/>
              </a:rPr>
              <a:t> </a:t>
            </a:r>
            <a:r>
              <a:rPr lang="fr-FR" sz="1800" dirty="0">
                <a:latin typeface="Montserrat Medium" pitchFamily="2" charset="0"/>
                <a:cs typeface="CJHRCE+Montserrat-Regular"/>
              </a:rPr>
              <a:t>cliquer sur</a:t>
            </a:r>
            <a:r>
              <a:rPr lang="fr-FR" sz="1800" spc="52" dirty="0">
                <a:latin typeface="Montserrat Medium" pitchFamily="2" charset="0"/>
                <a:cs typeface="CJHRCE+Montserrat-Regular"/>
              </a:rPr>
              <a:t> </a:t>
            </a:r>
            <a:r>
              <a:rPr lang="fr-FR" sz="1800" dirty="0">
                <a:latin typeface="Montserrat Medium" pitchFamily="2" charset="0"/>
                <a:cs typeface="CJHRCE+Montserrat-Regular"/>
              </a:rPr>
              <a:t>n’importe</a:t>
            </a:r>
            <a:r>
              <a:rPr lang="fr-FR" sz="1800" spc="52" dirty="0">
                <a:latin typeface="Montserrat Medium" pitchFamily="2" charset="0"/>
                <a:cs typeface="CJHRCE+Montserrat-Regular"/>
              </a:rPr>
              <a:t> </a:t>
            </a:r>
            <a:r>
              <a:rPr lang="fr-FR" sz="1800" dirty="0">
                <a:latin typeface="Montserrat Medium" pitchFamily="2" charset="0"/>
                <a:cs typeface="CJHRCE+Montserrat-Regular"/>
              </a:rPr>
              <a:t>quelle</a:t>
            </a:r>
            <a:r>
              <a:rPr lang="fr-FR" sz="1800" spc="52" dirty="0">
                <a:latin typeface="Montserrat Medium" pitchFamily="2" charset="0"/>
                <a:cs typeface="CJHRCE+Montserrat-Regular"/>
              </a:rPr>
              <a:t> </a:t>
            </a:r>
            <a:r>
              <a:rPr lang="fr-FR" sz="1800" dirty="0">
                <a:latin typeface="Montserrat Medium" pitchFamily="2" charset="0"/>
                <a:cs typeface="CJHRCE+Montserrat-Regular"/>
              </a:rPr>
              <a:t>étape</a:t>
            </a:r>
            <a:r>
              <a:rPr lang="fr-FR" sz="1800" spc="52" dirty="0">
                <a:latin typeface="Montserrat Medium" pitchFamily="2" charset="0"/>
                <a:cs typeface="CJHRCE+Montserrat-Regular"/>
              </a:rPr>
              <a:t> </a:t>
            </a:r>
            <a:r>
              <a:rPr lang="fr-FR" sz="1800" dirty="0">
                <a:latin typeface="Montserrat Medium" pitchFamily="2" charset="0"/>
                <a:cs typeface="CJHRCE+Montserrat-Regular"/>
              </a:rPr>
              <a:t>afin</a:t>
            </a:r>
            <a:r>
              <a:rPr lang="fr-FR" sz="1800" spc="52" dirty="0">
                <a:latin typeface="Montserrat Medium" pitchFamily="2" charset="0"/>
                <a:cs typeface="CJHRCE+Montserrat-Regular"/>
              </a:rPr>
              <a:t> </a:t>
            </a:r>
            <a:r>
              <a:rPr lang="fr-FR" sz="1800" dirty="0">
                <a:latin typeface="Montserrat Medium" pitchFamily="2" charset="0"/>
                <a:cs typeface="CJHRCE+Montserrat-Regular"/>
              </a:rPr>
              <a:t>de</a:t>
            </a:r>
            <a:r>
              <a:rPr lang="fr-FR" sz="1800" spc="52" dirty="0">
                <a:latin typeface="Montserrat Medium" pitchFamily="2" charset="0"/>
                <a:cs typeface="CJHRCE+Montserrat-Regular"/>
              </a:rPr>
              <a:t> </a:t>
            </a:r>
            <a:r>
              <a:rPr lang="fr-FR" sz="1800" dirty="0">
                <a:latin typeface="Montserrat Medium" pitchFamily="2" charset="0"/>
                <a:cs typeface="CJHRCE+Montserrat-Regular"/>
              </a:rPr>
              <a:t>revenir</a:t>
            </a:r>
            <a:r>
              <a:rPr lang="fr-FR" sz="1800" spc="52" dirty="0">
                <a:latin typeface="Montserrat Medium" pitchFamily="2" charset="0"/>
                <a:cs typeface="CJHRCE+Montserrat-Regular"/>
              </a:rPr>
              <a:t> </a:t>
            </a:r>
            <a:r>
              <a:rPr lang="fr-FR" sz="1800" dirty="0">
                <a:latin typeface="Montserrat Medium" pitchFamily="2" charset="0"/>
                <a:cs typeface="CJHRCE+Montserrat-Regular"/>
              </a:rPr>
              <a:t>visualiser</a:t>
            </a:r>
            <a:r>
              <a:rPr lang="fr-FR" sz="1800" spc="52" dirty="0">
                <a:latin typeface="Montserrat Medium" pitchFamily="2" charset="0"/>
                <a:cs typeface="CJHRCE+Montserrat-Regular"/>
              </a:rPr>
              <a:t> </a:t>
            </a:r>
            <a:r>
              <a:rPr lang="fr-FR" sz="1800" dirty="0">
                <a:latin typeface="Montserrat Medium" pitchFamily="2" charset="0"/>
                <a:cs typeface="CJHRCE+Montserrat-Regular"/>
              </a:rPr>
              <a:t>l’état</a:t>
            </a:r>
            <a:r>
              <a:rPr lang="fr-FR" sz="1800" spc="52" dirty="0">
                <a:latin typeface="Montserrat Medium" pitchFamily="2" charset="0"/>
                <a:cs typeface="CJHRCE+Montserrat-Regular"/>
              </a:rPr>
              <a:t> </a:t>
            </a:r>
            <a:r>
              <a:rPr lang="fr-FR" sz="1800" dirty="0">
                <a:latin typeface="Montserrat Medium" pitchFamily="2" charset="0"/>
                <a:cs typeface="CJHRCE+Montserrat-Regular"/>
              </a:rPr>
              <a:t>de</a:t>
            </a:r>
            <a:r>
              <a:rPr lang="fr-FR" sz="1800" spc="52" dirty="0">
                <a:latin typeface="Montserrat Medium" pitchFamily="2" charset="0"/>
                <a:cs typeface="CJHRCE+Montserrat-Regular"/>
              </a:rPr>
              <a:t> </a:t>
            </a:r>
            <a:r>
              <a:rPr lang="fr-FR" sz="1800" dirty="0">
                <a:latin typeface="Montserrat Medium" pitchFamily="2" charset="0"/>
                <a:cs typeface="CJHRCE+Montserrat-Regular"/>
              </a:rPr>
              <a:t>vos</a:t>
            </a:r>
            <a:r>
              <a:rPr lang="fr-FR" sz="1800" spc="52" dirty="0">
                <a:latin typeface="Montserrat Medium" pitchFamily="2" charset="0"/>
                <a:cs typeface="CJHRCE+Montserrat-Regular"/>
              </a:rPr>
              <a:t> </a:t>
            </a:r>
            <a:r>
              <a:rPr lang="fr-FR" sz="1800" dirty="0">
                <a:latin typeface="Montserrat Medium" pitchFamily="2" charset="0"/>
                <a:cs typeface="CJHRCE+Montserrat-Regular"/>
              </a:rPr>
              <a:t>données</a:t>
            </a:r>
            <a:r>
              <a:rPr lang="fr-FR" sz="1800" spc="52" dirty="0">
                <a:latin typeface="Montserrat Medium" pitchFamily="2" charset="0"/>
                <a:cs typeface="CJHRCE+Montserrat-Regular"/>
              </a:rPr>
              <a:t> </a:t>
            </a:r>
            <a:r>
              <a:rPr lang="fr-FR" sz="1800" dirty="0">
                <a:latin typeface="Montserrat Medium" pitchFamily="2" charset="0"/>
                <a:cs typeface="CJHRCE+Montserrat-Regular"/>
              </a:rPr>
              <a:t>lors de cette étape.</a:t>
            </a:r>
          </a:p>
        </p:txBody>
      </p:sp>
      <p:sp>
        <p:nvSpPr>
          <p:cNvPr id="5" name="object 1">
            <a:extLst>
              <a:ext uri="{FF2B5EF4-FFF2-40B4-BE49-F238E27FC236}">
                <a16:creationId xmlns:a16="http://schemas.microsoft.com/office/drawing/2014/main" id="{3F55D702-0314-2FFF-0D85-ED201293B2FA}"/>
              </a:ext>
            </a:extLst>
          </p:cNvPr>
          <p:cNvSpPr/>
          <p:nvPr/>
        </p:nvSpPr>
        <p:spPr>
          <a:xfrm>
            <a:off x="1057546" y="1071432"/>
            <a:ext cx="7074083" cy="3986298"/>
          </a:xfrm>
          <a:prstGeom prst="rect">
            <a:avLst/>
          </a:prstGeom>
          <a:blipFill>
            <a:blip r:embed="rId2"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1904622F-BACF-5C2E-8A61-4450C3424CC3}"/>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AFC5B9D0-925F-8F10-2C37-1A4AFB9D88F2}"/>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769657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8762F-6C70-7D92-A6C2-47E7840F0DB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6FB942E-EA72-2356-90F8-FFE68E031ED2}"/>
              </a:ext>
            </a:extLst>
          </p:cNvPr>
          <p:cNvSpPr>
            <a:spLocks noGrp="1"/>
          </p:cNvSpPr>
          <p:nvPr>
            <p:ph type="ctrTitle"/>
          </p:nvPr>
        </p:nvSpPr>
        <p:spPr>
          <a:xfrm>
            <a:off x="-808680" y="130629"/>
            <a:ext cx="9255995" cy="755746"/>
          </a:xfrm>
        </p:spPr>
        <p:txBody>
          <a:bodyPr>
            <a:noAutofit/>
          </a:bodyPr>
          <a:lstStyle/>
          <a:p>
            <a:pPr marL="0" marR="0">
              <a:lnSpc>
                <a:spcPts val="1696"/>
              </a:lnSpc>
              <a:spcBef>
                <a:spcPts val="0"/>
              </a:spcBef>
              <a:spcAft>
                <a:spcPts val="0"/>
              </a:spcAft>
            </a:pPr>
            <a:r>
              <a:rPr lang="fr-FR" sz="3200" b="1" dirty="0">
                <a:solidFill>
                  <a:srgbClr val="0F2035"/>
                </a:solidFill>
                <a:latin typeface="Montserrat"/>
                <a:cs typeface="Montserrat"/>
              </a:rPr>
              <a:t>3.4</a:t>
            </a:r>
            <a:r>
              <a:rPr lang="fr-FR" sz="3200" b="1" spc="324" dirty="0">
                <a:solidFill>
                  <a:srgbClr val="0F2035"/>
                </a:solidFill>
                <a:latin typeface="Montserrat"/>
                <a:cs typeface="Montserrat"/>
              </a:rPr>
              <a:t> </a:t>
            </a:r>
            <a:r>
              <a:rPr lang="fr-FR" sz="3200" b="1" dirty="0">
                <a:solidFill>
                  <a:srgbClr val="0F2035"/>
                </a:solidFill>
                <a:latin typeface="Montserrat"/>
                <a:cs typeface="Montserrat"/>
              </a:rPr>
              <a:t>Les étapes appliquées</a:t>
            </a:r>
          </a:p>
        </p:txBody>
      </p:sp>
      <p:sp>
        <p:nvSpPr>
          <p:cNvPr id="3" name="Sous-titre 2">
            <a:extLst>
              <a:ext uri="{FF2B5EF4-FFF2-40B4-BE49-F238E27FC236}">
                <a16:creationId xmlns:a16="http://schemas.microsoft.com/office/drawing/2014/main" id="{82DD3684-891E-1824-8194-AF56892623F6}"/>
              </a:ext>
            </a:extLst>
          </p:cNvPr>
          <p:cNvSpPr>
            <a:spLocks noGrp="1"/>
          </p:cNvSpPr>
          <p:nvPr>
            <p:ph type="subTitle" idx="1"/>
          </p:nvPr>
        </p:nvSpPr>
        <p:spPr>
          <a:xfrm>
            <a:off x="808416" y="1071197"/>
            <a:ext cx="10575167" cy="5274517"/>
          </a:xfrm>
        </p:spPr>
        <p:txBody>
          <a:bodyPr>
            <a:noAutofit/>
          </a:bodyPr>
          <a:lstStyle/>
          <a:p>
            <a:pPr algn="just">
              <a:lnSpc>
                <a:spcPct val="150000"/>
              </a:lnSpc>
              <a:spcBef>
                <a:spcPts val="0"/>
              </a:spcBef>
            </a:pPr>
            <a:r>
              <a:rPr lang="fr-FR" sz="1800" dirty="0">
                <a:latin typeface="Montserrat Medium" pitchFamily="2" charset="0"/>
                <a:cs typeface="CJHRCE+Montserrat-Regular"/>
              </a:rPr>
              <a:t>Attention,</a:t>
            </a:r>
            <a:r>
              <a:rPr lang="fr-FR" sz="1800" spc="223" dirty="0">
                <a:latin typeface="Montserrat Medium" pitchFamily="2" charset="0"/>
                <a:cs typeface="CJHRCE+Montserrat-Regular"/>
              </a:rPr>
              <a:t> </a:t>
            </a:r>
            <a:r>
              <a:rPr lang="fr-FR" sz="1800" dirty="0">
                <a:latin typeface="Montserrat Medium" pitchFamily="2" charset="0"/>
                <a:cs typeface="CJHRCE+Montserrat-Regular"/>
              </a:rPr>
              <a:t>quand</a:t>
            </a:r>
            <a:r>
              <a:rPr lang="fr-FR" sz="1800" spc="223" dirty="0">
                <a:latin typeface="Montserrat Medium" pitchFamily="2" charset="0"/>
                <a:cs typeface="CJHRCE+Montserrat-Regular"/>
              </a:rPr>
              <a:t> </a:t>
            </a:r>
            <a:r>
              <a:rPr lang="fr-FR" sz="1800" dirty="0">
                <a:latin typeface="Montserrat Medium" pitchFamily="2" charset="0"/>
                <a:cs typeface="CJHRCE+Montserrat-Regular"/>
              </a:rPr>
              <a:t>vous</a:t>
            </a:r>
            <a:r>
              <a:rPr lang="fr-FR" sz="1800" spc="223" dirty="0">
                <a:latin typeface="Montserrat Medium" pitchFamily="2" charset="0"/>
                <a:cs typeface="CJHRCE+Montserrat-Regular"/>
              </a:rPr>
              <a:t> </a:t>
            </a:r>
            <a:r>
              <a:rPr lang="fr-FR" sz="1800" dirty="0">
                <a:latin typeface="Montserrat Medium" pitchFamily="2" charset="0"/>
                <a:cs typeface="CJHRCE+Montserrat-Regular"/>
              </a:rPr>
              <a:t>allez</a:t>
            </a:r>
            <a:r>
              <a:rPr lang="fr-FR" sz="1800" spc="223" dirty="0">
                <a:latin typeface="Montserrat Medium" pitchFamily="2" charset="0"/>
                <a:cs typeface="CJHRCE+Montserrat-Regular"/>
              </a:rPr>
              <a:t> </a:t>
            </a:r>
            <a:r>
              <a:rPr lang="fr-FR" sz="1800" dirty="0">
                <a:latin typeface="Montserrat Medium" pitchFamily="2" charset="0"/>
                <a:cs typeface="CJHRCE+Montserrat-Regular"/>
              </a:rPr>
              <a:t>importer</a:t>
            </a:r>
            <a:r>
              <a:rPr lang="fr-FR" sz="1800" spc="223" dirty="0">
                <a:latin typeface="Montserrat Medium" pitchFamily="2" charset="0"/>
                <a:cs typeface="CJHRCE+Montserrat-Regular"/>
              </a:rPr>
              <a:t> </a:t>
            </a:r>
            <a:r>
              <a:rPr lang="fr-FR" sz="1800" dirty="0">
                <a:latin typeface="Montserrat Medium" pitchFamily="2" charset="0"/>
                <a:cs typeface="CJHRCE+Montserrat-Regular"/>
              </a:rPr>
              <a:t>vos</a:t>
            </a:r>
            <a:r>
              <a:rPr lang="fr-FR" sz="1800" spc="223" dirty="0">
                <a:latin typeface="Montserrat Medium" pitchFamily="2" charset="0"/>
                <a:cs typeface="CJHRCE+Montserrat-Regular"/>
              </a:rPr>
              <a:t> </a:t>
            </a:r>
            <a:r>
              <a:rPr lang="fr-FR" sz="1800" dirty="0">
                <a:latin typeface="Montserrat Medium" pitchFamily="2" charset="0"/>
                <a:cs typeface="CJHRCE+Montserrat-Regular"/>
              </a:rPr>
              <a:t>données</a:t>
            </a:r>
            <a:r>
              <a:rPr lang="fr-FR" sz="1800" spc="223" dirty="0">
                <a:latin typeface="Montserrat Medium" pitchFamily="2" charset="0"/>
                <a:cs typeface="CJHRCE+Montserrat-Regular"/>
              </a:rPr>
              <a:t> </a:t>
            </a:r>
            <a:r>
              <a:rPr lang="fr-FR" sz="1800" dirty="0">
                <a:latin typeface="Montserrat Medium" pitchFamily="2" charset="0"/>
                <a:cs typeface="CJHRCE+Montserrat-Regular"/>
              </a:rPr>
              <a:t>dans</a:t>
            </a:r>
            <a:r>
              <a:rPr lang="fr-FR" sz="1800" spc="223" dirty="0">
                <a:latin typeface="Montserrat Medium" pitchFamily="2" charset="0"/>
                <a:cs typeface="CJHRCE+Montserrat-Regular"/>
              </a:rPr>
              <a:t> </a:t>
            </a:r>
            <a:r>
              <a:rPr lang="fr-FR" sz="1800" dirty="0">
                <a:latin typeface="Montserrat Medium" pitchFamily="2" charset="0"/>
                <a:cs typeface="CJHRCE+Montserrat-Regular"/>
              </a:rPr>
              <a:t>Power</a:t>
            </a:r>
            <a:r>
              <a:rPr lang="fr-FR" sz="1800" spc="223" dirty="0">
                <a:latin typeface="Montserrat Medium" pitchFamily="2" charset="0"/>
                <a:cs typeface="CJHRCE+Montserrat-Regular"/>
              </a:rPr>
              <a:t> </a:t>
            </a:r>
            <a:r>
              <a:rPr lang="fr-FR" sz="1800" dirty="0">
                <a:latin typeface="Montserrat Medium" pitchFamily="2" charset="0"/>
                <a:cs typeface="CJHRCE+Montserrat-Regular"/>
              </a:rPr>
              <a:t>BI</a:t>
            </a:r>
            <a:r>
              <a:rPr lang="fr-FR" sz="1800" spc="223" dirty="0">
                <a:latin typeface="Montserrat Medium" pitchFamily="2" charset="0"/>
                <a:cs typeface="CJHRCE+Montserrat-Regular"/>
              </a:rPr>
              <a:t> </a:t>
            </a:r>
            <a:r>
              <a:rPr lang="fr-FR" sz="1800" dirty="0">
                <a:latin typeface="Montserrat Medium" pitchFamily="2" charset="0"/>
                <a:cs typeface="CJHRCE+Montserrat-Regular"/>
              </a:rPr>
              <a:t>Desktop, </a:t>
            </a:r>
            <a:r>
              <a:rPr lang="fr-FR" sz="1800" b="1" dirty="0">
                <a:latin typeface="Montserrat Medium" pitchFamily="2" charset="0"/>
                <a:cs typeface="Montserrat"/>
              </a:rPr>
              <a:t>toutes les étapes s’appliqueront !</a:t>
            </a:r>
          </a:p>
          <a:p>
            <a:pPr algn="just">
              <a:lnSpc>
                <a:spcPct val="150000"/>
              </a:lnSpc>
              <a:spcBef>
                <a:spcPts val="0"/>
              </a:spcBef>
            </a:pPr>
            <a:r>
              <a:rPr lang="fr-FR" sz="1800" dirty="0">
                <a:solidFill>
                  <a:srgbClr val="000000"/>
                </a:solidFill>
                <a:latin typeface="Montserrat Medium" pitchFamily="2" charset="0"/>
                <a:cs typeface="CJHRCE+Montserrat-Regular"/>
              </a:rPr>
              <a:t>Par</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défaut,</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vous</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allez</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avoir</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entre</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une</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et</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quatre</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étapes</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appliquées</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alors</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que vous n’avez encore rien fait.</a:t>
            </a:r>
          </a:p>
          <a:p>
            <a:pPr marL="285750" indent="-285750" algn="just">
              <a:lnSpc>
                <a:spcPct val="150000"/>
              </a:lnSpc>
              <a:spcBef>
                <a:spcPts val="0"/>
              </a:spcBef>
              <a:buFont typeface="Arial" panose="020B0604020202020204" pitchFamily="34" charset="0"/>
              <a:buChar char="•"/>
            </a:pPr>
            <a:r>
              <a:rPr lang="fr-FR" sz="1800" b="1" dirty="0">
                <a:solidFill>
                  <a:srgbClr val="000000"/>
                </a:solidFill>
                <a:latin typeface="Montserrat Medium" pitchFamily="2" charset="0"/>
                <a:cs typeface="Montserrat"/>
              </a:rPr>
              <a:t>Source :</a:t>
            </a:r>
            <a:r>
              <a:rPr lang="fr-FR" sz="1800" b="1" spc="-25" dirty="0">
                <a:solidFill>
                  <a:srgbClr val="000000"/>
                </a:solidFill>
                <a:latin typeface="Montserrat Medium" pitchFamily="2" charset="0"/>
                <a:cs typeface="Montserrat"/>
              </a:rPr>
              <a:t> </a:t>
            </a:r>
            <a:r>
              <a:rPr lang="fr-FR" sz="1800" dirty="0">
                <a:solidFill>
                  <a:srgbClr val="000000"/>
                </a:solidFill>
                <a:latin typeface="Montserrat Medium" pitchFamily="2" charset="0"/>
                <a:cs typeface="CJHRCE+Montserrat-Regular"/>
              </a:rPr>
              <a:t>Spécifie le chemin vers votre fichier source</a:t>
            </a:r>
          </a:p>
          <a:p>
            <a:pPr marL="285750" indent="-285750" algn="just">
              <a:lnSpc>
                <a:spcPct val="150000"/>
              </a:lnSpc>
              <a:spcBef>
                <a:spcPts val="0"/>
              </a:spcBef>
              <a:buFont typeface="Arial" panose="020B0604020202020204" pitchFamily="34" charset="0"/>
              <a:buChar char="•"/>
            </a:pPr>
            <a:r>
              <a:rPr lang="fr-FR" sz="1800" b="1" dirty="0">
                <a:solidFill>
                  <a:srgbClr val="000000"/>
                </a:solidFill>
                <a:latin typeface="Montserrat Medium" pitchFamily="2" charset="0"/>
                <a:cs typeface="Montserrat"/>
              </a:rPr>
              <a:t>Navigation :</a:t>
            </a:r>
            <a:r>
              <a:rPr lang="fr-FR" sz="1800" b="1" spc="-25" dirty="0">
                <a:solidFill>
                  <a:srgbClr val="000000"/>
                </a:solidFill>
                <a:latin typeface="Montserrat Medium" pitchFamily="2" charset="0"/>
                <a:cs typeface="Montserrat"/>
              </a:rPr>
              <a:t> </a:t>
            </a:r>
            <a:r>
              <a:rPr lang="fr-FR" sz="1800" dirty="0">
                <a:solidFill>
                  <a:srgbClr val="000000"/>
                </a:solidFill>
                <a:latin typeface="Montserrat Medium" pitchFamily="2" charset="0"/>
                <a:cs typeface="CJHRCE+Montserrat-Regular"/>
              </a:rPr>
              <a:t>Indique quelles données aller chercher dans la source</a:t>
            </a:r>
          </a:p>
          <a:p>
            <a:pPr marL="285750" indent="-285750" algn="just">
              <a:lnSpc>
                <a:spcPct val="150000"/>
              </a:lnSpc>
              <a:spcBef>
                <a:spcPts val="0"/>
              </a:spcBef>
              <a:buFont typeface="Arial" panose="020B0604020202020204" pitchFamily="34" charset="0"/>
              <a:buChar char="•"/>
            </a:pPr>
            <a:r>
              <a:rPr lang="fr-FR" sz="1800" b="1" dirty="0">
                <a:solidFill>
                  <a:srgbClr val="000000"/>
                </a:solidFill>
                <a:latin typeface="Montserrat Medium" pitchFamily="2" charset="0"/>
                <a:cs typeface="Montserrat"/>
              </a:rPr>
              <a:t>En-têtes</a:t>
            </a:r>
            <a:r>
              <a:rPr lang="fr-FR" sz="1800" b="1" spc="56" dirty="0">
                <a:solidFill>
                  <a:srgbClr val="000000"/>
                </a:solidFill>
                <a:latin typeface="Montserrat Medium" pitchFamily="2" charset="0"/>
                <a:cs typeface="Montserrat"/>
              </a:rPr>
              <a:t> </a:t>
            </a:r>
            <a:r>
              <a:rPr lang="fr-FR" sz="1800" b="1" dirty="0">
                <a:solidFill>
                  <a:srgbClr val="000000"/>
                </a:solidFill>
                <a:latin typeface="Montserrat Medium" pitchFamily="2" charset="0"/>
                <a:cs typeface="Montserrat"/>
              </a:rPr>
              <a:t>promus :</a:t>
            </a:r>
            <a:r>
              <a:rPr lang="fr-FR" sz="1800" b="1" spc="27" dirty="0">
                <a:solidFill>
                  <a:srgbClr val="000000"/>
                </a:solidFill>
                <a:latin typeface="Montserrat Medium" pitchFamily="2" charset="0"/>
                <a:cs typeface="Montserrat"/>
              </a:rPr>
              <a:t> </a:t>
            </a:r>
            <a:r>
              <a:rPr lang="fr-FR" sz="1800" dirty="0">
                <a:solidFill>
                  <a:srgbClr val="000000"/>
                </a:solidFill>
                <a:latin typeface="Montserrat Medium" pitchFamily="2" charset="0"/>
                <a:cs typeface="CJHRCE+Montserrat-Regular"/>
              </a:rPr>
              <a:t>Dans</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Excel,</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la</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ligne</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une</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est</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souvent</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utilisée</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pour</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 en-têtes.</a:t>
            </a:r>
            <a:r>
              <a:rPr lang="fr-FR" sz="1800" spc="-5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Dans</a:t>
            </a:r>
            <a:r>
              <a:rPr lang="fr-FR" sz="1800" spc="-5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Power</a:t>
            </a:r>
            <a:r>
              <a:rPr lang="fr-FR" sz="1800" spc="-5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BI</a:t>
            </a:r>
            <a:r>
              <a:rPr lang="fr-FR" sz="1800" spc="-5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Desktop</a:t>
            </a:r>
            <a:r>
              <a:rPr lang="fr-FR" sz="1800" spc="-5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et</a:t>
            </a:r>
            <a:r>
              <a:rPr lang="fr-FR" sz="1800" spc="-5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Power</a:t>
            </a:r>
            <a:r>
              <a:rPr lang="fr-FR" sz="1800" spc="-5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Query,</a:t>
            </a:r>
            <a:r>
              <a:rPr lang="fr-FR" sz="1800" spc="-5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5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en-têtes</a:t>
            </a:r>
            <a:r>
              <a:rPr lang="fr-FR" sz="1800" spc="-5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ne</a:t>
            </a:r>
            <a:r>
              <a:rPr lang="fr-FR" sz="1800" spc="-56"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doivent pas</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figurer</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en</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ligne</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une,</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elles</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doivent</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être</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spécifiées.</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On</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distingue</a:t>
            </a:r>
            <a:r>
              <a:rPr lang="fr-FR" sz="1800" spc="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bien les en-têtes d’un côté et les données de l’autre.</a:t>
            </a:r>
          </a:p>
          <a:p>
            <a:pPr marL="285750" indent="-285750" algn="just">
              <a:lnSpc>
                <a:spcPct val="150000"/>
              </a:lnSpc>
              <a:spcBef>
                <a:spcPts val="0"/>
              </a:spcBef>
              <a:buFont typeface="Arial" panose="020B0604020202020204" pitchFamily="34" charset="0"/>
              <a:buChar char="•"/>
            </a:pPr>
            <a:r>
              <a:rPr lang="fr-FR" sz="1800" b="1" dirty="0">
                <a:solidFill>
                  <a:srgbClr val="000000"/>
                </a:solidFill>
                <a:latin typeface="Montserrat Medium" pitchFamily="2" charset="0"/>
                <a:cs typeface="Montserrat"/>
              </a:rPr>
              <a:t>Type modifié :</a:t>
            </a:r>
            <a:r>
              <a:rPr lang="fr-FR" sz="1800" b="1" spc="-25" dirty="0">
                <a:solidFill>
                  <a:srgbClr val="000000"/>
                </a:solidFill>
                <a:latin typeface="Montserrat Medium" pitchFamily="2" charset="0"/>
                <a:cs typeface="Montserrat"/>
              </a:rPr>
              <a:t> </a:t>
            </a:r>
            <a:r>
              <a:rPr lang="fr-FR" sz="1800" dirty="0">
                <a:solidFill>
                  <a:srgbClr val="000000"/>
                </a:solidFill>
                <a:latin typeface="Montserrat Medium" pitchFamily="2" charset="0"/>
                <a:cs typeface="CJHRCE+Montserrat-Regular"/>
              </a:rPr>
              <a:t>Souvent insérée automatiquement après en-têtes promus, cette étape permet de détecter le type des données contenus dans votre colonne (texte, date, nombre, heure, etc…)</a:t>
            </a:r>
          </a:p>
        </p:txBody>
      </p:sp>
      <p:pic>
        <p:nvPicPr>
          <p:cNvPr id="4" name="Image 3">
            <a:extLst>
              <a:ext uri="{FF2B5EF4-FFF2-40B4-BE49-F238E27FC236}">
                <a16:creationId xmlns:a16="http://schemas.microsoft.com/office/drawing/2014/main" id="{F584840B-C3BE-2468-23DC-59D56685F43D}"/>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F451466D-0AF0-DB17-155B-90166BC3F88A}"/>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566771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AC2A3-44A8-D2D5-BF31-22F0A7AE87D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A623961-E9AF-42E6-3859-A72F0408E946}"/>
              </a:ext>
            </a:extLst>
          </p:cNvPr>
          <p:cNvSpPr>
            <a:spLocks noGrp="1"/>
          </p:cNvSpPr>
          <p:nvPr>
            <p:ph type="ctrTitle"/>
          </p:nvPr>
        </p:nvSpPr>
        <p:spPr>
          <a:xfrm>
            <a:off x="-297457" y="692972"/>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 Introduction</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53B62E31-FD78-3219-6A04-CCAE03A42876}"/>
              </a:ext>
            </a:extLst>
          </p:cNvPr>
          <p:cNvSpPr>
            <a:spLocks noGrp="1"/>
          </p:cNvSpPr>
          <p:nvPr>
            <p:ph type="subTitle" idx="1"/>
          </p:nvPr>
        </p:nvSpPr>
        <p:spPr>
          <a:xfrm>
            <a:off x="1200839" y="1699114"/>
            <a:ext cx="10036366" cy="4465914"/>
          </a:xfrm>
        </p:spPr>
        <p:txBody>
          <a:bodyPr>
            <a:noAutofit/>
          </a:bodyPr>
          <a:lstStyle/>
          <a:p>
            <a:pPr algn="just">
              <a:lnSpc>
                <a:spcPct val="150000"/>
              </a:lnSpc>
              <a:spcBef>
                <a:spcPts val="0"/>
              </a:spcBef>
            </a:pPr>
            <a:r>
              <a:rPr lang="fr-FR" sz="1800" dirty="0">
                <a:latin typeface="Montserrat Medium" pitchFamily="2" charset="0"/>
                <a:cs typeface="Montserrat"/>
              </a:rPr>
              <a:t>Power</a:t>
            </a:r>
            <a:r>
              <a:rPr lang="fr-FR" sz="1800" spc="14" dirty="0">
                <a:latin typeface="Montserrat Medium" pitchFamily="2" charset="0"/>
                <a:cs typeface="Montserrat"/>
              </a:rPr>
              <a:t> </a:t>
            </a:r>
            <a:r>
              <a:rPr lang="fr-FR" sz="1800" dirty="0">
                <a:latin typeface="Montserrat Medium" pitchFamily="2" charset="0"/>
                <a:cs typeface="Montserrat"/>
              </a:rPr>
              <a:t>BI</a:t>
            </a:r>
            <a:r>
              <a:rPr lang="fr-FR" sz="1800" spc="-12" dirty="0">
                <a:latin typeface="Montserrat Medium" pitchFamily="2" charset="0"/>
                <a:cs typeface="Montserrat"/>
              </a:rPr>
              <a:t> </a:t>
            </a:r>
            <a:r>
              <a:rPr lang="fr-FR" sz="1800" dirty="0">
                <a:latin typeface="Montserrat Medium" pitchFamily="2" charset="0"/>
                <a:cs typeface="JAHNIB+Montserrat-Regular"/>
              </a:rPr>
              <a:t>est</a:t>
            </a:r>
            <a:r>
              <a:rPr lang="fr-FR" sz="1800" spc="13" dirty="0">
                <a:latin typeface="Montserrat Medium" pitchFamily="2" charset="0"/>
                <a:cs typeface="JAHNIB+Montserrat-Regular"/>
              </a:rPr>
              <a:t> </a:t>
            </a:r>
            <a:r>
              <a:rPr lang="fr-FR" sz="1800" dirty="0">
                <a:latin typeface="Montserrat Medium" pitchFamily="2" charset="0"/>
                <a:cs typeface="JAHNIB+Montserrat-Regular"/>
              </a:rPr>
              <a:t>un</a:t>
            </a:r>
            <a:r>
              <a:rPr lang="fr-FR" sz="1800" spc="13" dirty="0">
                <a:latin typeface="Montserrat Medium" pitchFamily="2" charset="0"/>
                <a:cs typeface="JAHNIB+Montserrat-Regular"/>
              </a:rPr>
              <a:t> </a:t>
            </a:r>
            <a:r>
              <a:rPr lang="fr-FR" sz="1800" dirty="0">
                <a:latin typeface="Montserrat Medium" pitchFamily="2" charset="0"/>
                <a:cs typeface="JAHNIB+Montserrat-Regular"/>
              </a:rPr>
              <a:t>outil</a:t>
            </a:r>
            <a:r>
              <a:rPr lang="fr-FR" sz="1800" spc="13" dirty="0">
                <a:latin typeface="Montserrat Medium" pitchFamily="2" charset="0"/>
                <a:cs typeface="JAHNIB+Montserrat-Regular"/>
              </a:rPr>
              <a:t> </a:t>
            </a:r>
            <a:r>
              <a:rPr lang="fr-FR" sz="1800" dirty="0">
                <a:latin typeface="Montserrat Medium" pitchFamily="2" charset="0"/>
                <a:cs typeface="JAHNIB+Montserrat-Regular"/>
              </a:rPr>
              <a:t>d’analyse</a:t>
            </a:r>
            <a:r>
              <a:rPr lang="fr-FR" sz="1800" spc="13" dirty="0">
                <a:latin typeface="Montserrat Medium" pitchFamily="2" charset="0"/>
                <a:cs typeface="JAHNIB+Montserrat-Regular"/>
              </a:rPr>
              <a:t> </a:t>
            </a:r>
            <a:r>
              <a:rPr lang="fr-FR" sz="1800" dirty="0">
                <a:latin typeface="Montserrat Medium" pitchFamily="2" charset="0"/>
                <a:cs typeface="JAHNIB+Montserrat-Regular"/>
              </a:rPr>
              <a:t>développée</a:t>
            </a:r>
            <a:r>
              <a:rPr lang="fr-FR" sz="1800" spc="13" dirty="0">
                <a:latin typeface="Montserrat Medium" pitchFamily="2" charset="0"/>
                <a:cs typeface="JAHNIB+Montserrat-Regular"/>
              </a:rPr>
              <a:t> </a:t>
            </a:r>
            <a:r>
              <a:rPr lang="fr-FR" sz="1800" dirty="0">
                <a:latin typeface="Montserrat Medium" pitchFamily="2" charset="0"/>
                <a:cs typeface="JAHNIB+Montserrat-Regular"/>
              </a:rPr>
              <a:t>par</a:t>
            </a:r>
            <a:r>
              <a:rPr lang="fr-FR" sz="1800" spc="13" dirty="0">
                <a:latin typeface="Montserrat Medium" pitchFamily="2" charset="0"/>
                <a:cs typeface="JAHNIB+Montserrat-Regular"/>
              </a:rPr>
              <a:t> </a:t>
            </a:r>
            <a:r>
              <a:rPr lang="fr-FR" sz="1800" dirty="0">
                <a:latin typeface="Montserrat Medium" pitchFamily="2" charset="0"/>
                <a:cs typeface="JAHNIB+Montserrat-Regular"/>
              </a:rPr>
              <a:t>Microsoft.</a:t>
            </a:r>
            <a:r>
              <a:rPr lang="fr-FR" sz="1800" spc="13" dirty="0">
                <a:latin typeface="Montserrat Medium" pitchFamily="2" charset="0"/>
                <a:cs typeface="JAHNIB+Montserrat-Regular"/>
              </a:rPr>
              <a:t> </a:t>
            </a:r>
            <a:r>
              <a:rPr lang="fr-FR" sz="1800" dirty="0">
                <a:latin typeface="Montserrat Medium" pitchFamily="2" charset="0"/>
                <a:cs typeface="JAHNIB+Montserrat-Regular"/>
              </a:rPr>
              <a:t>Cet</a:t>
            </a:r>
            <a:r>
              <a:rPr lang="fr-FR" sz="1800" spc="13" dirty="0">
                <a:latin typeface="Montserrat Medium" pitchFamily="2" charset="0"/>
                <a:cs typeface="JAHNIB+Montserrat-Regular"/>
              </a:rPr>
              <a:t> </a:t>
            </a:r>
            <a:r>
              <a:rPr lang="fr-FR" sz="1800" dirty="0">
                <a:latin typeface="Montserrat Medium" pitchFamily="2" charset="0"/>
                <a:cs typeface="JAHNIB+Montserrat-Regular"/>
              </a:rPr>
              <a:t>outil</a:t>
            </a:r>
            <a:r>
              <a:rPr lang="fr-FR" sz="1800" spc="13" dirty="0">
                <a:latin typeface="Montserrat Medium" pitchFamily="2" charset="0"/>
                <a:cs typeface="JAHNIB+Montserrat-Regular"/>
              </a:rPr>
              <a:t> </a:t>
            </a:r>
            <a:r>
              <a:rPr lang="fr-FR" sz="1800" dirty="0">
                <a:latin typeface="Montserrat Medium" pitchFamily="2" charset="0"/>
                <a:cs typeface="JAHNIB+Montserrat-Regular"/>
              </a:rPr>
              <a:t>permet</a:t>
            </a:r>
            <a:r>
              <a:rPr lang="fr-FR" sz="1800" spc="13" dirty="0">
                <a:latin typeface="Montserrat Medium" pitchFamily="2" charset="0"/>
                <a:cs typeface="JAHNIB+Montserrat-Regular"/>
              </a:rPr>
              <a:t> </a:t>
            </a:r>
            <a:r>
              <a:rPr lang="fr-FR" sz="1800" dirty="0">
                <a:latin typeface="Montserrat Medium" pitchFamily="2" charset="0"/>
                <a:cs typeface="JAHNIB+Montserrat-Regular"/>
              </a:rPr>
              <a:t>de créer</a:t>
            </a:r>
            <a:r>
              <a:rPr lang="fr-FR" sz="1800" spc="74" dirty="0">
                <a:latin typeface="Montserrat Medium" pitchFamily="2" charset="0"/>
                <a:cs typeface="JAHNIB+Montserrat-Regular"/>
              </a:rPr>
              <a:t> </a:t>
            </a:r>
            <a:r>
              <a:rPr lang="fr-FR" sz="1800" dirty="0">
                <a:latin typeface="Montserrat Medium" pitchFamily="2" charset="0"/>
                <a:cs typeface="JAHNIB+Montserrat-Regular"/>
              </a:rPr>
              <a:t>des</a:t>
            </a:r>
            <a:r>
              <a:rPr lang="fr-FR" sz="1800" spc="74" dirty="0">
                <a:latin typeface="Montserrat Medium" pitchFamily="2" charset="0"/>
                <a:cs typeface="JAHNIB+Montserrat-Regular"/>
              </a:rPr>
              <a:t> </a:t>
            </a:r>
            <a:r>
              <a:rPr lang="fr-FR" sz="1800" dirty="0">
                <a:latin typeface="Montserrat Medium" pitchFamily="2" charset="0"/>
                <a:cs typeface="JAHNIB+Montserrat-Regular"/>
              </a:rPr>
              <a:t>visualisations</a:t>
            </a:r>
            <a:r>
              <a:rPr lang="fr-FR" sz="1800" spc="74" dirty="0">
                <a:latin typeface="Montserrat Medium" pitchFamily="2" charset="0"/>
                <a:cs typeface="JAHNIB+Montserrat-Regular"/>
              </a:rPr>
              <a:t> </a:t>
            </a:r>
            <a:r>
              <a:rPr lang="fr-FR" sz="1800" dirty="0">
                <a:latin typeface="Montserrat Medium" pitchFamily="2" charset="0"/>
                <a:cs typeface="JAHNIB+Montserrat-Regular"/>
              </a:rPr>
              <a:t>de</a:t>
            </a:r>
            <a:r>
              <a:rPr lang="fr-FR" sz="1800" spc="74" dirty="0">
                <a:latin typeface="Montserrat Medium" pitchFamily="2" charset="0"/>
                <a:cs typeface="JAHNIB+Montserrat-Regular"/>
              </a:rPr>
              <a:t> </a:t>
            </a:r>
            <a:r>
              <a:rPr lang="fr-FR" sz="1800" dirty="0">
                <a:latin typeface="Montserrat Medium" pitchFamily="2" charset="0"/>
                <a:cs typeface="JAHNIB+Montserrat-Regular"/>
              </a:rPr>
              <a:t>données</a:t>
            </a:r>
            <a:r>
              <a:rPr lang="fr-FR" sz="1800" spc="76" dirty="0">
                <a:latin typeface="Montserrat Medium" pitchFamily="2" charset="0"/>
                <a:cs typeface="JAHNIB+Montserrat-Regular"/>
              </a:rPr>
              <a:t> </a:t>
            </a:r>
            <a:r>
              <a:rPr lang="fr-FR" sz="1800" dirty="0">
                <a:latin typeface="Montserrat Medium" pitchFamily="2" charset="0"/>
                <a:cs typeface="Montserrat"/>
              </a:rPr>
              <a:t>personnalisées</a:t>
            </a:r>
            <a:r>
              <a:rPr lang="fr-FR" sz="1800" spc="80" dirty="0">
                <a:latin typeface="Montserrat Medium" pitchFamily="2" charset="0"/>
                <a:cs typeface="Montserrat"/>
              </a:rPr>
              <a:t> </a:t>
            </a:r>
            <a:r>
              <a:rPr lang="fr-FR" sz="1800" dirty="0">
                <a:latin typeface="Montserrat Medium" pitchFamily="2" charset="0"/>
                <a:cs typeface="Montserrat"/>
              </a:rPr>
              <a:t>et</a:t>
            </a:r>
            <a:r>
              <a:rPr lang="fr-FR" sz="1800" spc="80" dirty="0">
                <a:latin typeface="Montserrat Medium" pitchFamily="2" charset="0"/>
                <a:cs typeface="Montserrat"/>
              </a:rPr>
              <a:t> </a:t>
            </a:r>
            <a:r>
              <a:rPr lang="fr-FR" sz="1800" dirty="0">
                <a:latin typeface="Montserrat Medium" pitchFamily="2" charset="0"/>
                <a:cs typeface="Montserrat"/>
              </a:rPr>
              <a:t>interactives</a:t>
            </a:r>
            <a:r>
              <a:rPr lang="fr-FR" sz="1800" spc="50" dirty="0">
                <a:latin typeface="Montserrat Medium" pitchFamily="2" charset="0"/>
                <a:cs typeface="Montserrat"/>
              </a:rPr>
              <a:t> </a:t>
            </a:r>
            <a:r>
              <a:rPr lang="fr-FR" sz="1800" dirty="0">
                <a:latin typeface="Montserrat Medium" pitchFamily="2" charset="0"/>
                <a:cs typeface="JAHNIB+Montserrat-Regular"/>
              </a:rPr>
              <a:t>avec</a:t>
            </a:r>
            <a:r>
              <a:rPr lang="fr-FR" sz="1800" spc="75" dirty="0">
                <a:latin typeface="Montserrat Medium" pitchFamily="2" charset="0"/>
                <a:cs typeface="JAHNIB+Montserrat-Regular"/>
              </a:rPr>
              <a:t> </a:t>
            </a:r>
            <a:r>
              <a:rPr lang="fr-FR" sz="1800" dirty="0">
                <a:latin typeface="Montserrat Medium" pitchFamily="2" charset="0"/>
                <a:cs typeface="JAHNIB+Montserrat-Regular"/>
              </a:rPr>
              <a:t>une </a:t>
            </a:r>
            <a:r>
              <a:rPr lang="fr-FR" sz="1800" dirty="0">
                <a:latin typeface="Montserrat Medium" pitchFamily="2" charset="0"/>
                <a:cs typeface="Montserrat"/>
              </a:rPr>
              <a:t>interface</a:t>
            </a:r>
            <a:r>
              <a:rPr lang="fr-FR" sz="1800" spc="98" dirty="0">
                <a:latin typeface="Montserrat Medium" pitchFamily="2" charset="0"/>
                <a:cs typeface="Montserrat"/>
              </a:rPr>
              <a:t> </a:t>
            </a:r>
            <a:r>
              <a:rPr lang="fr-FR" sz="1800" dirty="0">
                <a:latin typeface="Montserrat Medium" pitchFamily="2" charset="0"/>
                <a:cs typeface="Montserrat"/>
              </a:rPr>
              <a:t>simple</a:t>
            </a:r>
            <a:r>
              <a:rPr lang="fr-FR" sz="1800" spc="98" dirty="0">
                <a:latin typeface="Montserrat Medium" pitchFamily="2" charset="0"/>
                <a:cs typeface="Montserrat"/>
              </a:rPr>
              <a:t> </a:t>
            </a:r>
            <a:r>
              <a:rPr lang="fr-FR" sz="1800" dirty="0">
                <a:latin typeface="Montserrat Medium" pitchFamily="2" charset="0"/>
                <a:cs typeface="Montserrat"/>
              </a:rPr>
              <a:t>et</a:t>
            </a:r>
            <a:r>
              <a:rPr lang="fr-FR" sz="1800" spc="98" dirty="0">
                <a:latin typeface="Montserrat Medium" pitchFamily="2" charset="0"/>
                <a:cs typeface="Montserrat"/>
              </a:rPr>
              <a:t> </a:t>
            </a:r>
            <a:r>
              <a:rPr lang="fr-FR" sz="1800" dirty="0">
                <a:latin typeface="Montserrat Medium" pitchFamily="2" charset="0"/>
                <a:cs typeface="Montserrat"/>
              </a:rPr>
              <a:t>intuitive</a:t>
            </a:r>
            <a:r>
              <a:rPr lang="fr-FR" sz="1800" spc="68" dirty="0">
                <a:latin typeface="Montserrat Medium" pitchFamily="2" charset="0"/>
                <a:cs typeface="Montserrat"/>
              </a:rPr>
              <a:t> </a:t>
            </a:r>
            <a:r>
              <a:rPr lang="fr-FR" sz="1800" dirty="0">
                <a:latin typeface="Montserrat Medium" pitchFamily="2" charset="0"/>
                <a:cs typeface="JAHNIB+Montserrat-Regular"/>
              </a:rPr>
              <a:t>pour</a:t>
            </a:r>
            <a:r>
              <a:rPr lang="fr-FR" sz="1800" spc="91" dirty="0">
                <a:latin typeface="Montserrat Medium" pitchFamily="2" charset="0"/>
                <a:cs typeface="JAHNIB+Montserrat-Regular"/>
              </a:rPr>
              <a:t> </a:t>
            </a:r>
            <a:r>
              <a:rPr lang="fr-FR" sz="1800" dirty="0">
                <a:latin typeface="Montserrat Medium" pitchFamily="2" charset="0"/>
                <a:cs typeface="JAHNIB+Montserrat-Regular"/>
              </a:rPr>
              <a:t>que</a:t>
            </a:r>
            <a:r>
              <a:rPr lang="fr-FR" sz="1800" spc="92" dirty="0">
                <a:latin typeface="Montserrat Medium" pitchFamily="2" charset="0"/>
                <a:cs typeface="JAHNIB+Montserrat-Regular"/>
              </a:rPr>
              <a:t> </a:t>
            </a:r>
            <a:r>
              <a:rPr lang="fr-FR" sz="1800" dirty="0">
                <a:latin typeface="Montserrat Medium" pitchFamily="2" charset="0"/>
                <a:cs typeface="JAHNIB+Montserrat-Regular"/>
              </a:rPr>
              <a:t>vous</a:t>
            </a:r>
            <a:r>
              <a:rPr lang="fr-FR" sz="1800" spc="92" dirty="0">
                <a:latin typeface="Montserrat Medium" pitchFamily="2" charset="0"/>
                <a:cs typeface="JAHNIB+Montserrat-Regular"/>
              </a:rPr>
              <a:t> </a:t>
            </a:r>
            <a:r>
              <a:rPr lang="fr-FR" sz="1800" dirty="0">
                <a:latin typeface="Montserrat Medium" pitchFamily="2" charset="0"/>
                <a:cs typeface="JAHNIB+Montserrat-Regular"/>
              </a:rPr>
              <a:t>puissiez</a:t>
            </a:r>
            <a:r>
              <a:rPr lang="fr-FR" sz="1800" spc="92" dirty="0">
                <a:latin typeface="Montserrat Medium" pitchFamily="2" charset="0"/>
                <a:cs typeface="JAHNIB+Montserrat-Regular"/>
              </a:rPr>
              <a:t> </a:t>
            </a:r>
            <a:r>
              <a:rPr lang="fr-FR" sz="1800" dirty="0">
                <a:latin typeface="Montserrat Medium" pitchFamily="2" charset="0"/>
                <a:cs typeface="JAHNIB+Montserrat-Regular"/>
              </a:rPr>
              <a:t>donner</a:t>
            </a:r>
            <a:r>
              <a:rPr lang="fr-FR" sz="1800" spc="91" dirty="0">
                <a:latin typeface="Montserrat Medium" pitchFamily="2" charset="0"/>
                <a:cs typeface="JAHNIB+Montserrat-Regular"/>
              </a:rPr>
              <a:t> </a:t>
            </a:r>
            <a:r>
              <a:rPr lang="fr-FR" sz="1800" dirty="0">
                <a:latin typeface="Montserrat Medium" pitchFamily="2" charset="0"/>
                <a:cs typeface="JAHNIB+Montserrat-Regular"/>
              </a:rPr>
              <a:t>naissance</a:t>
            </a:r>
            <a:r>
              <a:rPr lang="fr-FR" sz="1800" spc="91" dirty="0">
                <a:latin typeface="Montserrat Medium" pitchFamily="2" charset="0"/>
                <a:cs typeface="JAHNIB+Montserrat-Regular"/>
              </a:rPr>
              <a:t> </a:t>
            </a:r>
            <a:r>
              <a:rPr lang="fr-FR" sz="1800" dirty="0">
                <a:latin typeface="Montserrat Medium" pitchFamily="2" charset="0"/>
                <a:cs typeface="JAHNIB+Montserrat-Regular"/>
              </a:rPr>
              <a:t>à</a:t>
            </a:r>
            <a:r>
              <a:rPr lang="fr-FR" sz="1800" spc="93" dirty="0">
                <a:latin typeface="Montserrat Medium" pitchFamily="2" charset="0"/>
                <a:cs typeface="JAHNIB+Montserrat-Regular"/>
              </a:rPr>
              <a:t> </a:t>
            </a:r>
            <a:r>
              <a:rPr lang="fr-FR" sz="1800" dirty="0">
                <a:latin typeface="Montserrat Medium" pitchFamily="2" charset="0"/>
                <a:cs typeface="JAHNIB+Montserrat-Regular"/>
              </a:rPr>
              <a:t>vos propres rapports et tableaux de bord.</a:t>
            </a:r>
          </a:p>
          <a:p>
            <a:pPr algn="just">
              <a:lnSpc>
                <a:spcPct val="150000"/>
              </a:lnSpc>
              <a:spcBef>
                <a:spcPts val="0"/>
              </a:spcBef>
            </a:pPr>
            <a:r>
              <a:rPr lang="fr-FR" sz="1800" dirty="0">
                <a:latin typeface="Montserrat Medium" pitchFamily="2" charset="0"/>
                <a:cs typeface="JAHNIB+Montserrat-Regular"/>
              </a:rPr>
              <a:t>Que</a:t>
            </a:r>
            <a:r>
              <a:rPr lang="fr-FR" sz="1800" spc="52" dirty="0">
                <a:latin typeface="Montserrat Medium" pitchFamily="2" charset="0"/>
                <a:cs typeface="JAHNIB+Montserrat-Regular"/>
              </a:rPr>
              <a:t> </a:t>
            </a:r>
            <a:r>
              <a:rPr lang="fr-FR" sz="1800" dirty="0">
                <a:latin typeface="Montserrat Medium" pitchFamily="2" charset="0"/>
                <a:cs typeface="JAHNIB+Montserrat-Regular"/>
              </a:rPr>
              <a:t>vous</a:t>
            </a:r>
            <a:r>
              <a:rPr lang="fr-FR" sz="1800" spc="52" dirty="0">
                <a:latin typeface="Montserrat Medium" pitchFamily="2" charset="0"/>
                <a:cs typeface="JAHNIB+Montserrat-Regular"/>
              </a:rPr>
              <a:t> </a:t>
            </a:r>
            <a:r>
              <a:rPr lang="fr-FR" sz="1800" dirty="0">
                <a:latin typeface="Montserrat Medium" pitchFamily="2" charset="0"/>
                <a:cs typeface="JAHNIB+Montserrat-Regular"/>
              </a:rPr>
              <a:t>soyez</a:t>
            </a:r>
            <a:r>
              <a:rPr lang="fr-FR" sz="1800" spc="54" dirty="0">
                <a:latin typeface="Montserrat Medium" pitchFamily="2" charset="0"/>
                <a:cs typeface="JAHNIB+Montserrat-Regular"/>
              </a:rPr>
              <a:t> </a:t>
            </a:r>
            <a:r>
              <a:rPr lang="fr-FR" sz="1800" dirty="0">
                <a:latin typeface="Montserrat Medium" pitchFamily="2" charset="0"/>
                <a:cs typeface="Montserrat"/>
              </a:rPr>
              <a:t>novice</a:t>
            </a:r>
            <a:r>
              <a:rPr lang="fr-FR" sz="1800" spc="56" dirty="0">
                <a:latin typeface="Montserrat Medium" pitchFamily="2" charset="0"/>
                <a:cs typeface="Montserrat"/>
              </a:rPr>
              <a:t> </a:t>
            </a:r>
            <a:r>
              <a:rPr lang="fr-FR" sz="1800" dirty="0">
                <a:latin typeface="Montserrat Medium" pitchFamily="2" charset="0"/>
                <a:cs typeface="Montserrat"/>
              </a:rPr>
              <a:t>ou</a:t>
            </a:r>
            <a:r>
              <a:rPr lang="fr-FR" sz="1800" spc="56" dirty="0">
                <a:latin typeface="Montserrat Medium" pitchFamily="2" charset="0"/>
                <a:cs typeface="Montserrat"/>
              </a:rPr>
              <a:t> </a:t>
            </a:r>
            <a:r>
              <a:rPr lang="fr-FR" sz="1800" dirty="0">
                <a:latin typeface="Montserrat Medium" pitchFamily="2" charset="0"/>
                <a:cs typeface="Montserrat"/>
              </a:rPr>
              <a:t>expérimentés</a:t>
            </a:r>
            <a:r>
              <a:rPr lang="fr-FR" sz="1800" spc="28" dirty="0">
                <a:latin typeface="Montserrat Medium" pitchFamily="2" charset="0"/>
                <a:cs typeface="Montserrat"/>
              </a:rPr>
              <a:t> </a:t>
            </a:r>
            <a:r>
              <a:rPr lang="fr-FR" sz="1800" dirty="0">
                <a:latin typeface="Montserrat Medium" pitchFamily="2" charset="0"/>
                <a:cs typeface="JAHNIB+Montserrat-Regular"/>
              </a:rPr>
              <a:t>dans</a:t>
            </a:r>
            <a:r>
              <a:rPr lang="fr-FR" sz="1800" spc="52" dirty="0">
                <a:latin typeface="Montserrat Medium" pitchFamily="2" charset="0"/>
                <a:cs typeface="JAHNIB+Montserrat-Regular"/>
              </a:rPr>
              <a:t> </a:t>
            </a:r>
            <a:r>
              <a:rPr lang="fr-FR" sz="1800" dirty="0">
                <a:latin typeface="Montserrat Medium" pitchFamily="2" charset="0"/>
                <a:cs typeface="JAHNIB+Montserrat-Regular"/>
              </a:rPr>
              <a:t>le</a:t>
            </a:r>
            <a:r>
              <a:rPr lang="fr-FR" sz="1800" spc="52" dirty="0">
                <a:latin typeface="Montserrat Medium" pitchFamily="2" charset="0"/>
                <a:cs typeface="JAHNIB+Montserrat-Regular"/>
              </a:rPr>
              <a:t> </a:t>
            </a:r>
            <a:r>
              <a:rPr lang="fr-FR" sz="1800" dirty="0">
                <a:latin typeface="Montserrat Medium" pitchFamily="2" charset="0"/>
                <a:cs typeface="JAHNIB+Montserrat-Regular"/>
              </a:rPr>
              <a:t>développement</a:t>
            </a:r>
            <a:r>
              <a:rPr lang="fr-FR" sz="1800" spc="52" dirty="0">
                <a:latin typeface="Montserrat Medium" pitchFamily="2" charset="0"/>
                <a:cs typeface="JAHNIB+Montserrat-Regular"/>
              </a:rPr>
              <a:t> </a:t>
            </a:r>
            <a:r>
              <a:rPr lang="fr-FR" sz="1800" dirty="0">
                <a:latin typeface="Montserrat Medium" pitchFamily="2" charset="0"/>
                <a:cs typeface="JAHNIB+Montserrat-Regular"/>
              </a:rPr>
              <a:t>et</a:t>
            </a:r>
            <a:r>
              <a:rPr lang="fr-FR" sz="1800" spc="52" dirty="0">
                <a:latin typeface="Montserrat Medium" pitchFamily="2" charset="0"/>
                <a:cs typeface="JAHNIB+Montserrat-Regular"/>
              </a:rPr>
              <a:t> </a:t>
            </a:r>
            <a:r>
              <a:rPr lang="fr-FR" sz="1800" dirty="0">
                <a:latin typeface="Montserrat Medium" pitchFamily="2" charset="0"/>
                <a:cs typeface="JAHNIB+Montserrat-Regular"/>
              </a:rPr>
              <a:t>l’analyse de</a:t>
            </a:r>
            <a:r>
              <a:rPr lang="fr-FR" sz="1800" spc="185" dirty="0">
                <a:latin typeface="Montserrat Medium" pitchFamily="2" charset="0"/>
                <a:cs typeface="JAHNIB+Montserrat-Regular"/>
              </a:rPr>
              <a:t> </a:t>
            </a:r>
            <a:r>
              <a:rPr lang="fr-FR" sz="1800" dirty="0">
                <a:latin typeface="Montserrat Medium" pitchFamily="2" charset="0"/>
                <a:cs typeface="JAHNIB+Montserrat-Regular"/>
              </a:rPr>
              <a:t>données,</a:t>
            </a:r>
            <a:r>
              <a:rPr lang="fr-FR" sz="1800" spc="185" dirty="0">
                <a:latin typeface="Montserrat Medium" pitchFamily="2" charset="0"/>
                <a:cs typeface="JAHNIB+Montserrat-Regular"/>
              </a:rPr>
              <a:t> </a:t>
            </a:r>
            <a:r>
              <a:rPr lang="fr-FR" sz="1800" dirty="0">
                <a:latin typeface="Montserrat Medium" pitchFamily="2" charset="0"/>
                <a:cs typeface="JAHNIB+Montserrat-Regular"/>
              </a:rPr>
              <a:t>Power</a:t>
            </a:r>
            <a:r>
              <a:rPr lang="fr-FR" sz="1800" spc="185" dirty="0">
                <a:latin typeface="Montserrat Medium" pitchFamily="2" charset="0"/>
                <a:cs typeface="JAHNIB+Montserrat-Regular"/>
              </a:rPr>
              <a:t> </a:t>
            </a:r>
            <a:r>
              <a:rPr lang="fr-FR" sz="1800" dirty="0">
                <a:latin typeface="Montserrat Medium" pitchFamily="2" charset="0"/>
                <a:cs typeface="JAHNIB+Montserrat-Regular"/>
              </a:rPr>
              <a:t>BI</a:t>
            </a:r>
            <a:r>
              <a:rPr lang="fr-FR" sz="1800" spc="185" dirty="0">
                <a:latin typeface="Montserrat Medium" pitchFamily="2" charset="0"/>
                <a:cs typeface="JAHNIB+Montserrat-Regular"/>
              </a:rPr>
              <a:t> </a:t>
            </a:r>
            <a:r>
              <a:rPr lang="fr-FR" sz="1800" dirty="0">
                <a:latin typeface="Montserrat Medium" pitchFamily="2" charset="0"/>
                <a:cs typeface="JAHNIB+Montserrat-Regular"/>
              </a:rPr>
              <a:t>vous</a:t>
            </a:r>
            <a:r>
              <a:rPr lang="fr-FR" sz="1800" spc="185" dirty="0">
                <a:latin typeface="Montserrat Medium" pitchFamily="2" charset="0"/>
                <a:cs typeface="JAHNIB+Montserrat-Regular"/>
              </a:rPr>
              <a:t> </a:t>
            </a:r>
            <a:r>
              <a:rPr lang="fr-FR" sz="1800" dirty="0">
                <a:latin typeface="Montserrat Medium" pitchFamily="2" charset="0"/>
                <a:cs typeface="JAHNIB+Montserrat-Regular"/>
              </a:rPr>
              <a:t>sera</a:t>
            </a:r>
            <a:r>
              <a:rPr lang="fr-FR" sz="1800" spc="185" dirty="0">
                <a:latin typeface="Montserrat Medium" pitchFamily="2" charset="0"/>
                <a:cs typeface="JAHNIB+Montserrat-Regular"/>
              </a:rPr>
              <a:t> </a:t>
            </a:r>
            <a:r>
              <a:rPr lang="fr-FR" sz="1800" dirty="0">
                <a:latin typeface="Montserrat Medium" pitchFamily="2" charset="0"/>
                <a:cs typeface="JAHNIB+Montserrat-Regular"/>
              </a:rPr>
              <a:t>accessible.</a:t>
            </a:r>
            <a:r>
              <a:rPr lang="fr-FR" sz="1800" spc="185" dirty="0">
                <a:latin typeface="Montserrat Medium" pitchFamily="2" charset="0"/>
                <a:cs typeface="JAHNIB+Montserrat-Regular"/>
              </a:rPr>
              <a:t> </a:t>
            </a:r>
            <a:r>
              <a:rPr lang="fr-FR" sz="1800" dirty="0">
                <a:latin typeface="Montserrat Medium" pitchFamily="2" charset="0"/>
                <a:cs typeface="JAHNIB+Montserrat-Regular"/>
              </a:rPr>
              <a:t>Il</a:t>
            </a:r>
            <a:r>
              <a:rPr lang="fr-FR" sz="1800" spc="185" dirty="0">
                <a:latin typeface="Montserrat Medium" pitchFamily="2" charset="0"/>
                <a:cs typeface="JAHNIB+Montserrat-Regular"/>
              </a:rPr>
              <a:t> </a:t>
            </a:r>
            <a:r>
              <a:rPr lang="fr-FR" sz="1800" dirty="0">
                <a:latin typeface="Montserrat Medium" pitchFamily="2" charset="0"/>
                <a:cs typeface="JAHNIB+Montserrat-Regular"/>
              </a:rPr>
              <a:t>existe</a:t>
            </a:r>
            <a:r>
              <a:rPr lang="fr-FR" sz="1800" spc="185" dirty="0">
                <a:latin typeface="Montserrat Medium" pitchFamily="2" charset="0"/>
                <a:cs typeface="JAHNIB+Montserrat-Regular"/>
              </a:rPr>
              <a:t> </a:t>
            </a:r>
            <a:r>
              <a:rPr lang="fr-FR" sz="1800" dirty="0">
                <a:latin typeface="Montserrat Medium" pitchFamily="2" charset="0"/>
                <a:cs typeface="JAHNIB+Montserrat-Regular"/>
              </a:rPr>
              <a:t>beaucoup</a:t>
            </a:r>
            <a:r>
              <a:rPr lang="fr-FR" sz="1800" spc="185" dirty="0">
                <a:latin typeface="Montserrat Medium" pitchFamily="2" charset="0"/>
                <a:cs typeface="JAHNIB+Montserrat-Regular"/>
              </a:rPr>
              <a:t> </a:t>
            </a:r>
            <a:r>
              <a:rPr lang="fr-FR" sz="1800" dirty="0">
                <a:latin typeface="Montserrat Medium" pitchFamily="2" charset="0"/>
                <a:cs typeface="JAHNIB+Montserrat-Regular"/>
              </a:rPr>
              <a:t>de</a:t>
            </a:r>
            <a:r>
              <a:rPr lang="fr-FR" sz="1800" spc="185" dirty="0">
                <a:latin typeface="Montserrat Medium" pitchFamily="2" charset="0"/>
                <a:cs typeface="JAHNIB+Montserrat-Regular"/>
              </a:rPr>
              <a:t> </a:t>
            </a:r>
            <a:r>
              <a:rPr lang="fr-FR" sz="1800" dirty="0">
                <a:latin typeface="Montserrat Medium" pitchFamily="2" charset="0"/>
                <a:cs typeface="JAHNIB+Montserrat-Regular"/>
              </a:rPr>
              <a:t>fonctions natives</a:t>
            </a:r>
            <a:r>
              <a:rPr lang="fr-FR" sz="1800" spc="24" dirty="0">
                <a:latin typeface="Montserrat Medium" pitchFamily="2" charset="0"/>
                <a:cs typeface="JAHNIB+Montserrat-Regular"/>
              </a:rPr>
              <a:t> </a:t>
            </a:r>
            <a:r>
              <a:rPr lang="fr-FR" sz="1800" dirty="0">
                <a:latin typeface="Montserrat Medium" pitchFamily="2" charset="0"/>
                <a:cs typeface="JAHNIB+Montserrat-Regular"/>
              </a:rPr>
              <a:t>qui</a:t>
            </a:r>
            <a:r>
              <a:rPr lang="fr-FR" sz="1800" spc="24" dirty="0">
                <a:latin typeface="Montserrat Medium" pitchFamily="2" charset="0"/>
                <a:cs typeface="JAHNIB+Montserrat-Regular"/>
              </a:rPr>
              <a:t> </a:t>
            </a:r>
            <a:r>
              <a:rPr lang="fr-FR" sz="1800" dirty="0">
                <a:latin typeface="Montserrat Medium" pitchFamily="2" charset="0"/>
                <a:cs typeface="JAHNIB+Montserrat-Regular"/>
              </a:rPr>
              <a:t>ne</a:t>
            </a:r>
            <a:r>
              <a:rPr lang="fr-FR" sz="1800" spc="24" dirty="0">
                <a:latin typeface="Montserrat Medium" pitchFamily="2" charset="0"/>
                <a:cs typeface="JAHNIB+Montserrat-Regular"/>
              </a:rPr>
              <a:t> </a:t>
            </a:r>
            <a:r>
              <a:rPr lang="fr-FR" sz="1800" dirty="0">
                <a:latin typeface="Montserrat Medium" pitchFamily="2" charset="0"/>
                <a:cs typeface="JAHNIB+Montserrat-Regular"/>
              </a:rPr>
              <a:t>demandent</a:t>
            </a:r>
            <a:r>
              <a:rPr lang="fr-FR" sz="1800" spc="24" dirty="0">
                <a:latin typeface="Montserrat Medium" pitchFamily="2" charset="0"/>
                <a:cs typeface="JAHNIB+Montserrat-Regular"/>
              </a:rPr>
              <a:t> </a:t>
            </a:r>
            <a:r>
              <a:rPr lang="fr-FR" sz="1800" dirty="0">
                <a:latin typeface="Montserrat Medium" pitchFamily="2" charset="0"/>
                <a:cs typeface="JAHNIB+Montserrat-Regular"/>
              </a:rPr>
              <a:t>pas</a:t>
            </a:r>
            <a:r>
              <a:rPr lang="fr-FR" sz="1800" spc="24" dirty="0">
                <a:latin typeface="Montserrat Medium" pitchFamily="2" charset="0"/>
                <a:cs typeface="JAHNIB+Montserrat-Regular"/>
              </a:rPr>
              <a:t> </a:t>
            </a:r>
            <a:r>
              <a:rPr lang="fr-FR" sz="1800" dirty="0">
                <a:latin typeface="Montserrat Medium" pitchFamily="2" charset="0"/>
                <a:cs typeface="JAHNIB+Montserrat-Regular"/>
              </a:rPr>
              <a:t>de</a:t>
            </a:r>
            <a:r>
              <a:rPr lang="fr-FR" sz="1800" spc="24" dirty="0">
                <a:latin typeface="Montserrat Medium" pitchFamily="2" charset="0"/>
                <a:cs typeface="JAHNIB+Montserrat-Regular"/>
              </a:rPr>
              <a:t> </a:t>
            </a:r>
            <a:r>
              <a:rPr lang="fr-FR" sz="1800" dirty="0">
                <a:latin typeface="Montserrat Medium" pitchFamily="2" charset="0"/>
                <a:cs typeface="JAHNIB+Montserrat-Regular"/>
              </a:rPr>
              <a:t>connaissances</a:t>
            </a:r>
            <a:r>
              <a:rPr lang="fr-FR" sz="1800" spc="24" dirty="0">
                <a:latin typeface="Montserrat Medium" pitchFamily="2" charset="0"/>
                <a:cs typeface="JAHNIB+Montserrat-Regular"/>
              </a:rPr>
              <a:t> </a:t>
            </a:r>
            <a:r>
              <a:rPr lang="fr-FR" sz="1800" dirty="0">
                <a:latin typeface="Montserrat Medium" pitchFamily="2" charset="0"/>
                <a:cs typeface="JAHNIB+Montserrat-Regular"/>
              </a:rPr>
              <a:t>particulières</a:t>
            </a:r>
            <a:r>
              <a:rPr lang="fr-FR" sz="1800" spc="24" dirty="0">
                <a:latin typeface="Montserrat Medium" pitchFamily="2" charset="0"/>
                <a:cs typeface="JAHNIB+Montserrat-Regular"/>
              </a:rPr>
              <a:t> </a:t>
            </a:r>
            <a:r>
              <a:rPr lang="fr-FR" sz="1800" dirty="0">
                <a:latin typeface="Montserrat Medium" pitchFamily="2" charset="0"/>
                <a:cs typeface="JAHNIB+Montserrat-Regular"/>
              </a:rPr>
              <a:t>pour</a:t>
            </a:r>
            <a:r>
              <a:rPr lang="fr-FR" sz="1800" spc="24" dirty="0">
                <a:latin typeface="Montserrat Medium" pitchFamily="2" charset="0"/>
                <a:cs typeface="JAHNIB+Montserrat-Regular"/>
              </a:rPr>
              <a:t> </a:t>
            </a:r>
            <a:r>
              <a:rPr lang="fr-FR" sz="1800" dirty="0">
                <a:latin typeface="Montserrat Medium" pitchFamily="2" charset="0"/>
                <a:cs typeface="JAHNIB+Montserrat-Regular"/>
              </a:rPr>
              <a:t>mettre</a:t>
            </a:r>
            <a:r>
              <a:rPr lang="fr-FR" sz="1800" spc="24" dirty="0">
                <a:latin typeface="Montserrat Medium" pitchFamily="2" charset="0"/>
                <a:cs typeface="JAHNIB+Montserrat-Regular"/>
              </a:rPr>
              <a:t> </a:t>
            </a:r>
            <a:r>
              <a:rPr lang="fr-FR" sz="1800" dirty="0">
                <a:latin typeface="Montserrat Medium" pitchFamily="2" charset="0"/>
                <a:cs typeface="JAHNIB+Montserrat-Regular"/>
              </a:rPr>
              <a:t>en place</a:t>
            </a:r>
            <a:r>
              <a:rPr lang="fr-FR" sz="1800" spc="374" dirty="0">
                <a:latin typeface="Montserrat Medium" pitchFamily="2" charset="0"/>
                <a:cs typeface="JAHNIB+Montserrat-Regular"/>
              </a:rPr>
              <a:t> </a:t>
            </a:r>
            <a:r>
              <a:rPr lang="fr-FR" sz="1800" dirty="0">
                <a:latin typeface="Montserrat Medium" pitchFamily="2" charset="0"/>
                <a:cs typeface="JAHNIB+Montserrat-Regular"/>
              </a:rPr>
              <a:t>vos</a:t>
            </a:r>
            <a:r>
              <a:rPr lang="fr-FR" sz="1800" spc="374" dirty="0">
                <a:latin typeface="Montserrat Medium" pitchFamily="2" charset="0"/>
                <a:cs typeface="JAHNIB+Montserrat-Regular"/>
              </a:rPr>
              <a:t> </a:t>
            </a:r>
            <a:r>
              <a:rPr lang="fr-FR" sz="1800" dirty="0">
                <a:latin typeface="Montserrat Medium" pitchFamily="2" charset="0"/>
                <a:cs typeface="JAHNIB+Montserrat-Regular"/>
              </a:rPr>
              <a:t>premiers</a:t>
            </a:r>
            <a:r>
              <a:rPr lang="fr-FR" sz="1800" spc="374" dirty="0">
                <a:latin typeface="Montserrat Medium" pitchFamily="2" charset="0"/>
                <a:cs typeface="JAHNIB+Montserrat-Regular"/>
              </a:rPr>
              <a:t> </a:t>
            </a:r>
            <a:r>
              <a:rPr lang="fr-FR" sz="1800" dirty="0">
                <a:latin typeface="Montserrat Medium" pitchFamily="2" charset="0"/>
                <a:cs typeface="JAHNIB+Montserrat-Regular"/>
              </a:rPr>
              <a:t>rapports.</a:t>
            </a:r>
          </a:p>
          <a:p>
            <a:pPr algn="just">
              <a:lnSpc>
                <a:spcPct val="150000"/>
              </a:lnSpc>
              <a:spcBef>
                <a:spcPts val="0"/>
              </a:spcBef>
            </a:pPr>
            <a:r>
              <a:rPr lang="fr-FR" sz="1800" dirty="0">
                <a:solidFill>
                  <a:srgbClr val="000000"/>
                </a:solidFill>
                <a:latin typeface="Montserrat Medium" pitchFamily="2" charset="0"/>
                <a:cs typeface="JAHNIB+Montserrat-Regular"/>
              </a:rPr>
              <a:t>Power</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BI</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a</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été</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mis</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à</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disposition</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du</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grand</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public</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en</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2015,</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destiné</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à</a:t>
            </a:r>
            <a:r>
              <a:rPr lang="fr-FR" sz="1800" spc="20"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compléter des outils existants comme Excel en offrant des fonctionnalités plus avancées.</a:t>
            </a:r>
          </a:p>
        </p:txBody>
      </p:sp>
      <p:pic>
        <p:nvPicPr>
          <p:cNvPr id="4" name="Image 3">
            <a:extLst>
              <a:ext uri="{FF2B5EF4-FFF2-40B4-BE49-F238E27FC236}">
                <a16:creationId xmlns:a16="http://schemas.microsoft.com/office/drawing/2014/main" id="{1EE3FDB8-FE53-4933-8E8B-31165FD00DB1}"/>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E4447DE5-8340-547C-F555-3319889ADD1D}"/>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519050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F1BA2-49EC-AE37-65BE-C5238BD6C2E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28D672-8065-A5E6-09C9-74E3A92A5781}"/>
              </a:ext>
            </a:extLst>
          </p:cNvPr>
          <p:cNvSpPr>
            <a:spLocks noGrp="1"/>
          </p:cNvSpPr>
          <p:nvPr>
            <p:ph type="ctrTitle"/>
          </p:nvPr>
        </p:nvSpPr>
        <p:spPr>
          <a:xfrm>
            <a:off x="-341522" y="288650"/>
            <a:ext cx="6871902"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4.</a:t>
            </a:r>
            <a:r>
              <a:rPr lang="fr-FR" sz="3200" b="1" spc="605" dirty="0">
                <a:solidFill>
                  <a:srgbClr val="0F2035"/>
                </a:solidFill>
                <a:latin typeface="Montserrat ExtraBold" pitchFamily="2" charset="0"/>
                <a:cs typeface="Montserrat"/>
              </a:rPr>
              <a:t> </a:t>
            </a:r>
            <a:r>
              <a:rPr lang="fr-FR" sz="3200" b="1" dirty="0">
                <a:solidFill>
                  <a:srgbClr val="0F2035"/>
                </a:solidFill>
                <a:latin typeface="Montserrat ExtraBold" pitchFamily="2" charset="0"/>
                <a:cs typeface="Montserrat"/>
              </a:rPr>
              <a:t>Démonstration</a:t>
            </a:r>
          </a:p>
        </p:txBody>
      </p:sp>
      <p:sp>
        <p:nvSpPr>
          <p:cNvPr id="3" name="Sous-titre 2">
            <a:extLst>
              <a:ext uri="{FF2B5EF4-FFF2-40B4-BE49-F238E27FC236}">
                <a16:creationId xmlns:a16="http://schemas.microsoft.com/office/drawing/2014/main" id="{A14B231B-99A3-6BB1-28F9-FCD5AC01AC1B}"/>
              </a:ext>
            </a:extLst>
          </p:cNvPr>
          <p:cNvSpPr>
            <a:spLocks noGrp="1"/>
          </p:cNvSpPr>
          <p:nvPr>
            <p:ph type="subTitle" idx="1"/>
          </p:nvPr>
        </p:nvSpPr>
        <p:spPr>
          <a:xfrm>
            <a:off x="1017737" y="1549817"/>
            <a:ext cx="10575167" cy="1473698"/>
          </a:xfrm>
        </p:spPr>
        <p:txBody>
          <a:bodyPr>
            <a:noAutofit/>
          </a:bodyPr>
          <a:lstStyle/>
          <a:p>
            <a:pPr algn="l">
              <a:lnSpc>
                <a:spcPct val="150000"/>
              </a:lnSpc>
              <a:spcBef>
                <a:spcPts val="0"/>
              </a:spcBef>
            </a:pPr>
            <a:r>
              <a:rPr lang="fr-FR" sz="1800" dirty="0">
                <a:latin typeface="Montserrat Medium" pitchFamily="2" charset="0"/>
                <a:cs typeface="CJHRCE+Montserrat-Regular"/>
              </a:rPr>
              <a:t>La</a:t>
            </a:r>
            <a:r>
              <a:rPr lang="fr-FR" sz="1800" spc="-40" dirty="0">
                <a:latin typeface="Montserrat Medium" pitchFamily="2" charset="0"/>
                <a:cs typeface="CJHRCE+Montserrat-Regular"/>
              </a:rPr>
              <a:t> </a:t>
            </a:r>
            <a:r>
              <a:rPr lang="fr-FR" sz="1800" dirty="0">
                <a:latin typeface="Montserrat Medium" pitchFamily="2" charset="0"/>
                <a:cs typeface="CJHRCE+Montserrat-Regular"/>
              </a:rPr>
              <a:t>première</a:t>
            </a:r>
            <a:r>
              <a:rPr lang="fr-FR" sz="1800" spc="-40" dirty="0">
                <a:latin typeface="Montserrat Medium" pitchFamily="2" charset="0"/>
                <a:cs typeface="CJHRCE+Montserrat-Regular"/>
              </a:rPr>
              <a:t> </a:t>
            </a:r>
            <a:r>
              <a:rPr lang="fr-FR" sz="1800" dirty="0">
                <a:latin typeface="Montserrat Medium" pitchFamily="2" charset="0"/>
                <a:cs typeface="CJHRCE+Montserrat-Regular"/>
              </a:rPr>
              <a:t>étape</a:t>
            </a:r>
            <a:r>
              <a:rPr lang="fr-FR" sz="1800" spc="-40" dirty="0">
                <a:latin typeface="Montserrat Medium" pitchFamily="2" charset="0"/>
                <a:cs typeface="CJHRCE+Montserrat-Regular"/>
              </a:rPr>
              <a:t> </a:t>
            </a:r>
            <a:r>
              <a:rPr lang="fr-FR" sz="1800" dirty="0">
                <a:latin typeface="Montserrat Medium" pitchFamily="2" charset="0"/>
                <a:cs typeface="CJHRCE+Montserrat-Regular"/>
              </a:rPr>
              <a:t>sera</a:t>
            </a:r>
            <a:r>
              <a:rPr lang="fr-FR" sz="1800" spc="-43" dirty="0">
                <a:latin typeface="Montserrat Medium" pitchFamily="2" charset="0"/>
                <a:cs typeface="CJHRCE+Montserrat-Regular"/>
              </a:rPr>
              <a:t> </a:t>
            </a:r>
            <a:r>
              <a:rPr lang="fr-FR" sz="1800" dirty="0">
                <a:latin typeface="Montserrat Medium" pitchFamily="2" charset="0"/>
                <a:cs typeface="CJHRCE+Montserrat-Regular"/>
              </a:rPr>
              <a:t>de</a:t>
            </a:r>
            <a:r>
              <a:rPr lang="fr-FR" sz="1800" spc="-40" dirty="0">
                <a:latin typeface="Montserrat Medium" pitchFamily="2" charset="0"/>
                <a:cs typeface="CJHRCE+Montserrat-Regular"/>
              </a:rPr>
              <a:t> </a:t>
            </a:r>
            <a:r>
              <a:rPr lang="fr-FR" sz="1800" dirty="0">
                <a:latin typeface="Montserrat Medium" pitchFamily="2" charset="0"/>
                <a:cs typeface="CJHRCE+Montserrat-Regular"/>
              </a:rPr>
              <a:t>nettoyer</a:t>
            </a:r>
            <a:r>
              <a:rPr lang="fr-FR" sz="1800" spc="-40" dirty="0">
                <a:latin typeface="Montserrat Medium" pitchFamily="2" charset="0"/>
                <a:cs typeface="CJHRCE+Montserrat-Regular"/>
              </a:rPr>
              <a:t> </a:t>
            </a:r>
            <a:r>
              <a:rPr lang="fr-FR" sz="1800" dirty="0">
                <a:latin typeface="Montserrat Medium" pitchFamily="2" charset="0"/>
                <a:cs typeface="CJHRCE+Montserrat-Regular"/>
              </a:rPr>
              <a:t>vos</a:t>
            </a:r>
            <a:r>
              <a:rPr lang="fr-FR" sz="1800" spc="-40" dirty="0">
                <a:latin typeface="Montserrat Medium" pitchFamily="2" charset="0"/>
                <a:cs typeface="CJHRCE+Montserrat-Regular"/>
              </a:rPr>
              <a:t> </a:t>
            </a:r>
            <a:r>
              <a:rPr lang="fr-FR" sz="1800" dirty="0">
                <a:latin typeface="Montserrat Medium" pitchFamily="2" charset="0"/>
                <a:cs typeface="CJHRCE+Montserrat-Regular"/>
              </a:rPr>
              <a:t>données</a:t>
            </a:r>
            <a:r>
              <a:rPr lang="fr-FR" sz="1800" spc="-40" dirty="0">
                <a:latin typeface="Montserrat Medium" pitchFamily="2" charset="0"/>
                <a:cs typeface="CJHRCE+Montserrat-Regular"/>
              </a:rPr>
              <a:t> </a:t>
            </a:r>
            <a:r>
              <a:rPr lang="fr-FR" sz="1800" dirty="0">
                <a:latin typeface="Montserrat Medium" pitchFamily="2" charset="0"/>
                <a:cs typeface="CJHRCE+Montserrat-Regular"/>
              </a:rPr>
              <a:t>afin</a:t>
            </a:r>
            <a:r>
              <a:rPr lang="fr-FR" sz="1800" spc="-40" dirty="0">
                <a:latin typeface="Montserrat Medium" pitchFamily="2" charset="0"/>
                <a:cs typeface="CJHRCE+Montserrat-Regular"/>
              </a:rPr>
              <a:t> </a:t>
            </a:r>
            <a:r>
              <a:rPr lang="fr-FR" sz="1800" dirty="0">
                <a:latin typeface="Montserrat Medium" pitchFamily="2" charset="0"/>
                <a:cs typeface="CJHRCE+Montserrat-Regular"/>
              </a:rPr>
              <a:t>qu’elles</a:t>
            </a:r>
            <a:r>
              <a:rPr lang="fr-FR" sz="1800" spc="-40" dirty="0">
                <a:latin typeface="Montserrat Medium" pitchFamily="2" charset="0"/>
                <a:cs typeface="CJHRCE+Montserrat-Regular"/>
              </a:rPr>
              <a:t> </a:t>
            </a:r>
            <a:r>
              <a:rPr lang="fr-FR" sz="1800" dirty="0">
                <a:latin typeface="Montserrat Medium" pitchFamily="2" charset="0"/>
                <a:cs typeface="CJHRCE+Montserrat-Regular"/>
              </a:rPr>
              <a:t>soient</a:t>
            </a:r>
            <a:r>
              <a:rPr lang="fr-FR" sz="1800" spc="-40" dirty="0">
                <a:latin typeface="Montserrat Medium" pitchFamily="2" charset="0"/>
                <a:cs typeface="CJHRCE+Montserrat-Regular"/>
              </a:rPr>
              <a:t> </a:t>
            </a:r>
            <a:r>
              <a:rPr lang="fr-FR" sz="1800" dirty="0">
                <a:latin typeface="Montserrat Medium" pitchFamily="2" charset="0"/>
                <a:cs typeface="CJHRCE+Montserrat-Regular"/>
              </a:rPr>
              <a:t>conformes à</a:t>
            </a:r>
            <a:r>
              <a:rPr lang="fr-FR" sz="1800" spc="47" dirty="0">
                <a:latin typeface="Montserrat Medium" pitchFamily="2" charset="0"/>
                <a:cs typeface="CJHRCE+Montserrat-Regular"/>
              </a:rPr>
              <a:t> </a:t>
            </a:r>
            <a:r>
              <a:rPr lang="fr-FR" sz="1800" dirty="0">
                <a:latin typeface="Montserrat Medium" pitchFamily="2" charset="0"/>
                <a:cs typeface="CJHRCE+Montserrat-Regular"/>
              </a:rPr>
              <a:t>vos</a:t>
            </a:r>
            <a:r>
              <a:rPr lang="fr-FR" sz="1800" spc="47" dirty="0">
                <a:latin typeface="Montserrat Medium" pitchFamily="2" charset="0"/>
                <a:cs typeface="CJHRCE+Montserrat-Regular"/>
              </a:rPr>
              <a:t> </a:t>
            </a:r>
            <a:r>
              <a:rPr lang="fr-FR" sz="1800" dirty="0">
                <a:latin typeface="Montserrat Medium" pitchFamily="2" charset="0"/>
                <a:cs typeface="CJHRCE+Montserrat-Regular"/>
              </a:rPr>
              <a:t>attentes</a:t>
            </a:r>
            <a:r>
              <a:rPr lang="fr-FR" sz="1800" spc="47" dirty="0">
                <a:latin typeface="Montserrat Medium" pitchFamily="2" charset="0"/>
                <a:cs typeface="CJHRCE+Montserrat-Regular"/>
              </a:rPr>
              <a:t> </a:t>
            </a:r>
            <a:r>
              <a:rPr lang="fr-FR" sz="1800" dirty="0">
                <a:latin typeface="Montserrat Medium" pitchFamily="2" charset="0"/>
                <a:cs typeface="CJHRCE+Montserrat-Regular"/>
              </a:rPr>
              <a:t>et</a:t>
            </a:r>
            <a:r>
              <a:rPr lang="fr-FR" sz="1800" spc="47" dirty="0">
                <a:latin typeface="Montserrat Medium" pitchFamily="2" charset="0"/>
                <a:cs typeface="CJHRCE+Montserrat-Regular"/>
              </a:rPr>
              <a:t> </a:t>
            </a:r>
            <a:r>
              <a:rPr lang="fr-FR" sz="1800" dirty="0">
                <a:latin typeface="Montserrat Medium" pitchFamily="2" charset="0"/>
                <a:cs typeface="CJHRCE+Montserrat-Regular"/>
              </a:rPr>
              <a:t>vos</a:t>
            </a:r>
            <a:r>
              <a:rPr lang="fr-FR" sz="1800" spc="47" dirty="0">
                <a:latin typeface="Montserrat Medium" pitchFamily="2" charset="0"/>
                <a:cs typeface="CJHRCE+Montserrat-Regular"/>
              </a:rPr>
              <a:t> </a:t>
            </a:r>
            <a:r>
              <a:rPr lang="fr-FR" sz="1800" dirty="0">
                <a:latin typeface="Montserrat Medium" pitchFamily="2" charset="0"/>
                <a:cs typeface="CJHRCE+Montserrat-Regular"/>
              </a:rPr>
              <a:t>besoins</a:t>
            </a:r>
            <a:r>
              <a:rPr lang="fr-FR" sz="1800" spc="47" dirty="0">
                <a:latin typeface="Montserrat Medium" pitchFamily="2" charset="0"/>
                <a:cs typeface="CJHRCE+Montserrat-Regular"/>
              </a:rPr>
              <a:t> </a:t>
            </a:r>
            <a:r>
              <a:rPr lang="fr-FR" sz="1800" dirty="0">
                <a:latin typeface="Montserrat Medium" pitchFamily="2" charset="0"/>
                <a:cs typeface="CJHRCE+Montserrat-Regular"/>
              </a:rPr>
              <a:t>d’analyses.</a:t>
            </a:r>
            <a:r>
              <a:rPr lang="fr-FR" sz="1800" spc="52" dirty="0">
                <a:latin typeface="Montserrat Medium" pitchFamily="2" charset="0"/>
                <a:cs typeface="CJHRCE+Montserrat-Regular"/>
              </a:rPr>
              <a:t> </a:t>
            </a:r>
            <a:r>
              <a:rPr lang="fr-FR" sz="1800" dirty="0">
                <a:latin typeface="Montserrat Medium" pitchFamily="2" charset="0"/>
                <a:cs typeface="CJHRCE+Montserrat-Regular"/>
              </a:rPr>
              <a:t>En</a:t>
            </a:r>
            <a:r>
              <a:rPr lang="fr-FR" sz="1800" spc="47" dirty="0">
                <a:latin typeface="Montserrat Medium" pitchFamily="2" charset="0"/>
                <a:cs typeface="CJHRCE+Montserrat-Regular"/>
              </a:rPr>
              <a:t> </a:t>
            </a:r>
            <a:r>
              <a:rPr lang="fr-FR" sz="1800" dirty="0">
                <a:latin typeface="Montserrat Medium" pitchFamily="2" charset="0"/>
                <a:cs typeface="CJHRCE+Montserrat-Regular"/>
              </a:rPr>
              <a:t>effet,</a:t>
            </a:r>
            <a:r>
              <a:rPr lang="fr-FR" sz="1800" spc="47" dirty="0">
                <a:latin typeface="Montserrat Medium" pitchFamily="2" charset="0"/>
                <a:cs typeface="CJHRCE+Montserrat-Regular"/>
              </a:rPr>
              <a:t> </a:t>
            </a:r>
            <a:r>
              <a:rPr lang="fr-FR" sz="1800" dirty="0">
                <a:latin typeface="Montserrat Medium" pitchFamily="2" charset="0"/>
                <a:cs typeface="CJHRCE+Montserrat-Regular"/>
              </a:rPr>
              <a:t>il</a:t>
            </a:r>
            <a:r>
              <a:rPr lang="fr-FR" sz="1800" spc="47" dirty="0">
                <a:latin typeface="Montserrat Medium" pitchFamily="2" charset="0"/>
                <a:cs typeface="CJHRCE+Montserrat-Regular"/>
              </a:rPr>
              <a:t> </a:t>
            </a:r>
            <a:r>
              <a:rPr lang="fr-FR" sz="1800" dirty="0">
                <a:latin typeface="Montserrat Medium" pitchFamily="2" charset="0"/>
                <a:cs typeface="CJHRCE+Montserrat-Regular"/>
              </a:rPr>
              <a:t>n’est</a:t>
            </a:r>
            <a:r>
              <a:rPr lang="fr-FR" sz="1800" spc="47" dirty="0">
                <a:latin typeface="Montserrat Medium" pitchFamily="2" charset="0"/>
                <a:cs typeface="CJHRCE+Montserrat-Regular"/>
              </a:rPr>
              <a:t> </a:t>
            </a:r>
            <a:r>
              <a:rPr lang="fr-FR" sz="1800" dirty="0">
                <a:latin typeface="Montserrat Medium" pitchFamily="2" charset="0"/>
                <a:cs typeface="CJHRCE+Montserrat-Regular"/>
              </a:rPr>
              <a:t>pas</a:t>
            </a:r>
            <a:r>
              <a:rPr lang="fr-FR" sz="1800" spc="47" dirty="0">
                <a:latin typeface="Montserrat Medium" pitchFamily="2" charset="0"/>
                <a:cs typeface="CJHRCE+Montserrat-Regular"/>
              </a:rPr>
              <a:t> </a:t>
            </a:r>
            <a:r>
              <a:rPr lang="fr-FR" sz="1800" dirty="0">
                <a:latin typeface="Montserrat Medium" pitchFamily="2" charset="0"/>
                <a:cs typeface="CJHRCE+Montserrat-Regular"/>
              </a:rPr>
              <a:t>rare</a:t>
            </a:r>
            <a:r>
              <a:rPr lang="fr-FR" sz="1800" spc="47" dirty="0">
                <a:latin typeface="Montserrat Medium" pitchFamily="2" charset="0"/>
                <a:cs typeface="CJHRCE+Montserrat-Regular"/>
              </a:rPr>
              <a:t> </a:t>
            </a:r>
            <a:r>
              <a:rPr lang="fr-FR" sz="1800" dirty="0">
                <a:latin typeface="Montserrat Medium" pitchFamily="2" charset="0"/>
                <a:cs typeface="CJHRCE+Montserrat-Regular"/>
              </a:rPr>
              <a:t>de</a:t>
            </a:r>
            <a:r>
              <a:rPr lang="fr-FR" sz="1800" spc="47" dirty="0">
                <a:latin typeface="Montserrat Medium" pitchFamily="2" charset="0"/>
                <a:cs typeface="CJHRCE+Montserrat-Regular"/>
              </a:rPr>
              <a:t> </a:t>
            </a:r>
            <a:r>
              <a:rPr lang="fr-FR" sz="1800" dirty="0">
                <a:latin typeface="Montserrat Medium" pitchFamily="2" charset="0"/>
                <a:cs typeface="CJHRCE+Montserrat-Regular"/>
              </a:rPr>
              <a:t>retrouver des</a:t>
            </a:r>
            <a:r>
              <a:rPr lang="fr-FR" sz="1800" spc="60" dirty="0">
                <a:latin typeface="Montserrat Medium" pitchFamily="2" charset="0"/>
                <a:cs typeface="CJHRCE+Montserrat-Regular"/>
              </a:rPr>
              <a:t> </a:t>
            </a:r>
            <a:r>
              <a:rPr lang="fr-FR" sz="1800" dirty="0">
                <a:latin typeface="Montserrat Medium" pitchFamily="2" charset="0"/>
                <a:cs typeface="CJHRCE+Montserrat-Regular"/>
              </a:rPr>
              <a:t>bases</a:t>
            </a:r>
            <a:r>
              <a:rPr lang="fr-FR" sz="1800" spc="60" dirty="0">
                <a:latin typeface="Montserrat Medium" pitchFamily="2" charset="0"/>
                <a:cs typeface="CJHRCE+Montserrat-Regular"/>
              </a:rPr>
              <a:t> </a:t>
            </a:r>
            <a:r>
              <a:rPr lang="fr-FR" sz="1800" dirty="0">
                <a:latin typeface="Montserrat Medium" pitchFamily="2" charset="0"/>
                <a:cs typeface="CJHRCE+Montserrat-Regular"/>
              </a:rPr>
              <a:t>de</a:t>
            </a:r>
            <a:r>
              <a:rPr lang="fr-FR" sz="1800" spc="60" dirty="0">
                <a:latin typeface="Montserrat Medium" pitchFamily="2" charset="0"/>
                <a:cs typeface="CJHRCE+Montserrat-Regular"/>
              </a:rPr>
              <a:t> </a:t>
            </a:r>
            <a:r>
              <a:rPr lang="fr-FR" sz="1800" dirty="0">
                <a:latin typeface="Montserrat Medium" pitchFamily="2" charset="0"/>
                <a:cs typeface="CJHRCE+Montserrat-Regular"/>
              </a:rPr>
              <a:t>données</a:t>
            </a:r>
            <a:r>
              <a:rPr lang="fr-FR" sz="1800" spc="60" dirty="0">
                <a:latin typeface="Montserrat Medium" pitchFamily="2" charset="0"/>
                <a:cs typeface="CJHRCE+Montserrat-Regular"/>
              </a:rPr>
              <a:t> </a:t>
            </a:r>
            <a:r>
              <a:rPr lang="fr-FR" sz="1800" dirty="0">
                <a:latin typeface="Montserrat Medium" pitchFamily="2" charset="0"/>
                <a:cs typeface="CJHRCE+Montserrat-Regular"/>
              </a:rPr>
              <a:t>avec</a:t>
            </a:r>
            <a:r>
              <a:rPr lang="fr-FR" sz="1800" spc="64" dirty="0">
                <a:latin typeface="Montserrat Medium" pitchFamily="2" charset="0"/>
                <a:cs typeface="CJHRCE+Montserrat-Regular"/>
              </a:rPr>
              <a:t> </a:t>
            </a:r>
            <a:r>
              <a:rPr lang="fr-FR" sz="1800" b="1" dirty="0">
                <a:latin typeface="Montserrat Medium" pitchFamily="2" charset="0"/>
                <a:cs typeface="Montserrat"/>
              </a:rPr>
              <a:t>des</a:t>
            </a:r>
            <a:r>
              <a:rPr lang="fr-FR" sz="1800" b="1" spc="65" dirty="0">
                <a:latin typeface="Montserrat Medium" pitchFamily="2" charset="0"/>
                <a:cs typeface="Montserrat"/>
              </a:rPr>
              <a:t> </a:t>
            </a:r>
            <a:r>
              <a:rPr lang="fr-FR" sz="1800" b="1" dirty="0">
                <a:latin typeface="Montserrat Medium" pitchFamily="2" charset="0"/>
                <a:cs typeface="Montserrat"/>
              </a:rPr>
              <a:t>lignes</a:t>
            </a:r>
            <a:r>
              <a:rPr lang="fr-FR" sz="1800" b="1" spc="65" dirty="0">
                <a:latin typeface="Montserrat Medium" pitchFamily="2" charset="0"/>
                <a:cs typeface="Montserrat"/>
              </a:rPr>
              <a:t> </a:t>
            </a:r>
            <a:r>
              <a:rPr lang="fr-FR" sz="1800" b="1" dirty="0">
                <a:latin typeface="Montserrat Medium" pitchFamily="2" charset="0"/>
                <a:cs typeface="Montserrat"/>
              </a:rPr>
              <a:t>vides</a:t>
            </a:r>
            <a:r>
              <a:rPr lang="fr-FR" sz="1800" dirty="0">
                <a:latin typeface="Montserrat Medium" pitchFamily="2" charset="0"/>
                <a:cs typeface="CJHRCE+Montserrat-Regular"/>
              </a:rPr>
              <a:t>,</a:t>
            </a:r>
            <a:r>
              <a:rPr lang="fr-FR" sz="1800" spc="60" dirty="0">
                <a:latin typeface="Montserrat Medium" pitchFamily="2" charset="0"/>
                <a:cs typeface="CJHRCE+Montserrat-Regular"/>
              </a:rPr>
              <a:t> </a:t>
            </a:r>
            <a:r>
              <a:rPr lang="fr-FR" sz="1800" dirty="0">
                <a:latin typeface="Montserrat Medium" pitchFamily="2" charset="0"/>
                <a:cs typeface="CJHRCE+Montserrat-Regular"/>
              </a:rPr>
              <a:t>des</a:t>
            </a:r>
            <a:r>
              <a:rPr lang="fr-FR" sz="1800" spc="60" dirty="0">
                <a:latin typeface="Montserrat Medium" pitchFamily="2" charset="0"/>
                <a:cs typeface="CJHRCE+Montserrat-Regular"/>
              </a:rPr>
              <a:t> </a:t>
            </a:r>
            <a:r>
              <a:rPr lang="fr-FR" sz="1800" dirty="0">
                <a:latin typeface="Montserrat Medium" pitchFamily="2" charset="0"/>
                <a:cs typeface="CJHRCE+Montserrat-Regular"/>
              </a:rPr>
              <a:t>erreurs,</a:t>
            </a:r>
            <a:r>
              <a:rPr lang="fr-FR" sz="1800" spc="63" dirty="0">
                <a:latin typeface="Montserrat Medium" pitchFamily="2" charset="0"/>
                <a:cs typeface="CJHRCE+Montserrat-Regular"/>
              </a:rPr>
              <a:t> </a:t>
            </a:r>
            <a:r>
              <a:rPr lang="fr-FR" sz="1800" b="1" dirty="0">
                <a:latin typeface="Montserrat Medium" pitchFamily="2" charset="0"/>
                <a:cs typeface="Montserrat"/>
              </a:rPr>
              <a:t>des</a:t>
            </a:r>
            <a:r>
              <a:rPr lang="fr-FR" sz="1800" b="1" spc="65" dirty="0">
                <a:latin typeface="Montserrat Medium" pitchFamily="2" charset="0"/>
                <a:cs typeface="Montserrat"/>
              </a:rPr>
              <a:t> </a:t>
            </a:r>
            <a:r>
              <a:rPr lang="fr-FR" sz="1800" b="1" dirty="0">
                <a:latin typeface="Montserrat Medium" pitchFamily="2" charset="0"/>
                <a:cs typeface="Montserrat"/>
              </a:rPr>
              <a:t>colonne</a:t>
            </a:r>
            <a:r>
              <a:rPr lang="fr-FR" sz="1800" b="1" spc="65" dirty="0">
                <a:latin typeface="Montserrat Medium" pitchFamily="2" charset="0"/>
                <a:cs typeface="Montserrat"/>
              </a:rPr>
              <a:t> </a:t>
            </a:r>
            <a:r>
              <a:rPr lang="fr-FR" sz="1800" b="1" dirty="0">
                <a:latin typeface="Montserrat Medium" pitchFamily="2" charset="0"/>
                <a:cs typeface="Montserrat"/>
              </a:rPr>
              <a:t>vides</a:t>
            </a:r>
            <a:r>
              <a:rPr lang="fr-FR" sz="1800" dirty="0">
                <a:latin typeface="Montserrat Medium" pitchFamily="2" charset="0"/>
                <a:cs typeface="CJHRCE+Montserrat-Regular"/>
              </a:rPr>
              <a:t>, etc…</a:t>
            </a:r>
          </a:p>
        </p:txBody>
      </p:sp>
      <p:sp>
        <p:nvSpPr>
          <p:cNvPr id="4" name="object 8">
            <a:extLst>
              <a:ext uri="{FF2B5EF4-FFF2-40B4-BE49-F238E27FC236}">
                <a16:creationId xmlns:a16="http://schemas.microsoft.com/office/drawing/2014/main" id="{96818ED5-5C33-D769-6683-720A14606FC3}"/>
              </a:ext>
            </a:extLst>
          </p:cNvPr>
          <p:cNvSpPr txBox="1"/>
          <p:nvPr/>
        </p:nvSpPr>
        <p:spPr>
          <a:xfrm>
            <a:off x="1675681" y="1277989"/>
            <a:ext cx="2504222" cy="207877"/>
          </a:xfrm>
          <a:prstGeom prst="rect">
            <a:avLst/>
          </a:prstGeom>
        </p:spPr>
        <p:txBody>
          <a:bodyPr vert="horz" wrap="square" lIns="0" tIns="0" rIns="0" bIns="0" rtlCol="0">
            <a:spAutoFit/>
          </a:bodyPr>
          <a:lstStyle/>
          <a:p>
            <a:pPr marL="0" marR="0">
              <a:lnSpc>
                <a:spcPts val="1696"/>
              </a:lnSpc>
              <a:spcBef>
                <a:spcPts val="0"/>
              </a:spcBef>
              <a:spcAft>
                <a:spcPts val="0"/>
              </a:spcAft>
            </a:pPr>
            <a:r>
              <a:rPr sz="1400" dirty="0">
                <a:solidFill>
                  <a:srgbClr val="0F2035"/>
                </a:solidFill>
                <a:latin typeface="Montserrat ExtraBold" pitchFamily="2" charset="0"/>
                <a:cs typeface="Montserrat"/>
              </a:rPr>
              <a:t>4.1</a:t>
            </a:r>
            <a:r>
              <a:rPr sz="1400" spc="605" dirty="0">
                <a:solidFill>
                  <a:srgbClr val="0F2035"/>
                </a:solidFill>
                <a:latin typeface="Montserrat ExtraBold" pitchFamily="2" charset="0"/>
                <a:cs typeface="Montserrat"/>
              </a:rPr>
              <a:t> </a:t>
            </a:r>
            <a:r>
              <a:rPr sz="1400" dirty="0">
                <a:solidFill>
                  <a:srgbClr val="0F2035"/>
                </a:solidFill>
                <a:latin typeface="Montserrat ExtraBold" pitchFamily="2" charset="0"/>
                <a:cs typeface="Montserrat"/>
              </a:rPr>
              <a:t>Nettoyer les données</a:t>
            </a:r>
          </a:p>
        </p:txBody>
      </p:sp>
      <p:sp>
        <p:nvSpPr>
          <p:cNvPr id="5" name="object 1">
            <a:extLst>
              <a:ext uri="{FF2B5EF4-FFF2-40B4-BE49-F238E27FC236}">
                <a16:creationId xmlns:a16="http://schemas.microsoft.com/office/drawing/2014/main" id="{3DCC94C1-FC92-B1C7-2CF6-17C249CA14CB}"/>
              </a:ext>
            </a:extLst>
          </p:cNvPr>
          <p:cNvSpPr/>
          <p:nvPr/>
        </p:nvSpPr>
        <p:spPr>
          <a:xfrm>
            <a:off x="1299988" y="2833190"/>
            <a:ext cx="6709273" cy="3899970"/>
          </a:xfrm>
          <a:prstGeom prst="rect">
            <a:avLst/>
          </a:prstGeom>
          <a:blipFill>
            <a:blip r:embed="rId2" cstate="print"/>
            <a:stretch>
              <a:fillRect/>
            </a:stretch>
          </a:blipFill>
        </p:spPr>
        <p:txBody>
          <a:bodyPr wrap="square" lIns="0" tIns="0" rIns="0" bIns="0" rtlCol="0">
            <a:spAutoFit/>
          </a:bodyPr>
          <a:lstStyle/>
          <a:p>
            <a:endParaRPr/>
          </a:p>
        </p:txBody>
      </p:sp>
      <p:sp>
        <p:nvSpPr>
          <p:cNvPr id="7" name="ZoneTexte 6">
            <a:extLst>
              <a:ext uri="{FF2B5EF4-FFF2-40B4-BE49-F238E27FC236}">
                <a16:creationId xmlns:a16="http://schemas.microsoft.com/office/drawing/2014/main" id="{D9BFFC81-F4F1-5B07-D80F-1981A692AA2D}"/>
              </a:ext>
            </a:extLst>
          </p:cNvPr>
          <p:cNvSpPr txBox="1"/>
          <p:nvPr/>
        </p:nvSpPr>
        <p:spPr>
          <a:xfrm>
            <a:off x="8122589" y="3560316"/>
            <a:ext cx="3470315" cy="2636043"/>
          </a:xfrm>
          <a:prstGeom prst="rect">
            <a:avLst/>
          </a:prstGeom>
          <a:noFill/>
        </p:spPr>
        <p:txBody>
          <a:bodyPr wrap="square">
            <a:spAutoFit/>
          </a:bodyPr>
          <a:lstStyle/>
          <a:p>
            <a:pPr marL="0" marR="0" algn="just">
              <a:lnSpc>
                <a:spcPct val="150000"/>
              </a:lnSpc>
              <a:spcBef>
                <a:spcPts val="0"/>
              </a:spcBef>
              <a:spcAft>
                <a:spcPts val="0"/>
              </a:spcAft>
            </a:pPr>
            <a:r>
              <a:rPr lang="fr-FR" sz="1600" dirty="0">
                <a:solidFill>
                  <a:srgbClr val="000000"/>
                </a:solidFill>
                <a:latin typeface="Montserrat Medium" pitchFamily="2" charset="0"/>
                <a:cs typeface="CJHRCE+Montserrat-Regular"/>
              </a:rPr>
              <a:t>Nous</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n’avons</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aucun</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intérêt</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à</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importer</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cela</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dans</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Power</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BI</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Desktop.</a:t>
            </a:r>
            <a:r>
              <a:rPr lang="fr-FR" sz="1600" spc="251"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Nous allons</a:t>
            </a:r>
            <a:r>
              <a:rPr lang="fr-FR" sz="1600" spc="245"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commencer</a:t>
            </a:r>
            <a:r>
              <a:rPr lang="fr-FR" sz="1600" spc="245"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par</a:t>
            </a:r>
            <a:r>
              <a:rPr lang="fr-FR" sz="1600" spc="245"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supprimer</a:t>
            </a:r>
            <a:r>
              <a:rPr lang="fr-FR" sz="1600" spc="245"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les</a:t>
            </a:r>
            <a:r>
              <a:rPr lang="fr-FR" sz="1600" spc="245"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lignes</a:t>
            </a:r>
            <a:r>
              <a:rPr lang="fr-FR" sz="1600" spc="245"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vides,</a:t>
            </a:r>
            <a:r>
              <a:rPr lang="fr-FR" sz="1600" spc="245"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puis</a:t>
            </a:r>
            <a:r>
              <a:rPr lang="fr-FR" sz="1600" spc="245"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nous</a:t>
            </a:r>
            <a:r>
              <a:rPr lang="fr-FR" sz="1600" spc="245"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supprimerons ensuite les colonnes vides.</a:t>
            </a:r>
          </a:p>
        </p:txBody>
      </p:sp>
      <p:pic>
        <p:nvPicPr>
          <p:cNvPr id="6" name="Image 5">
            <a:extLst>
              <a:ext uri="{FF2B5EF4-FFF2-40B4-BE49-F238E27FC236}">
                <a16:creationId xmlns:a16="http://schemas.microsoft.com/office/drawing/2014/main" id="{63F0CDB5-BDDF-F5B9-4553-34E853491B6D}"/>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977D9532-002E-3978-140E-E4C975013D76}"/>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975743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D994C-3132-5BE6-7B31-A9F9F1924413}"/>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85B5BAA6-42D2-339B-FBCD-38788DAF7BFD}"/>
              </a:ext>
            </a:extLst>
          </p:cNvPr>
          <p:cNvSpPr>
            <a:spLocks noGrp="1"/>
          </p:cNvSpPr>
          <p:nvPr>
            <p:ph type="subTitle" idx="1"/>
          </p:nvPr>
        </p:nvSpPr>
        <p:spPr>
          <a:xfrm>
            <a:off x="918585" y="998974"/>
            <a:ext cx="10575167" cy="1072197"/>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Pour</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supprimer</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lignes</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vides,</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cliquez</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sur</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Supprimer</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lignes ».</a:t>
            </a:r>
            <a:r>
              <a:rPr lang="fr-FR" sz="1800" spc="4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Plusieurs options</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s’offrent</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à</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vous.</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Dans</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notre</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cas,</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nous</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allons</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cliquer</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sur</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Supprimer</a:t>
            </a:r>
            <a:r>
              <a:rPr lang="fr-FR" sz="1800" spc="-2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 lignes vides ».</a:t>
            </a:r>
          </a:p>
        </p:txBody>
      </p:sp>
      <p:sp>
        <p:nvSpPr>
          <p:cNvPr id="4" name="object 8">
            <a:extLst>
              <a:ext uri="{FF2B5EF4-FFF2-40B4-BE49-F238E27FC236}">
                <a16:creationId xmlns:a16="http://schemas.microsoft.com/office/drawing/2014/main" id="{33D8A7DF-2971-A2F7-9248-6C801FF672C9}"/>
              </a:ext>
            </a:extLst>
          </p:cNvPr>
          <p:cNvSpPr txBox="1"/>
          <p:nvPr/>
        </p:nvSpPr>
        <p:spPr>
          <a:xfrm>
            <a:off x="1017736" y="683078"/>
            <a:ext cx="3653415" cy="220510"/>
          </a:xfrm>
          <a:prstGeom prst="rect">
            <a:avLst/>
          </a:prstGeom>
        </p:spPr>
        <p:txBody>
          <a:bodyPr vert="horz" wrap="square" lIns="0" tIns="0" rIns="0" bIns="0" rtlCol="0">
            <a:spAutoFit/>
          </a:bodyPr>
          <a:lstStyle/>
          <a:p>
            <a:pPr marL="0" marR="0">
              <a:lnSpc>
                <a:spcPts val="1696"/>
              </a:lnSpc>
              <a:spcBef>
                <a:spcPts val="0"/>
              </a:spcBef>
              <a:spcAft>
                <a:spcPts val="0"/>
              </a:spcAft>
            </a:pPr>
            <a:r>
              <a:rPr dirty="0">
                <a:solidFill>
                  <a:srgbClr val="0F2035"/>
                </a:solidFill>
                <a:latin typeface="Montserrat ExtraBold" pitchFamily="2" charset="0"/>
                <a:cs typeface="Montserrat"/>
              </a:rPr>
              <a:t>4.1</a:t>
            </a:r>
            <a:r>
              <a:rPr spc="605" dirty="0">
                <a:solidFill>
                  <a:srgbClr val="0F2035"/>
                </a:solidFill>
                <a:latin typeface="Montserrat ExtraBold" pitchFamily="2" charset="0"/>
                <a:cs typeface="Montserrat"/>
              </a:rPr>
              <a:t> </a:t>
            </a:r>
            <a:r>
              <a:rPr dirty="0">
                <a:solidFill>
                  <a:srgbClr val="0F2035"/>
                </a:solidFill>
                <a:latin typeface="Montserrat ExtraBold" pitchFamily="2" charset="0"/>
                <a:cs typeface="Montserrat"/>
              </a:rPr>
              <a:t>Nettoyer les données</a:t>
            </a:r>
          </a:p>
        </p:txBody>
      </p:sp>
      <p:sp>
        <p:nvSpPr>
          <p:cNvPr id="8" name="object 2">
            <a:extLst>
              <a:ext uri="{FF2B5EF4-FFF2-40B4-BE49-F238E27FC236}">
                <a16:creationId xmlns:a16="http://schemas.microsoft.com/office/drawing/2014/main" id="{B54F757A-26FD-1D63-1A10-96D49F39079B}"/>
              </a:ext>
            </a:extLst>
          </p:cNvPr>
          <p:cNvSpPr/>
          <p:nvPr/>
        </p:nvSpPr>
        <p:spPr>
          <a:xfrm>
            <a:off x="1017736" y="1852390"/>
            <a:ext cx="7013560" cy="4195870"/>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AD11C0A4-B4DD-F628-A87F-98A7C2E347F0}"/>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01C2EB77-4D81-16AC-7DFC-FF8C6562361F}"/>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6012159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08D9F-8DCB-3944-0F36-0B2315DC0FBD}"/>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5116A104-70E9-45D8-3A8C-176E8A789D9C}"/>
              </a:ext>
            </a:extLst>
          </p:cNvPr>
          <p:cNvSpPr>
            <a:spLocks noGrp="1"/>
          </p:cNvSpPr>
          <p:nvPr>
            <p:ph type="subTitle" idx="1"/>
          </p:nvPr>
        </p:nvSpPr>
        <p:spPr>
          <a:xfrm>
            <a:off x="621131" y="1417616"/>
            <a:ext cx="4964422" cy="3782347"/>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Maintenant,</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nous</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allons</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supprimer</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colonnes</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vides.</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Pour</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cela,</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nous</a:t>
            </a:r>
            <a:r>
              <a:rPr lang="fr-FR" sz="1800" spc="10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allons sélectionner</a:t>
            </a:r>
            <a:r>
              <a:rPr lang="fr-FR" sz="1800" spc="2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toutes</a:t>
            </a:r>
            <a:r>
              <a:rPr lang="fr-FR" sz="1800" spc="2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2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colonnes</a:t>
            </a:r>
            <a:r>
              <a:rPr lang="fr-FR" sz="1800" spc="2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que</a:t>
            </a:r>
            <a:r>
              <a:rPr lang="fr-FR" sz="1800" spc="2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nous</a:t>
            </a:r>
            <a:r>
              <a:rPr lang="fr-FR" sz="1800" spc="2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voulons</a:t>
            </a:r>
            <a:r>
              <a:rPr lang="fr-FR" sz="1800" spc="2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supprimer</a:t>
            </a:r>
            <a:r>
              <a:rPr lang="fr-FR" sz="1800" spc="2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(en</a:t>
            </a:r>
            <a:r>
              <a:rPr lang="fr-FR" sz="1800" spc="2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maintenant la</a:t>
            </a:r>
            <a:r>
              <a:rPr lang="fr-FR" sz="1800" spc="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touche</a:t>
            </a:r>
            <a:r>
              <a:rPr lang="fr-FR" sz="1800" spc="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CTRL</a:t>
            </a:r>
            <a:r>
              <a:rPr lang="fr-FR" sz="1800" spc="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de</a:t>
            </a:r>
            <a:r>
              <a:rPr lang="fr-FR" sz="1800" spc="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votre</a:t>
            </a:r>
            <a:r>
              <a:rPr lang="fr-FR" sz="1800" spc="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clavier,</a:t>
            </a:r>
            <a:r>
              <a:rPr lang="fr-FR" sz="1800" spc="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vous</a:t>
            </a:r>
            <a:r>
              <a:rPr lang="fr-FR" sz="1800" spc="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pouvez</a:t>
            </a:r>
            <a:r>
              <a:rPr lang="fr-FR" sz="1800" spc="44"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réaliser</a:t>
            </a:r>
            <a:r>
              <a:rPr lang="fr-FR" sz="1800" spc="51" dirty="0">
                <a:solidFill>
                  <a:srgbClr val="000000"/>
                </a:solidFill>
                <a:latin typeface="Montserrat Medium" pitchFamily="2" charset="0"/>
                <a:cs typeface="CJHRCE+Montserrat-Regular"/>
              </a:rPr>
              <a:t> </a:t>
            </a:r>
            <a:r>
              <a:rPr lang="fr-FR" sz="1800" b="1" dirty="0">
                <a:solidFill>
                  <a:srgbClr val="E0A616"/>
                </a:solidFill>
                <a:latin typeface="Montserrat Medium" pitchFamily="2" charset="0"/>
                <a:cs typeface="Montserrat"/>
              </a:rPr>
              <a:t>une</a:t>
            </a:r>
            <a:r>
              <a:rPr lang="fr-FR" sz="1800" b="1" spc="48" dirty="0">
                <a:solidFill>
                  <a:srgbClr val="E0A616"/>
                </a:solidFill>
                <a:latin typeface="Montserrat Medium" pitchFamily="2" charset="0"/>
                <a:cs typeface="Montserrat"/>
              </a:rPr>
              <a:t> </a:t>
            </a:r>
            <a:r>
              <a:rPr lang="fr-FR" sz="1800" b="1" dirty="0">
                <a:solidFill>
                  <a:srgbClr val="E0A616"/>
                </a:solidFill>
                <a:latin typeface="Montserrat Medium" pitchFamily="2" charset="0"/>
                <a:cs typeface="Montserrat"/>
              </a:rPr>
              <a:t>sélection</a:t>
            </a:r>
            <a:r>
              <a:rPr lang="fr-FR" sz="1800" b="1" spc="48" dirty="0">
                <a:solidFill>
                  <a:srgbClr val="E0A616"/>
                </a:solidFill>
                <a:latin typeface="Montserrat Medium" pitchFamily="2" charset="0"/>
                <a:cs typeface="Montserrat"/>
              </a:rPr>
              <a:t> </a:t>
            </a:r>
            <a:r>
              <a:rPr lang="fr-FR" sz="1800" b="1" dirty="0">
                <a:solidFill>
                  <a:srgbClr val="E0A616"/>
                </a:solidFill>
                <a:latin typeface="Montserrat Medium" pitchFamily="2" charset="0"/>
                <a:cs typeface="Montserrat"/>
              </a:rPr>
              <a:t>multiple</a:t>
            </a:r>
            <a:r>
              <a:rPr lang="fr-FR" sz="1800" dirty="0">
                <a:solidFill>
                  <a:srgbClr val="000000"/>
                </a:solidFill>
                <a:latin typeface="Montserrat Medium" pitchFamily="2" charset="0"/>
                <a:cs typeface="CJHRCE+Montserrat-Regular"/>
              </a:rPr>
              <a:t>). </a:t>
            </a:r>
          </a:p>
          <a:p>
            <a:pPr algn="just">
              <a:lnSpc>
                <a:spcPct val="150000"/>
              </a:lnSpc>
              <a:spcBef>
                <a:spcPts val="0"/>
              </a:spcBef>
            </a:pPr>
            <a:r>
              <a:rPr lang="fr-FR" sz="1800" dirty="0">
                <a:solidFill>
                  <a:srgbClr val="000000"/>
                </a:solidFill>
                <a:latin typeface="Montserrat Medium" pitchFamily="2" charset="0"/>
                <a:cs typeface="CJHRCE+Montserrat-Regular"/>
              </a:rPr>
              <a:t>Ensuite,</a:t>
            </a:r>
            <a:r>
              <a:rPr lang="fr-FR" sz="1800" spc="-6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cliquez</a:t>
            </a:r>
            <a:r>
              <a:rPr lang="fr-FR" sz="1800" spc="-6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sur</a:t>
            </a:r>
            <a:r>
              <a:rPr lang="fr-FR" sz="1800" spc="-6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Supprimer</a:t>
            </a:r>
            <a:r>
              <a:rPr lang="fr-FR" sz="1800" spc="-6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6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colonnes »,</a:t>
            </a:r>
            <a:r>
              <a:rPr lang="fr-FR" sz="1800" spc="-6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puis</a:t>
            </a:r>
            <a:r>
              <a:rPr lang="fr-FR" sz="1800" spc="-6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à</a:t>
            </a:r>
            <a:r>
              <a:rPr lang="fr-FR" sz="1800" spc="-6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nouveau</a:t>
            </a:r>
            <a:r>
              <a:rPr lang="fr-FR" sz="1800" spc="-6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sur</a:t>
            </a:r>
            <a:r>
              <a:rPr lang="fr-FR" sz="1800" spc="-6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Supprimer les colonnes ».</a:t>
            </a:r>
          </a:p>
        </p:txBody>
      </p:sp>
      <p:sp>
        <p:nvSpPr>
          <p:cNvPr id="4" name="object 8">
            <a:extLst>
              <a:ext uri="{FF2B5EF4-FFF2-40B4-BE49-F238E27FC236}">
                <a16:creationId xmlns:a16="http://schemas.microsoft.com/office/drawing/2014/main" id="{56AFD303-BD18-CC47-8C44-112DCABCCAB8}"/>
              </a:ext>
            </a:extLst>
          </p:cNvPr>
          <p:cNvSpPr txBox="1"/>
          <p:nvPr/>
        </p:nvSpPr>
        <p:spPr>
          <a:xfrm>
            <a:off x="1017736" y="683078"/>
            <a:ext cx="3653415" cy="220510"/>
          </a:xfrm>
          <a:prstGeom prst="rect">
            <a:avLst/>
          </a:prstGeom>
        </p:spPr>
        <p:txBody>
          <a:bodyPr vert="horz" wrap="square" lIns="0" tIns="0" rIns="0" bIns="0" rtlCol="0">
            <a:spAutoFit/>
          </a:bodyPr>
          <a:lstStyle/>
          <a:p>
            <a:pPr marL="0" marR="0">
              <a:lnSpc>
                <a:spcPts val="1696"/>
              </a:lnSpc>
              <a:spcBef>
                <a:spcPts val="0"/>
              </a:spcBef>
              <a:spcAft>
                <a:spcPts val="0"/>
              </a:spcAft>
            </a:pPr>
            <a:r>
              <a:rPr dirty="0">
                <a:solidFill>
                  <a:srgbClr val="0F2035"/>
                </a:solidFill>
                <a:latin typeface="Montserrat ExtraBold" pitchFamily="2" charset="0"/>
                <a:cs typeface="Montserrat"/>
              </a:rPr>
              <a:t>4.1</a:t>
            </a:r>
            <a:r>
              <a:rPr spc="605" dirty="0">
                <a:solidFill>
                  <a:srgbClr val="0F2035"/>
                </a:solidFill>
                <a:latin typeface="Montserrat ExtraBold" pitchFamily="2" charset="0"/>
                <a:cs typeface="Montserrat"/>
              </a:rPr>
              <a:t> </a:t>
            </a:r>
            <a:r>
              <a:rPr dirty="0">
                <a:solidFill>
                  <a:srgbClr val="0F2035"/>
                </a:solidFill>
                <a:latin typeface="Montserrat ExtraBold" pitchFamily="2" charset="0"/>
                <a:cs typeface="Montserrat"/>
              </a:rPr>
              <a:t>Nettoyer les données</a:t>
            </a:r>
          </a:p>
        </p:txBody>
      </p:sp>
      <p:sp>
        <p:nvSpPr>
          <p:cNvPr id="6" name="object 2">
            <a:extLst>
              <a:ext uri="{FF2B5EF4-FFF2-40B4-BE49-F238E27FC236}">
                <a16:creationId xmlns:a16="http://schemas.microsoft.com/office/drawing/2014/main" id="{E48A2C09-2BEF-1709-4460-58A399EAAF45}"/>
              </a:ext>
            </a:extLst>
          </p:cNvPr>
          <p:cNvSpPr/>
          <p:nvPr/>
        </p:nvSpPr>
        <p:spPr>
          <a:xfrm>
            <a:off x="5629621" y="1685583"/>
            <a:ext cx="6323681" cy="3238960"/>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0D7FCA9C-1C22-F29C-0449-E0A586B1726E}"/>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884FAC25-E1BC-ED6B-9BA2-FCF242F9FE8D}"/>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479271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AB5F3-EA21-0EE5-33EC-EAD423177A4E}"/>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8A5A4409-623F-EBAA-71B6-083BC2A452EC}"/>
              </a:ext>
            </a:extLst>
          </p:cNvPr>
          <p:cNvSpPr>
            <a:spLocks noGrp="1"/>
          </p:cNvSpPr>
          <p:nvPr>
            <p:ph type="subTitle" idx="1"/>
          </p:nvPr>
        </p:nvSpPr>
        <p:spPr>
          <a:xfrm>
            <a:off x="742316" y="1043042"/>
            <a:ext cx="11111833" cy="884909"/>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Nous</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pouvons</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remarquer</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que</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deux</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colonnes</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ont</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bien</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été</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supprimées</a:t>
            </a:r>
            <a:r>
              <a:rPr lang="fr-FR" sz="1800" spc="100"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et une nouvelle étape appliquée s’est ajoutée. Voici le résultat :</a:t>
            </a:r>
          </a:p>
        </p:txBody>
      </p:sp>
      <p:sp>
        <p:nvSpPr>
          <p:cNvPr id="4" name="object 8">
            <a:extLst>
              <a:ext uri="{FF2B5EF4-FFF2-40B4-BE49-F238E27FC236}">
                <a16:creationId xmlns:a16="http://schemas.microsoft.com/office/drawing/2014/main" id="{5F55960F-E2A2-4101-6404-41922E987FD8}"/>
              </a:ext>
            </a:extLst>
          </p:cNvPr>
          <p:cNvSpPr txBox="1"/>
          <p:nvPr/>
        </p:nvSpPr>
        <p:spPr>
          <a:xfrm>
            <a:off x="896549" y="683078"/>
            <a:ext cx="3653415" cy="220510"/>
          </a:xfrm>
          <a:prstGeom prst="rect">
            <a:avLst/>
          </a:prstGeom>
        </p:spPr>
        <p:txBody>
          <a:bodyPr vert="horz" wrap="square" lIns="0" tIns="0" rIns="0" bIns="0" rtlCol="0">
            <a:spAutoFit/>
          </a:bodyPr>
          <a:lstStyle/>
          <a:p>
            <a:pPr marL="0" marR="0">
              <a:lnSpc>
                <a:spcPts val="1696"/>
              </a:lnSpc>
              <a:spcBef>
                <a:spcPts val="0"/>
              </a:spcBef>
              <a:spcAft>
                <a:spcPts val="0"/>
              </a:spcAft>
            </a:pPr>
            <a:r>
              <a:rPr dirty="0">
                <a:solidFill>
                  <a:srgbClr val="0F2035"/>
                </a:solidFill>
                <a:latin typeface="Montserrat ExtraBold" pitchFamily="2" charset="0"/>
                <a:cs typeface="Montserrat"/>
              </a:rPr>
              <a:t>4.1</a:t>
            </a:r>
            <a:r>
              <a:rPr spc="605" dirty="0">
                <a:solidFill>
                  <a:srgbClr val="0F2035"/>
                </a:solidFill>
                <a:latin typeface="Montserrat ExtraBold" pitchFamily="2" charset="0"/>
                <a:cs typeface="Montserrat"/>
              </a:rPr>
              <a:t> </a:t>
            </a:r>
            <a:r>
              <a:rPr dirty="0">
                <a:solidFill>
                  <a:srgbClr val="0F2035"/>
                </a:solidFill>
                <a:latin typeface="Montserrat ExtraBold" pitchFamily="2" charset="0"/>
                <a:cs typeface="Montserrat"/>
              </a:rPr>
              <a:t>Nettoyer les données</a:t>
            </a:r>
          </a:p>
        </p:txBody>
      </p:sp>
      <p:sp>
        <p:nvSpPr>
          <p:cNvPr id="2" name="object 1">
            <a:extLst>
              <a:ext uri="{FF2B5EF4-FFF2-40B4-BE49-F238E27FC236}">
                <a16:creationId xmlns:a16="http://schemas.microsoft.com/office/drawing/2014/main" id="{908206B2-5A82-42D1-C31B-E5F14AC22A21}"/>
              </a:ext>
            </a:extLst>
          </p:cNvPr>
          <p:cNvSpPr/>
          <p:nvPr/>
        </p:nvSpPr>
        <p:spPr>
          <a:xfrm>
            <a:off x="896548" y="2070159"/>
            <a:ext cx="7509322" cy="4297590"/>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8D74B44E-803B-9016-367B-EF9CBD543378}"/>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C1E41994-45BB-9981-6924-D8759CA66BC0}"/>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781743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5287A-2983-C8F5-02A4-7B48056FC1D3}"/>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B74A7F65-27B5-5566-08DA-C5D52FA6A5EB}"/>
              </a:ext>
            </a:extLst>
          </p:cNvPr>
          <p:cNvSpPr>
            <a:spLocks noGrp="1"/>
          </p:cNvSpPr>
          <p:nvPr>
            <p:ph type="subTitle" idx="1"/>
          </p:nvPr>
        </p:nvSpPr>
        <p:spPr>
          <a:xfrm>
            <a:off x="720283" y="1152236"/>
            <a:ext cx="11111833" cy="4289122"/>
          </a:xfrm>
        </p:spPr>
        <p:txBody>
          <a:bodyPr>
            <a:noAutofit/>
          </a:bodyPr>
          <a:lstStyle/>
          <a:p>
            <a:pPr algn="just">
              <a:lnSpc>
                <a:spcPct val="150000"/>
              </a:lnSpc>
              <a:spcBef>
                <a:spcPts val="0"/>
              </a:spcBef>
            </a:pPr>
            <a:r>
              <a:rPr lang="fr-FR" sz="1800" dirty="0">
                <a:latin typeface="Montserrat Medium" pitchFamily="2" charset="0"/>
                <a:cs typeface="CJHRCE+Montserrat-Regular"/>
              </a:rPr>
              <a:t>Transformer</a:t>
            </a:r>
            <a:r>
              <a:rPr lang="fr-FR" sz="1800" spc="350" dirty="0">
                <a:latin typeface="Montserrat Medium" pitchFamily="2" charset="0"/>
                <a:cs typeface="CJHRCE+Montserrat-Regular"/>
              </a:rPr>
              <a:t> </a:t>
            </a:r>
            <a:r>
              <a:rPr lang="fr-FR" sz="1800" dirty="0">
                <a:latin typeface="Montserrat Medium" pitchFamily="2" charset="0"/>
                <a:cs typeface="CJHRCE+Montserrat-Regular"/>
              </a:rPr>
              <a:t>vos</a:t>
            </a:r>
            <a:r>
              <a:rPr lang="fr-FR" sz="1800" spc="350" dirty="0">
                <a:latin typeface="Montserrat Medium" pitchFamily="2" charset="0"/>
                <a:cs typeface="CJHRCE+Montserrat-Regular"/>
              </a:rPr>
              <a:t> </a:t>
            </a:r>
            <a:r>
              <a:rPr lang="fr-FR" sz="1800" dirty="0">
                <a:latin typeface="Montserrat Medium" pitchFamily="2" charset="0"/>
                <a:cs typeface="CJHRCE+Montserrat-Regular"/>
              </a:rPr>
              <a:t>données</a:t>
            </a:r>
            <a:r>
              <a:rPr lang="fr-FR" sz="1800" spc="350" dirty="0">
                <a:latin typeface="Montserrat Medium" pitchFamily="2" charset="0"/>
                <a:cs typeface="CJHRCE+Montserrat-Regular"/>
              </a:rPr>
              <a:t> </a:t>
            </a:r>
            <a:r>
              <a:rPr lang="fr-FR" sz="1800" dirty="0">
                <a:latin typeface="Montserrat Medium" pitchFamily="2" charset="0"/>
                <a:cs typeface="CJHRCE+Montserrat-Regular"/>
              </a:rPr>
              <a:t>n’est</a:t>
            </a:r>
            <a:r>
              <a:rPr lang="fr-FR" sz="1800" spc="350" dirty="0">
                <a:latin typeface="Montserrat Medium" pitchFamily="2" charset="0"/>
                <a:cs typeface="CJHRCE+Montserrat-Regular"/>
              </a:rPr>
              <a:t> </a:t>
            </a:r>
            <a:r>
              <a:rPr lang="fr-FR" sz="1800" dirty="0">
                <a:latin typeface="Montserrat Medium" pitchFamily="2" charset="0"/>
                <a:cs typeface="CJHRCE+Montserrat-Regular"/>
              </a:rPr>
              <a:t>pas</a:t>
            </a:r>
            <a:r>
              <a:rPr lang="fr-FR" sz="1800" spc="353" dirty="0">
                <a:latin typeface="Montserrat Medium" pitchFamily="2" charset="0"/>
                <a:cs typeface="CJHRCE+Montserrat-Regular"/>
              </a:rPr>
              <a:t> </a:t>
            </a:r>
            <a:r>
              <a:rPr lang="fr-FR" sz="1800" b="1" dirty="0">
                <a:latin typeface="Montserrat Medium" pitchFamily="2" charset="0"/>
                <a:cs typeface="Montserrat"/>
              </a:rPr>
              <a:t>obligatoire</a:t>
            </a:r>
            <a:r>
              <a:rPr lang="fr-FR" sz="1800" dirty="0">
                <a:latin typeface="Montserrat Medium" pitchFamily="2" charset="0"/>
                <a:cs typeface="CJHRCE+Montserrat-Regular"/>
              </a:rPr>
              <a:t>.</a:t>
            </a:r>
            <a:r>
              <a:rPr lang="fr-FR" sz="1800" spc="350" dirty="0">
                <a:latin typeface="Montserrat Medium" pitchFamily="2" charset="0"/>
                <a:cs typeface="CJHRCE+Montserrat-Regular"/>
              </a:rPr>
              <a:t> </a:t>
            </a:r>
            <a:r>
              <a:rPr lang="fr-FR" sz="1800" dirty="0">
                <a:latin typeface="Montserrat Medium" pitchFamily="2" charset="0"/>
                <a:cs typeface="CJHRCE+Montserrat-Regular"/>
              </a:rPr>
              <a:t>Cela</a:t>
            </a:r>
            <a:r>
              <a:rPr lang="fr-FR" sz="1800" spc="350" dirty="0">
                <a:latin typeface="Montserrat Medium" pitchFamily="2" charset="0"/>
                <a:cs typeface="CJHRCE+Montserrat-Regular"/>
              </a:rPr>
              <a:t> </a:t>
            </a:r>
            <a:r>
              <a:rPr lang="fr-FR" sz="1800" dirty="0">
                <a:latin typeface="Montserrat Medium" pitchFamily="2" charset="0"/>
                <a:cs typeface="CJHRCE+Montserrat-Regular"/>
              </a:rPr>
              <a:t>va</a:t>
            </a:r>
            <a:r>
              <a:rPr lang="fr-FR" sz="1800" spc="350" dirty="0">
                <a:latin typeface="Montserrat Medium" pitchFamily="2" charset="0"/>
                <a:cs typeface="CJHRCE+Montserrat-Regular"/>
              </a:rPr>
              <a:t> </a:t>
            </a:r>
            <a:r>
              <a:rPr lang="fr-FR" sz="1800" dirty="0">
                <a:latin typeface="Montserrat Medium" pitchFamily="2" charset="0"/>
                <a:cs typeface="CJHRCE+Montserrat-Regular"/>
              </a:rPr>
              <a:t>dépendre</a:t>
            </a:r>
            <a:r>
              <a:rPr lang="fr-FR" sz="1800" spc="350" dirty="0">
                <a:latin typeface="Montserrat Medium" pitchFamily="2" charset="0"/>
                <a:cs typeface="CJHRCE+Montserrat-Regular"/>
              </a:rPr>
              <a:t> </a:t>
            </a:r>
            <a:r>
              <a:rPr lang="fr-FR" sz="1800" dirty="0">
                <a:latin typeface="Montserrat Medium" pitchFamily="2" charset="0"/>
                <a:cs typeface="CJHRCE+Montserrat-Regular"/>
              </a:rPr>
              <a:t>de</a:t>
            </a:r>
            <a:r>
              <a:rPr lang="fr-FR" sz="1800" spc="350" dirty="0">
                <a:latin typeface="Montserrat Medium" pitchFamily="2" charset="0"/>
                <a:cs typeface="CJHRCE+Montserrat-Regular"/>
              </a:rPr>
              <a:t> </a:t>
            </a:r>
            <a:r>
              <a:rPr lang="fr-FR" sz="1800" dirty="0">
                <a:latin typeface="Montserrat Medium" pitchFamily="2" charset="0"/>
                <a:cs typeface="CJHRCE+Montserrat-Regular"/>
              </a:rPr>
              <a:t>vos besoins.</a:t>
            </a:r>
            <a:r>
              <a:rPr lang="fr-FR" sz="1800" spc="275" dirty="0">
                <a:latin typeface="Montserrat Medium" pitchFamily="2" charset="0"/>
                <a:cs typeface="CJHRCE+Montserrat-Regular"/>
              </a:rPr>
              <a:t> </a:t>
            </a:r>
            <a:r>
              <a:rPr lang="fr-FR" sz="1800" dirty="0">
                <a:latin typeface="Montserrat Medium" pitchFamily="2" charset="0"/>
                <a:cs typeface="CJHRCE+Montserrat-Regular"/>
              </a:rPr>
              <a:t>Il</a:t>
            </a:r>
            <a:r>
              <a:rPr lang="fr-FR" sz="1800" spc="275" dirty="0">
                <a:latin typeface="Montserrat Medium" pitchFamily="2" charset="0"/>
                <a:cs typeface="CJHRCE+Montserrat-Regular"/>
              </a:rPr>
              <a:t> </a:t>
            </a:r>
            <a:r>
              <a:rPr lang="fr-FR" sz="1800" dirty="0">
                <a:latin typeface="Montserrat Medium" pitchFamily="2" charset="0"/>
                <a:cs typeface="CJHRCE+Montserrat-Regular"/>
              </a:rPr>
              <a:t>existe</a:t>
            </a:r>
            <a:r>
              <a:rPr lang="fr-FR" sz="1800" spc="275" dirty="0">
                <a:latin typeface="Montserrat Medium" pitchFamily="2" charset="0"/>
                <a:cs typeface="CJHRCE+Montserrat-Regular"/>
              </a:rPr>
              <a:t> </a:t>
            </a:r>
            <a:r>
              <a:rPr lang="fr-FR" sz="1800" dirty="0">
                <a:latin typeface="Montserrat Medium" pitchFamily="2" charset="0"/>
                <a:cs typeface="CJHRCE+Montserrat-Regular"/>
              </a:rPr>
              <a:t>beaucoup</a:t>
            </a:r>
            <a:r>
              <a:rPr lang="fr-FR" sz="1800" spc="275" dirty="0">
                <a:latin typeface="Montserrat Medium" pitchFamily="2" charset="0"/>
                <a:cs typeface="CJHRCE+Montserrat-Regular"/>
              </a:rPr>
              <a:t> </a:t>
            </a:r>
            <a:r>
              <a:rPr lang="fr-FR" sz="1800" dirty="0">
                <a:latin typeface="Montserrat Medium" pitchFamily="2" charset="0"/>
                <a:cs typeface="CJHRCE+Montserrat-Regular"/>
              </a:rPr>
              <a:t>de</a:t>
            </a:r>
            <a:r>
              <a:rPr lang="fr-FR" sz="1800" spc="275" dirty="0">
                <a:latin typeface="Montserrat Medium" pitchFamily="2" charset="0"/>
                <a:cs typeface="CJHRCE+Montserrat-Regular"/>
              </a:rPr>
              <a:t> </a:t>
            </a:r>
            <a:r>
              <a:rPr lang="fr-FR" sz="1800" dirty="0">
                <a:latin typeface="Montserrat Medium" pitchFamily="2" charset="0"/>
                <a:cs typeface="CJHRCE+Montserrat-Regular"/>
              </a:rPr>
              <a:t>manières</a:t>
            </a:r>
            <a:r>
              <a:rPr lang="fr-FR" sz="1800" spc="275" dirty="0">
                <a:latin typeface="Montserrat Medium" pitchFamily="2" charset="0"/>
                <a:cs typeface="CJHRCE+Montserrat-Regular"/>
              </a:rPr>
              <a:t> </a:t>
            </a:r>
            <a:r>
              <a:rPr lang="fr-FR" sz="1800" dirty="0">
                <a:latin typeface="Montserrat Medium" pitchFamily="2" charset="0"/>
                <a:cs typeface="CJHRCE+Montserrat-Regular"/>
              </a:rPr>
              <a:t>de</a:t>
            </a:r>
            <a:r>
              <a:rPr lang="fr-FR" sz="1800" spc="275" dirty="0">
                <a:latin typeface="Montserrat Medium" pitchFamily="2" charset="0"/>
                <a:cs typeface="CJHRCE+Montserrat-Regular"/>
              </a:rPr>
              <a:t> </a:t>
            </a:r>
            <a:r>
              <a:rPr lang="fr-FR" sz="1800" dirty="0">
                <a:latin typeface="Montserrat Medium" pitchFamily="2" charset="0"/>
                <a:cs typeface="CJHRCE+Montserrat-Regular"/>
              </a:rPr>
              <a:t>transformer</a:t>
            </a:r>
            <a:r>
              <a:rPr lang="fr-FR" sz="1800" spc="275" dirty="0">
                <a:latin typeface="Montserrat Medium" pitchFamily="2" charset="0"/>
                <a:cs typeface="CJHRCE+Montserrat-Regular"/>
              </a:rPr>
              <a:t> </a:t>
            </a:r>
            <a:r>
              <a:rPr lang="fr-FR" sz="1800" dirty="0">
                <a:latin typeface="Montserrat Medium" pitchFamily="2" charset="0"/>
                <a:cs typeface="CJHRCE+Montserrat-Regular"/>
              </a:rPr>
              <a:t>les</a:t>
            </a:r>
            <a:r>
              <a:rPr lang="fr-FR" sz="1800" spc="275" dirty="0">
                <a:latin typeface="Montserrat Medium" pitchFamily="2" charset="0"/>
                <a:cs typeface="CJHRCE+Montserrat-Regular"/>
              </a:rPr>
              <a:t> </a:t>
            </a:r>
            <a:r>
              <a:rPr lang="fr-FR" sz="1800" dirty="0">
                <a:latin typeface="Montserrat Medium" pitchFamily="2" charset="0"/>
                <a:cs typeface="CJHRCE+Montserrat-Regular"/>
              </a:rPr>
              <a:t>données,</a:t>
            </a:r>
            <a:r>
              <a:rPr lang="fr-FR" sz="1800" spc="275" dirty="0">
                <a:latin typeface="Montserrat Medium" pitchFamily="2" charset="0"/>
                <a:cs typeface="CJHRCE+Montserrat-Regular"/>
              </a:rPr>
              <a:t> </a:t>
            </a:r>
            <a:r>
              <a:rPr lang="fr-FR" sz="1800" dirty="0">
                <a:latin typeface="Montserrat Medium" pitchFamily="2" charset="0"/>
                <a:cs typeface="CJHRCE+Montserrat-Regular"/>
              </a:rPr>
              <a:t>voici quelques exemples :</a:t>
            </a:r>
          </a:p>
          <a:p>
            <a:pPr marL="742950" lvl="1" indent="-285750" algn="just">
              <a:lnSpc>
                <a:spcPct val="150000"/>
              </a:lnSpc>
              <a:spcBef>
                <a:spcPts val="0"/>
              </a:spcBef>
              <a:buFont typeface="Arial" panose="020B0604020202020204" pitchFamily="34" charset="0"/>
              <a:buChar char="•"/>
            </a:pPr>
            <a:r>
              <a:rPr lang="fr-FR" sz="1800" dirty="0">
                <a:solidFill>
                  <a:srgbClr val="000000"/>
                </a:solidFill>
                <a:latin typeface="Montserrat Medium" pitchFamily="2" charset="0"/>
                <a:cs typeface="CJHRCE+Montserrat-Regular"/>
              </a:rPr>
              <a:t>Transposer</a:t>
            </a:r>
          </a:p>
          <a:p>
            <a:pPr marL="742950" lvl="1" indent="-285750" algn="just">
              <a:lnSpc>
                <a:spcPct val="150000"/>
              </a:lnSpc>
              <a:spcBef>
                <a:spcPts val="0"/>
              </a:spcBef>
              <a:buFont typeface="Arial" panose="020B0604020202020204" pitchFamily="34" charset="0"/>
              <a:buChar char="•"/>
            </a:pPr>
            <a:r>
              <a:rPr lang="fr-FR" sz="1800" dirty="0">
                <a:solidFill>
                  <a:srgbClr val="000000"/>
                </a:solidFill>
                <a:latin typeface="Montserrat Medium" pitchFamily="2" charset="0"/>
                <a:cs typeface="CJHRCE+Montserrat-Regular"/>
              </a:rPr>
              <a:t>Fractionner / Fusionner</a:t>
            </a:r>
          </a:p>
          <a:p>
            <a:pPr marL="742950" lvl="1" indent="-285750" algn="just">
              <a:lnSpc>
                <a:spcPct val="150000"/>
              </a:lnSpc>
              <a:spcBef>
                <a:spcPts val="0"/>
              </a:spcBef>
              <a:buFont typeface="Arial" panose="020B0604020202020204" pitchFamily="34" charset="0"/>
              <a:buChar char="•"/>
            </a:pPr>
            <a:r>
              <a:rPr lang="fr-FR" sz="1800" dirty="0">
                <a:solidFill>
                  <a:srgbClr val="000000"/>
                </a:solidFill>
                <a:latin typeface="Montserrat Medium" pitchFamily="2" charset="0"/>
                <a:cs typeface="CJHRCE+Montserrat-Regular"/>
              </a:rPr>
              <a:t>Pivoter / Dépivoter la colonne</a:t>
            </a:r>
          </a:p>
          <a:p>
            <a:pPr marL="742950" lvl="1" indent="-285750" algn="just">
              <a:lnSpc>
                <a:spcPct val="150000"/>
              </a:lnSpc>
              <a:spcBef>
                <a:spcPts val="1"/>
              </a:spcBef>
              <a:buFont typeface="Arial" panose="020B0604020202020204" pitchFamily="34" charset="0"/>
              <a:buChar char="•"/>
            </a:pPr>
            <a:r>
              <a:rPr lang="fr-FR" sz="1800" dirty="0">
                <a:solidFill>
                  <a:srgbClr val="000000"/>
                </a:solidFill>
                <a:latin typeface="Montserrat Medium" pitchFamily="2" charset="0"/>
                <a:cs typeface="CJHRCE+Montserrat-Regular"/>
              </a:rPr>
              <a:t>Remplacer les valeurs</a:t>
            </a:r>
          </a:p>
          <a:p>
            <a:pPr marL="742950" lvl="1" indent="-285750" algn="just">
              <a:lnSpc>
                <a:spcPct val="150000"/>
              </a:lnSpc>
              <a:spcBef>
                <a:spcPts val="1"/>
              </a:spcBef>
              <a:buFont typeface="Arial" panose="020B0604020202020204" pitchFamily="34" charset="0"/>
              <a:buChar char="•"/>
            </a:pPr>
            <a:r>
              <a:rPr lang="fr-FR" sz="1800" dirty="0">
                <a:solidFill>
                  <a:srgbClr val="000000"/>
                </a:solidFill>
                <a:latin typeface="Montserrat Medium" pitchFamily="2" charset="0"/>
                <a:cs typeface="CJHRCE+Montserrat-Regular"/>
              </a:rPr>
              <a:t>Remplir</a:t>
            </a:r>
          </a:p>
          <a:p>
            <a:pPr algn="just">
              <a:lnSpc>
                <a:spcPct val="150000"/>
              </a:lnSpc>
              <a:spcBef>
                <a:spcPts val="0"/>
              </a:spcBef>
            </a:pPr>
            <a:r>
              <a:rPr lang="fr-FR" sz="1800" dirty="0">
                <a:solidFill>
                  <a:srgbClr val="000000"/>
                </a:solidFill>
                <a:latin typeface="Montserrat Medium" pitchFamily="2" charset="0"/>
                <a:cs typeface="CJHRCE+Montserrat-Regular"/>
              </a:rPr>
              <a:t>Dans</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notre</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base</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de</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données,</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nous</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avons</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la</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colonne</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Classe »</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dans</a:t>
            </a:r>
            <a:r>
              <a:rPr lang="fr-FR" sz="1800" spc="13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laquelle nous</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retrouvons</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valeurs</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CM2-A »</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et</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CM2-B ».</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Mon</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objectif</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est</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de</a:t>
            </a:r>
            <a:r>
              <a:rPr lang="fr-FR" sz="1800" spc="-2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séparer le niveau de classe et la lettre. Pour cela je vais fractionner ma colonne.</a:t>
            </a:r>
          </a:p>
          <a:p>
            <a:pPr algn="just">
              <a:lnSpc>
                <a:spcPct val="150000"/>
              </a:lnSpc>
              <a:spcBef>
                <a:spcPts val="0"/>
              </a:spcBef>
            </a:pPr>
            <a:endParaRPr lang="fr-FR" sz="1800" dirty="0">
              <a:solidFill>
                <a:srgbClr val="000000"/>
              </a:solidFill>
              <a:latin typeface="Montserrat Medium" pitchFamily="2" charset="0"/>
              <a:cs typeface="CJHRCE+Montserrat-Regular"/>
            </a:endParaRPr>
          </a:p>
        </p:txBody>
      </p:sp>
      <p:sp>
        <p:nvSpPr>
          <p:cNvPr id="4" name="object 8">
            <a:extLst>
              <a:ext uri="{FF2B5EF4-FFF2-40B4-BE49-F238E27FC236}">
                <a16:creationId xmlns:a16="http://schemas.microsoft.com/office/drawing/2014/main" id="{25A862E2-BF3B-1FA6-2211-81FFD8C060E3}"/>
              </a:ext>
            </a:extLst>
          </p:cNvPr>
          <p:cNvSpPr txBox="1"/>
          <p:nvPr/>
        </p:nvSpPr>
        <p:spPr>
          <a:xfrm>
            <a:off x="896549" y="683078"/>
            <a:ext cx="3653415" cy="220510"/>
          </a:xfrm>
          <a:prstGeom prst="rect">
            <a:avLst/>
          </a:prstGeom>
        </p:spPr>
        <p:txBody>
          <a:bodyPr vert="horz" wrap="square" lIns="0" tIns="0" rIns="0" bIns="0" rtlCol="0">
            <a:spAutoFit/>
          </a:bodyPr>
          <a:lstStyle/>
          <a:p>
            <a:pPr marL="0" marR="0">
              <a:lnSpc>
                <a:spcPts val="1696"/>
              </a:lnSpc>
              <a:spcBef>
                <a:spcPts val="0"/>
              </a:spcBef>
              <a:spcAft>
                <a:spcPts val="0"/>
              </a:spcAft>
            </a:pPr>
            <a:r>
              <a:rPr dirty="0">
                <a:solidFill>
                  <a:srgbClr val="0F2035"/>
                </a:solidFill>
                <a:latin typeface="Montserrat ExtraBold" pitchFamily="2" charset="0"/>
                <a:cs typeface="Montserrat"/>
              </a:rPr>
              <a:t>4.1</a:t>
            </a:r>
            <a:r>
              <a:rPr spc="605" dirty="0">
                <a:solidFill>
                  <a:srgbClr val="0F2035"/>
                </a:solidFill>
                <a:latin typeface="Montserrat ExtraBold" pitchFamily="2" charset="0"/>
                <a:cs typeface="Montserrat"/>
              </a:rPr>
              <a:t> </a:t>
            </a:r>
            <a:r>
              <a:rPr lang="fr-FR" dirty="0">
                <a:solidFill>
                  <a:srgbClr val="0F2035"/>
                </a:solidFill>
                <a:latin typeface="Montserrat ExtraBold" pitchFamily="2" charset="0"/>
                <a:cs typeface="Montserrat"/>
              </a:rPr>
              <a:t>Transformer</a:t>
            </a:r>
            <a:r>
              <a:rPr dirty="0">
                <a:solidFill>
                  <a:srgbClr val="0F2035"/>
                </a:solidFill>
                <a:latin typeface="Montserrat ExtraBold" pitchFamily="2" charset="0"/>
                <a:cs typeface="Montserrat"/>
              </a:rPr>
              <a:t> les données</a:t>
            </a:r>
          </a:p>
        </p:txBody>
      </p:sp>
      <p:pic>
        <p:nvPicPr>
          <p:cNvPr id="2" name="Image 1">
            <a:extLst>
              <a:ext uri="{FF2B5EF4-FFF2-40B4-BE49-F238E27FC236}">
                <a16:creationId xmlns:a16="http://schemas.microsoft.com/office/drawing/2014/main" id="{276BB643-79F9-4392-E965-468E49DF30A7}"/>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21260CFA-71D5-05E3-9F01-EA54BDCF1CB2}"/>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92798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D8F09-3195-1BFE-6651-D5AC2B88E8BE}"/>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7A235C42-04B0-102F-D7AC-DC6D0A99FA44}"/>
              </a:ext>
            </a:extLst>
          </p:cNvPr>
          <p:cNvSpPr>
            <a:spLocks noGrp="1"/>
          </p:cNvSpPr>
          <p:nvPr>
            <p:ph type="subTitle" idx="1"/>
          </p:nvPr>
        </p:nvSpPr>
        <p:spPr>
          <a:xfrm>
            <a:off x="720283" y="1152236"/>
            <a:ext cx="11111833" cy="985036"/>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Je</a:t>
            </a:r>
            <a:r>
              <a:rPr lang="fr-FR" sz="1800" spc="8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commence</a:t>
            </a:r>
            <a:r>
              <a:rPr lang="fr-FR" sz="1800" spc="8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alors</a:t>
            </a:r>
            <a:r>
              <a:rPr lang="fr-FR" sz="1800" spc="8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par</a:t>
            </a:r>
            <a:r>
              <a:rPr lang="fr-FR" sz="1800" spc="8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sélectionner</a:t>
            </a:r>
            <a:r>
              <a:rPr lang="fr-FR" sz="1800" spc="8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ma</a:t>
            </a:r>
            <a:r>
              <a:rPr lang="fr-FR" sz="1800" spc="8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colonne</a:t>
            </a:r>
            <a:r>
              <a:rPr lang="fr-FR" sz="1800" spc="8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et</a:t>
            </a:r>
            <a:r>
              <a:rPr lang="fr-FR" sz="1800" spc="8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dans</a:t>
            </a:r>
            <a:r>
              <a:rPr lang="fr-FR" sz="1800" spc="8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l’onglet « Transformer »,</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je</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vais</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cliquer</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sur</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Fractionner</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la</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colonne »</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puis</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sur</a:t>
            </a:r>
            <a:r>
              <a:rPr lang="fr-FR" sz="1800" spc="283"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Par délimiteur » :</a:t>
            </a:r>
          </a:p>
          <a:p>
            <a:pPr algn="just">
              <a:lnSpc>
                <a:spcPct val="150000"/>
              </a:lnSpc>
              <a:spcBef>
                <a:spcPts val="0"/>
              </a:spcBef>
            </a:pPr>
            <a:endParaRPr lang="fr-FR" sz="1800" dirty="0">
              <a:solidFill>
                <a:srgbClr val="000000"/>
              </a:solidFill>
              <a:latin typeface="Montserrat Medium" pitchFamily="2" charset="0"/>
              <a:cs typeface="CJHRCE+Montserrat-Regular"/>
            </a:endParaRPr>
          </a:p>
        </p:txBody>
      </p:sp>
      <p:sp>
        <p:nvSpPr>
          <p:cNvPr id="4" name="object 8">
            <a:extLst>
              <a:ext uri="{FF2B5EF4-FFF2-40B4-BE49-F238E27FC236}">
                <a16:creationId xmlns:a16="http://schemas.microsoft.com/office/drawing/2014/main" id="{EB04B4D7-F3D7-CE63-7F91-11B2B67F7414}"/>
              </a:ext>
            </a:extLst>
          </p:cNvPr>
          <p:cNvSpPr txBox="1"/>
          <p:nvPr/>
        </p:nvSpPr>
        <p:spPr>
          <a:xfrm>
            <a:off x="896549" y="683078"/>
            <a:ext cx="3653415" cy="220510"/>
          </a:xfrm>
          <a:prstGeom prst="rect">
            <a:avLst/>
          </a:prstGeom>
        </p:spPr>
        <p:txBody>
          <a:bodyPr vert="horz" wrap="square" lIns="0" tIns="0" rIns="0" bIns="0" rtlCol="0">
            <a:spAutoFit/>
          </a:bodyPr>
          <a:lstStyle/>
          <a:p>
            <a:pPr marL="0" marR="0">
              <a:lnSpc>
                <a:spcPts val="1696"/>
              </a:lnSpc>
              <a:spcBef>
                <a:spcPts val="0"/>
              </a:spcBef>
              <a:spcAft>
                <a:spcPts val="0"/>
              </a:spcAft>
            </a:pPr>
            <a:r>
              <a:rPr dirty="0">
                <a:solidFill>
                  <a:srgbClr val="0F2035"/>
                </a:solidFill>
                <a:latin typeface="Montserrat ExtraBold" pitchFamily="2" charset="0"/>
                <a:cs typeface="Montserrat"/>
              </a:rPr>
              <a:t>4.1</a:t>
            </a:r>
            <a:r>
              <a:rPr spc="605" dirty="0">
                <a:solidFill>
                  <a:srgbClr val="0F2035"/>
                </a:solidFill>
                <a:latin typeface="Montserrat ExtraBold" pitchFamily="2" charset="0"/>
                <a:cs typeface="Montserrat"/>
              </a:rPr>
              <a:t> </a:t>
            </a:r>
            <a:r>
              <a:rPr lang="fr-FR" dirty="0">
                <a:solidFill>
                  <a:srgbClr val="0F2035"/>
                </a:solidFill>
                <a:latin typeface="Montserrat ExtraBold" pitchFamily="2" charset="0"/>
                <a:cs typeface="Montserrat"/>
              </a:rPr>
              <a:t>Transformer</a:t>
            </a:r>
            <a:r>
              <a:rPr dirty="0">
                <a:solidFill>
                  <a:srgbClr val="0F2035"/>
                </a:solidFill>
                <a:latin typeface="Montserrat ExtraBold" pitchFamily="2" charset="0"/>
                <a:cs typeface="Montserrat"/>
              </a:rPr>
              <a:t> les données</a:t>
            </a:r>
          </a:p>
        </p:txBody>
      </p:sp>
      <p:sp>
        <p:nvSpPr>
          <p:cNvPr id="2" name="object 1">
            <a:extLst>
              <a:ext uri="{FF2B5EF4-FFF2-40B4-BE49-F238E27FC236}">
                <a16:creationId xmlns:a16="http://schemas.microsoft.com/office/drawing/2014/main" id="{6D34A6B1-E9FC-D4BD-D487-B0AEC7751A3A}"/>
              </a:ext>
            </a:extLst>
          </p:cNvPr>
          <p:cNvSpPr/>
          <p:nvPr/>
        </p:nvSpPr>
        <p:spPr>
          <a:xfrm>
            <a:off x="3000771" y="2014895"/>
            <a:ext cx="7046612" cy="4496074"/>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F55425F5-7681-93A1-4488-B370C9274D5C}"/>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BD2BAE04-4057-AC0A-C0E2-50FCF5ACCF3B}"/>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975070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45EE2-99F8-60A1-B2F4-FC291A05CAC6}"/>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D4C8606-24C4-ABAF-C0AC-B9E8F4234BAA}"/>
              </a:ext>
            </a:extLst>
          </p:cNvPr>
          <p:cNvSpPr>
            <a:spLocks noGrp="1"/>
          </p:cNvSpPr>
          <p:nvPr>
            <p:ph type="subTitle" idx="1"/>
          </p:nvPr>
        </p:nvSpPr>
        <p:spPr>
          <a:xfrm>
            <a:off x="720283" y="1152236"/>
            <a:ext cx="11111833" cy="1337576"/>
          </a:xfrm>
        </p:spPr>
        <p:txBody>
          <a:bodyPr>
            <a:noAutofit/>
          </a:bodyPr>
          <a:lstStyle/>
          <a:p>
            <a:pPr algn="just">
              <a:lnSpc>
                <a:spcPct val="150000"/>
              </a:lnSpc>
              <a:spcBef>
                <a:spcPts val="0"/>
              </a:spcBef>
            </a:pPr>
            <a:r>
              <a:rPr lang="fr-FR" sz="1800" dirty="0">
                <a:latin typeface="Montserrat Medium" pitchFamily="2" charset="0"/>
                <a:cs typeface="CJHRCE+Montserrat-Regular"/>
              </a:rPr>
              <a:t>Une</a:t>
            </a:r>
            <a:r>
              <a:rPr lang="fr-FR" sz="1800" spc="65" dirty="0">
                <a:latin typeface="Montserrat Medium" pitchFamily="2" charset="0"/>
                <a:cs typeface="CJHRCE+Montserrat-Regular"/>
              </a:rPr>
              <a:t> </a:t>
            </a:r>
            <a:r>
              <a:rPr lang="fr-FR" sz="1800" dirty="0">
                <a:latin typeface="Montserrat Medium" pitchFamily="2" charset="0"/>
                <a:cs typeface="CJHRCE+Montserrat-Regular"/>
              </a:rPr>
              <a:t>fenêtre</a:t>
            </a:r>
            <a:r>
              <a:rPr lang="fr-FR" sz="1800" spc="65" dirty="0">
                <a:latin typeface="Montserrat Medium" pitchFamily="2" charset="0"/>
                <a:cs typeface="CJHRCE+Montserrat-Regular"/>
              </a:rPr>
              <a:t> </a:t>
            </a:r>
            <a:r>
              <a:rPr lang="fr-FR" sz="1800" dirty="0">
                <a:latin typeface="Montserrat Medium" pitchFamily="2" charset="0"/>
                <a:cs typeface="CJHRCE+Montserrat-Regular"/>
              </a:rPr>
              <a:t>va</a:t>
            </a:r>
            <a:r>
              <a:rPr lang="fr-FR" sz="1800" spc="65" dirty="0">
                <a:latin typeface="Montserrat Medium" pitchFamily="2" charset="0"/>
                <a:cs typeface="CJHRCE+Montserrat-Regular"/>
              </a:rPr>
              <a:t> </a:t>
            </a:r>
            <a:r>
              <a:rPr lang="fr-FR" sz="1800" dirty="0">
                <a:latin typeface="Montserrat Medium" pitchFamily="2" charset="0"/>
                <a:cs typeface="CJHRCE+Montserrat-Regular"/>
              </a:rPr>
              <a:t>alors</a:t>
            </a:r>
            <a:r>
              <a:rPr lang="fr-FR" sz="1800" spc="65" dirty="0">
                <a:latin typeface="Montserrat Medium" pitchFamily="2" charset="0"/>
                <a:cs typeface="CJHRCE+Montserrat-Regular"/>
              </a:rPr>
              <a:t> </a:t>
            </a:r>
            <a:r>
              <a:rPr lang="fr-FR" sz="1800" dirty="0">
                <a:latin typeface="Montserrat Medium" pitchFamily="2" charset="0"/>
                <a:cs typeface="CJHRCE+Montserrat-Regular"/>
              </a:rPr>
              <a:t>s’ouvrir</a:t>
            </a:r>
            <a:r>
              <a:rPr lang="fr-FR" sz="1800" spc="65" dirty="0">
                <a:latin typeface="Montserrat Medium" pitchFamily="2" charset="0"/>
                <a:cs typeface="CJHRCE+Montserrat-Regular"/>
              </a:rPr>
              <a:t> </a:t>
            </a:r>
            <a:r>
              <a:rPr lang="fr-FR" sz="1800" dirty="0">
                <a:latin typeface="Montserrat Medium" pitchFamily="2" charset="0"/>
                <a:cs typeface="CJHRCE+Montserrat-Regular"/>
              </a:rPr>
              <a:t>pour</a:t>
            </a:r>
            <a:r>
              <a:rPr lang="fr-FR" sz="1800" spc="65" dirty="0">
                <a:latin typeface="Montserrat Medium" pitchFamily="2" charset="0"/>
                <a:cs typeface="CJHRCE+Montserrat-Regular"/>
              </a:rPr>
              <a:t> </a:t>
            </a:r>
            <a:r>
              <a:rPr lang="fr-FR" sz="1800" dirty="0">
                <a:latin typeface="Montserrat Medium" pitchFamily="2" charset="0"/>
                <a:cs typeface="CJHRCE+Montserrat-Regular"/>
              </a:rPr>
              <a:t>que</a:t>
            </a:r>
            <a:r>
              <a:rPr lang="fr-FR" sz="1800" spc="65" dirty="0">
                <a:latin typeface="Montserrat Medium" pitchFamily="2" charset="0"/>
                <a:cs typeface="CJHRCE+Montserrat-Regular"/>
              </a:rPr>
              <a:t> </a:t>
            </a:r>
            <a:r>
              <a:rPr lang="fr-FR" sz="1800" dirty="0">
                <a:latin typeface="Montserrat Medium" pitchFamily="2" charset="0"/>
                <a:cs typeface="CJHRCE+Montserrat-Regular"/>
              </a:rPr>
              <a:t>vous</a:t>
            </a:r>
            <a:r>
              <a:rPr lang="fr-FR" sz="1800" spc="65" dirty="0">
                <a:latin typeface="Montserrat Medium" pitchFamily="2" charset="0"/>
                <a:cs typeface="CJHRCE+Montserrat-Regular"/>
              </a:rPr>
              <a:t> </a:t>
            </a:r>
            <a:r>
              <a:rPr lang="fr-FR" sz="1800" dirty="0">
                <a:latin typeface="Montserrat Medium" pitchFamily="2" charset="0"/>
                <a:cs typeface="CJHRCE+Montserrat-Regular"/>
              </a:rPr>
              <a:t>puissiez</a:t>
            </a:r>
            <a:r>
              <a:rPr lang="fr-FR" sz="1800" spc="65" dirty="0">
                <a:latin typeface="Montserrat Medium" pitchFamily="2" charset="0"/>
                <a:cs typeface="CJHRCE+Montserrat-Regular"/>
              </a:rPr>
              <a:t> </a:t>
            </a:r>
            <a:r>
              <a:rPr lang="fr-FR" sz="1800" dirty="0">
                <a:latin typeface="Montserrat Medium" pitchFamily="2" charset="0"/>
                <a:cs typeface="CJHRCE+Montserrat-Regular"/>
              </a:rPr>
              <a:t>paramétrer.</a:t>
            </a:r>
            <a:r>
              <a:rPr lang="fr-FR" sz="1800" spc="65" dirty="0">
                <a:latin typeface="Montserrat Medium" pitchFamily="2" charset="0"/>
                <a:cs typeface="CJHRCE+Montserrat-Regular"/>
              </a:rPr>
              <a:t> </a:t>
            </a:r>
            <a:r>
              <a:rPr lang="fr-FR" sz="1800" dirty="0">
                <a:latin typeface="Montserrat Medium" pitchFamily="2" charset="0"/>
                <a:cs typeface="CJHRCE+Montserrat-Regular"/>
              </a:rPr>
              <a:t>J’ai</a:t>
            </a:r>
            <a:r>
              <a:rPr lang="fr-FR" sz="1800" spc="65" dirty="0">
                <a:latin typeface="Montserrat Medium" pitchFamily="2" charset="0"/>
                <a:cs typeface="CJHRCE+Montserrat-Regular"/>
              </a:rPr>
              <a:t> </a:t>
            </a:r>
            <a:r>
              <a:rPr lang="fr-FR" sz="1800" dirty="0">
                <a:latin typeface="Montserrat Medium" pitchFamily="2" charset="0"/>
                <a:cs typeface="CJHRCE+Montserrat-Regular"/>
              </a:rPr>
              <a:t>choisi</a:t>
            </a:r>
            <a:r>
              <a:rPr lang="fr-FR" sz="1800" spc="65" dirty="0">
                <a:latin typeface="Montserrat Medium" pitchFamily="2" charset="0"/>
                <a:cs typeface="CJHRCE+Montserrat-Regular"/>
              </a:rPr>
              <a:t> </a:t>
            </a:r>
            <a:r>
              <a:rPr lang="fr-FR" sz="1800" dirty="0">
                <a:latin typeface="Montserrat Medium" pitchFamily="2" charset="0"/>
                <a:cs typeface="CJHRCE+Montserrat-Regular"/>
              </a:rPr>
              <a:t>de fractionner ma colonne à chaque occurrence du délimiteur « - ».</a:t>
            </a:r>
          </a:p>
          <a:p>
            <a:pPr algn="just">
              <a:lnSpc>
                <a:spcPct val="150000"/>
              </a:lnSpc>
              <a:spcBef>
                <a:spcPts val="0"/>
              </a:spcBef>
            </a:pPr>
            <a:r>
              <a:rPr lang="fr-FR" sz="1800" dirty="0">
                <a:latin typeface="Montserrat Medium" pitchFamily="2" charset="0"/>
                <a:cs typeface="CJHRCE+Montserrat-Regular"/>
              </a:rPr>
              <a:t>Bien sûr, </a:t>
            </a:r>
            <a:r>
              <a:rPr lang="fr-FR" sz="1800" b="1" dirty="0">
                <a:latin typeface="Montserrat Medium" pitchFamily="2" charset="0"/>
                <a:cs typeface="Montserrat"/>
              </a:rPr>
              <a:t>adaptez-vous selon vos données et vos besoins.</a:t>
            </a:r>
          </a:p>
        </p:txBody>
      </p:sp>
      <p:sp>
        <p:nvSpPr>
          <p:cNvPr id="4" name="object 8">
            <a:extLst>
              <a:ext uri="{FF2B5EF4-FFF2-40B4-BE49-F238E27FC236}">
                <a16:creationId xmlns:a16="http://schemas.microsoft.com/office/drawing/2014/main" id="{09DBDAA7-85F3-7A4A-1402-40C9F91839E2}"/>
              </a:ext>
            </a:extLst>
          </p:cNvPr>
          <p:cNvSpPr txBox="1"/>
          <p:nvPr/>
        </p:nvSpPr>
        <p:spPr>
          <a:xfrm>
            <a:off x="896549" y="683078"/>
            <a:ext cx="3653415" cy="220510"/>
          </a:xfrm>
          <a:prstGeom prst="rect">
            <a:avLst/>
          </a:prstGeom>
        </p:spPr>
        <p:txBody>
          <a:bodyPr vert="horz" wrap="square" lIns="0" tIns="0" rIns="0" bIns="0" rtlCol="0">
            <a:spAutoFit/>
          </a:bodyPr>
          <a:lstStyle/>
          <a:p>
            <a:pPr marL="0" marR="0">
              <a:lnSpc>
                <a:spcPts val="1696"/>
              </a:lnSpc>
              <a:spcBef>
                <a:spcPts val="0"/>
              </a:spcBef>
              <a:spcAft>
                <a:spcPts val="0"/>
              </a:spcAft>
            </a:pPr>
            <a:r>
              <a:rPr dirty="0">
                <a:solidFill>
                  <a:srgbClr val="0F2035"/>
                </a:solidFill>
                <a:latin typeface="Montserrat ExtraBold" pitchFamily="2" charset="0"/>
                <a:cs typeface="Montserrat"/>
              </a:rPr>
              <a:t>4.1</a:t>
            </a:r>
            <a:r>
              <a:rPr spc="605" dirty="0">
                <a:solidFill>
                  <a:srgbClr val="0F2035"/>
                </a:solidFill>
                <a:latin typeface="Montserrat ExtraBold" pitchFamily="2" charset="0"/>
                <a:cs typeface="Montserrat"/>
              </a:rPr>
              <a:t> </a:t>
            </a:r>
            <a:r>
              <a:rPr lang="fr-FR" dirty="0">
                <a:solidFill>
                  <a:srgbClr val="0F2035"/>
                </a:solidFill>
                <a:latin typeface="Montserrat ExtraBold" pitchFamily="2" charset="0"/>
                <a:cs typeface="Montserrat"/>
              </a:rPr>
              <a:t>Transformer</a:t>
            </a:r>
            <a:r>
              <a:rPr dirty="0">
                <a:solidFill>
                  <a:srgbClr val="0F2035"/>
                </a:solidFill>
                <a:latin typeface="Montserrat ExtraBold" pitchFamily="2" charset="0"/>
                <a:cs typeface="Montserrat"/>
              </a:rPr>
              <a:t> les données</a:t>
            </a:r>
          </a:p>
        </p:txBody>
      </p:sp>
      <p:sp>
        <p:nvSpPr>
          <p:cNvPr id="7" name="object 2">
            <a:extLst>
              <a:ext uri="{FF2B5EF4-FFF2-40B4-BE49-F238E27FC236}">
                <a16:creationId xmlns:a16="http://schemas.microsoft.com/office/drawing/2014/main" id="{24ECAB39-B604-86E9-027B-5D482501CF4C}"/>
              </a:ext>
            </a:extLst>
          </p:cNvPr>
          <p:cNvSpPr/>
          <p:nvPr/>
        </p:nvSpPr>
        <p:spPr>
          <a:xfrm>
            <a:off x="896549" y="2489812"/>
            <a:ext cx="6760174" cy="4021157"/>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25DE52C5-7EF3-E696-AA25-7314EA00076D}"/>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C84847BE-502C-6F05-F02D-F5C82353FB79}"/>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460108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ED31-0FC9-55B1-FB58-FF45309A634B}"/>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14D90DE-7AEE-FC82-FC01-A2284C005397}"/>
              </a:ext>
            </a:extLst>
          </p:cNvPr>
          <p:cNvSpPr>
            <a:spLocks noGrp="1"/>
          </p:cNvSpPr>
          <p:nvPr>
            <p:ph type="subTitle" idx="1"/>
          </p:nvPr>
        </p:nvSpPr>
        <p:spPr>
          <a:xfrm>
            <a:off x="720283" y="1152236"/>
            <a:ext cx="11111833" cy="896901"/>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Deux</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colonnes</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se</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sont</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alors</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créées</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et</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une</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nouvelle</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étape</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appliquée</a:t>
            </a:r>
            <a:r>
              <a:rPr lang="fr-FR" sz="1800" spc="287"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s’est ajoutée.</a:t>
            </a:r>
          </a:p>
          <a:p>
            <a:pPr algn="just">
              <a:lnSpc>
                <a:spcPct val="150000"/>
              </a:lnSpc>
              <a:spcBef>
                <a:spcPts val="0"/>
              </a:spcBef>
            </a:pPr>
            <a:r>
              <a:rPr lang="fr-FR" sz="1800" dirty="0">
                <a:solidFill>
                  <a:srgbClr val="000000"/>
                </a:solidFill>
                <a:latin typeface="Montserrat Medium" pitchFamily="2" charset="0"/>
                <a:cs typeface="CJHRCE+Montserrat-Regular"/>
              </a:rPr>
              <a:t>Voici le résultat :</a:t>
            </a:r>
          </a:p>
        </p:txBody>
      </p:sp>
      <p:sp>
        <p:nvSpPr>
          <p:cNvPr id="4" name="object 8">
            <a:extLst>
              <a:ext uri="{FF2B5EF4-FFF2-40B4-BE49-F238E27FC236}">
                <a16:creationId xmlns:a16="http://schemas.microsoft.com/office/drawing/2014/main" id="{B04F01DB-D22E-43A9-CC74-0130045E1C7A}"/>
              </a:ext>
            </a:extLst>
          </p:cNvPr>
          <p:cNvSpPr txBox="1"/>
          <p:nvPr/>
        </p:nvSpPr>
        <p:spPr>
          <a:xfrm>
            <a:off x="896549" y="683078"/>
            <a:ext cx="3653415" cy="220510"/>
          </a:xfrm>
          <a:prstGeom prst="rect">
            <a:avLst/>
          </a:prstGeom>
        </p:spPr>
        <p:txBody>
          <a:bodyPr vert="horz" wrap="square" lIns="0" tIns="0" rIns="0" bIns="0" rtlCol="0">
            <a:spAutoFit/>
          </a:bodyPr>
          <a:lstStyle/>
          <a:p>
            <a:pPr marL="0" marR="0">
              <a:lnSpc>
                <a:spcPts val="1696"/>
              </a:lnSpc>
              <a:spcBef>
                <a:spcPts val="0"/>
              </a:spcBef>
              <a:spcAft>
                <a:spcPts val="0"/>
              </a:spcAft>
            </a:pPr>
            <a:r>
              <a:rPr dirty="0">
                <a:solidFill>
                  <a:srgbClr val="0F2035"/>
                </a:solidFill>
                <a:latin typeface="Montserrat ExtraBold" pitchFamily="2" charset="0"/>
                <a:cs typeface="Montserrat"/>
              </a:rPr>
              <a:t>4.1</a:t>
            </a:r>
            <a:r>
              <a:rPr spc="605" dirty="0">
                <a:solidFill>
                  <a:srgbClr val="0F2035"/>
                </a:solidFill>
                <a:latin typeface="Montserrat ExtraBold" pitchFamily="2" charset="0"/>
                <a:cs typeface="Montserrat"/>
              </a:rPr>
              <a:t> </a:t>
            </a:r>
            <a:r>
              <a:rPr lang="fr-FR" dirty="0">
                <a:solidFill>
                  <a:srgbClr val="0F2035"/>
                </a:solidFill>
                <a:latin typeface="Montserrat ExtraBold" pitchFamily="2" charset="0"/>
                <a:cs typeface="Montserrat"/>
              </a:rPr>
              <a:t>Transformer</a:t>
            </a:r>
            <a:r>
              <a:rPr dirty="0">
                <a:solidFill>
                  <a:srgbClr val="0F2035"/>
                </a:solidFill>
                <a:latin typeface="Montserrat ExtraBold" pitchFamily="2" charset="0"/>
                <a:cs typeface="Montserrat"/>
              </a:rPr>
              <a:t> les données</a:t>
            </a:r>
          </a:p>
        </p:txBody>
      </p:sp>
      <p:sp>
        <p:nvSpPr>
          <p:cNvPr id="2" name="object 1">
            <a:extLst>
              <a:ext uri="{FF2B5EF4-FFF2-40B4-BE49-F238E27FC236}">
                <a16:creationId xmlns:a16="http://schemas.microsoft.com/office/drawing/2014/main" id="{CF091F09-DAB0-2A35-4FF7-3F33E10DE913}"/>
              </a:ext>
            </a:extLst>
          </p:cNvPr>
          <p:cNvSpPr/>
          <p:nvPr/>
        </p:nvSpPr>
        <p:spPr>
          <a:xfrm>
            <a:off x="720283" y="2049137"/>
            <a:ext cx="6883031" cy="4362680"/>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91B34B8A-2142-3C8A-6951-713D96804759}"/>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B547C34E-8F56-57EF-DDA2-9EA462C3A341}"/>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482108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10671-DE37-E531-28F6-8D3CABCAF0CA}"/>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FA15873-29BF-79AA-3F42-C92A0C77DC62}"/>
              </a:ext>
            </a:extLst>
          </p:cNvPr>
          <p:cNvSpPr>
            <a:spLocks noGrp="1"/>
          </p:cNvSpPr>
          <p:nvPr>
            <p:ph type="subTitle" idx="1"/>
          </p:nvPr>
        </p:nvSpPr>
        <p:spPr>
          <a:xfrm>
            <a:off x="720283" y="1152236"/>
            <a:ext cx="11111833" cy="1381644"/>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Vous</a:t>
            </a:r>
            <a:r>
              <a:rPr lang="fr-FR" sz="1800" spc="59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pouvez</a:t>
            </a:r>
            <a:r>
              <a:rPr lang="fr-FR" sz="1800" spc="59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remarquer</a:t>
            </a:r>
            <a:r>
              <a:rPr lang="fr-FR" sz="1800" spc="59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que</a:t>
            </a:r>
            <a:r>
              <a:rPr lang="fr-FR" sz="1800" spc="59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nous</a:t>
            </a:r>
            <a:r>
              <a:rPr lang="fr-FR" sz="1800" spc="59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obtenons</a:t>
            </a:r>
            <a:r>
              <a:rPr lang="fr-FR" sz="1800" spc="59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deux</a:t>
            </a:r>
            <a:r>
              <a:rPr lang="fr-FR" sz="1800" spc="59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colonnes</a:t>
            </a:r>
            <a:r>
              <a:rPr lang="fr-FR" sz="1800" spc="599"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nommées « Classe.1 »</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et</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 Classe.2 ».</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Vous</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pouvez</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renommer</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en</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faisant</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un</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clic</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droit</a:t>
            </a:r>
            <a:r>
              <a:rPr lang="fr-FR" sz="1800" spc="-52"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sur la colonne et en cliquant ensuite sur « Renommer ».</a:t>
            </a:r>
          </a:p>
        </p:txBody>
      </p:sp>
      <p:sp>
        <p:nvSpPr>
          <p:cNvPr id="4" name="object 8">
            <a:extLst>
              <a:ext uri="{FF2B5EF4-FFF2-40B4-BE49-F238E27FC236}">
                <a16:creationId xmlns:a16="http://schemas.microsoft.com/office/drawing/2014/main" id="{AF05C03B-F31F-70E5-3AEE-DE7265D5FC4F}"/>
              </a:ext>
            </a:extLst>
          </p:cNvPr>
          <p:cNvSpPr txBox="1"/>
          <p:nvPr/>
        </p:nvSpPr>
        <p:spPr>
          <a:xfrm>
            <a:off x="852482" y="931726"/>
            <a:ext cx="3653415" cy="220510"/>
          </a:xfrm>
          <a:prstGeom prst="rect">
            <a:avLst/>
          </a:prstGeom>
        </p:spPr>
        <p:txBody>
          <a:bodyPr vert="horz" wrap="square" lIns="0" tIns="0" rIns="0" bIns="0" rtlCol="0">
            <a:spAutoFit/>
          </a:bodyPr>
          <a:lstStyle/>
          <a:p>
            <a:pPr marL="0" marR="0">
              <a:lnSpc>
                <a:spcPts val="1696"/>
              </a:lnSpc>
              <a:spcBef>
                <a:spcPts val="0"/>
              </a:spcBef>
              <a:spcAft>
                <a:spcPts val="0"/>
              </a:spcAft>
            </a:pPr>
            <a:r>
              <a:rPr dirty="0">
                <a:solidFill>
                  <a:srgbClr val="0F2035"/>
                </a:solidFill>
                <a:latin typeface="Montserrat ExtraBold" pitchFamily="2" charset="0"/>
                <a:cs typeface="Montserrat"/>
              </a:rPr>
              <a:t>4.1</a:t>
            </a:r>
            <a:r>
              <a:rPr spc="605" dirty="0">
                <a:solidFill>
                  <a:srgbClr val="0F2035"/>
                </a:solidFill>
                <a:latin typeface="Montserrat ExtraBold" pitchFamily="2" charset="0"/>
                <a:cs typeface="Montserrat"/>
              </a:rPr>
              <a:t> </a:t>
            </a:r>
            <a:r>
              <a:rPr lang="fr-FR" dirty="0">
                <a:solidFill>
                  <a:srgbClr val="0F2035"/>
                </a:solidFill>
                <a:latin typeface="Montserrat ExtraBold" pitchFamily="2" charset="0"/>
                <a:cs typeface="Montserrat"/>
              </a:rPr>
              <a:t>Transformer</a:t>
            </a:r>
            <a:r>
              <a:rPr dirty="0">
                <a:solidFill>
                  <a:srgbClr val="0F2035"/>
                </a:solidFill>
                <a:latin typeface="Montserrat ExtraBold" pitchFamily="2" charset="0"/>
                <a:cs typeface="Montserrat"/>
              </a:rPr>
              <a:t> les données</a:t>
            </a:r>
          </a:p>
        </p:txBody>
      </p:sp>
      <p:sp>
        <p:nvSpPr>
          <p:cNvPr id="5" name="object 2">
            <a:extLst>
              <a:ext uri="{FF2B5EF4-FFF2-40B4-BE49-F238E27FC236}">
                <a16:creationId xmlns:a16="http://schemas.microsoft.com/office/drawing/2014/main" id="{8CF8F3BC-5C8E-9F6F-BF1E-86E73BCC1025}"/>
              </a:ext>
            </a:extLst>
          </p:cNvPr>
          <p:cNvSpPr/>
          <p:nvPr/>
        </p:nvSpPr>
        <p:spPr>
          <a:xfrm>
            <a:off x="852482" y="2533880"/>
            <a:ext cx="5939790" cy="3382622"/>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824F5F49-8AD7-6230-C6F3-865399498C90}"/>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F0AFD616-A853-577E-0B45-822B252C52AE}"/>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437671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8A9B7-61D5-EA6D-158E-1903B40C8D81}"/>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D6E8DB2B-34B1-0002-9B2E-DF45BAE1BA54}"/>
              </a:ext>
            </a:extLst>
          </p:cNvPr>
          <p:cNvSpPr>
            <a:spLocks noGrp="1"/>
          </p:cNvSpPr>
          <p:nvPr>
            <p:ph type="subTitle" idx="1"/>
          </p:nvPr>
        </p:nvSpPr>
        <p:spPr>
          <a:xfrm>
            <a:off x="852482" y="1465071"/>
            <a:ext cx="11111833" cy="533345"/>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Une fois de plus, une nouvelle étape appliquée s’est ajoutée. Voici le résultat :</a:t>
            </a:r>
          </a:p>
        </p:txBody>
      </p:sp>
      <p:sp>
        <p:nvSpPr>
          <p:cNvPr id="4" name="object 8">
            <a:extLst>
              <a:ext uri="{FF2B5EF4-FFF2-40B4-BE49-F238E27FC236}">
                <a16:creationId xmlns:a16="http://schemas.microsoft.com/office/drawing/2014/main" id="{1044E4A9-AD48-B6C3-5D7E-059F10BB96B0}"/>
              </a:ext>
            </a:extLst>
          </p:cNvPr>
          <p:cNvSpPr txBox="1"/>
          <p:nvPr/>
        </p:nvSpPr>
        <p:spPr>
          <a:xfrm>
            <a:off x="852482" y="931726"/>
            <a:ext cx="3653415" cy="220510"/>
          </a:xfrm>
          <a:prstGeom prst="rect">
            <a:avLst/>
          </a:prstGeom>
        </p:spPr>
        <p:txBody>
          <a:bodyPr vert="horz" wrap="square" lIns="0" tIns="0" rIns="0" bIns="0" rtlCol="0">
            <a:spAutoFit/>
          </a:bodyPr>
          <a:lstStyle/>
          <a:p>
            <a:pPr marL="0" marR="0">
              <a:lnSpc>
                <a:spcPts val="1696"/>
              </a:lnSpc>
              <a:spcBef>
                <a:spcPts val="0"/>
              </a:spcBef>
              <a:spcAft>
                <a:spcPts val="0"/>
              </a:spcAft>
            </a:pPr>
            <a:r>
              <a:rPr dirty="0">
                <a:solidFill>
                  <a:srgbClr val="0F2035"/>
                </a:solidFill>
                <a:latin typeface="Montserrat ExtraBold" pitchFamily="2" charset="0"/>
                <a:cs typeface="Montserrat"/>
              </a:rPr>
              <a:t>4.1</a:t>
            </a:r>
            <a:r>
              <a:rPr spc="605" dirty="0">
                <a:solidFill>
                  <a:srgbClr val="0F2035"/>
                </a:solidFill>
                <a:latin typeface="Montserrat ExtraBold" pitchFamily="2" charset="0"/>
                <a:cs typeface="Montserrat"/>
              </a:rPr>
              <a:t> </a:t>
            </a:r>
            <a:r>
              <a:rPr lang="fr-FR" dirty="0">
                <a:solidFill>
                  <a:srgbClr val="0F2035"/>
                </a:solidFill>
                <a:latin typeface="Montserrat ExtraBold" pitchFamily="2" charset="0"/>
                <a:cs typeface="Montserrat"/>
              </a:rPr>
              <a:t>Transformer</a:t>
            </a:r>
            <a:r>
              <a:rPr dirty="0">
                <a:solidFill>
                  <a:srgbClr val="0F2035"/>
                </a:solidFill>
                <a:latin typeface="Montserrat ExtraBold" pitchFamily="2" charset="0"/>
                <a:cs typeface="Montserrat"/>
              </a:rPr>
              <a:t> les données</a:t>
            </a:r>
          </a:p>
        </p:txBody>
      </p:sp>
      <p:sp>
        <p:nvSpPr>
          <p:cNvPr id="6" name="object 1">
            <a:extLst>
              <a:ext uri="{FF2B5EF4-FFF2-40B4-BE49-F238E27FC236}">
                <a16:creationId xmlns:a16="http://schemas.microsoft.com/office/drawing/2014/main" id="{C07062AD-87C4-0D5C-3E1F-E3B44623274C}"/>
              </a:ext>
            </a:extLst>
          </p:cNvPr>
          <p:cNvSpPr/>
          <p:nvPr/>
        </p:nvSpPr>
        <p:spPr>
          <a:xfrm>
            <a:off x="2009063" y="1998416"/>
            <a:ext cx="6738330" cy="3927858"/>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BD8BFB0B-FD3F-60EA-AEBF-63B90AC5757B}"/>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C4548DE3-5BFA-DFA6-F225-7F9552B585A4}"/>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94777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444F5-F75A-C701-9FD4-4D85BE3E503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5326515-A808-490D-310A-921783B5C10E}"/>
              </a:ext>
            </a:extLst>
          </p:cNvPr>
          <p:cNvSpPr>
            <a:spLocks noGrp="1"/>
          </p:cNvSpPr>
          <p:nvPr>
            <p:ph type="ctrTitle"/>
          </p:nvPr>
        </p:nvSpPr>
        <p:spPr>
          <a:xfrm>
            <a:off x="862520" y="252299"/>
            <a:ext cx="10870443" cy="523302"/>
          </a:xfrm>
        </p:spPr>
        <p:txBody>
          <a:bodyPr>
            <a:noAutofit/>
          </a:bodyPr>
          <a:lstStyle/>
          <a:p>
            <a:pPr marL="0" marR="0" algn="l">
              <a:lnSpc>
                <a:spcPts val="1462"/>
              </a:lnSpc>
              <a:spcBef>
                <a:spcPts val="0"/>
              </a:spcBef>
              <a:spcAft>
                <a:spcPts val="0"/>
              </a:spcAft>
            </a:pPr>
            <a:r>
              <a:rPr lang="fr-FR" sz="3200" dirty="0">
                <a:solidFill>
                  <a:srgbClr val="000000"/>
                </a:solidFill>
                <a:latin typeface="Montserrat ExtraBold" pitchFamily="2" charset="0"/>
                <a:cs typeface="JAHNIB+Montserrat-Regular"/>
              </a:rPr>
              <a:t>Quelques exemples d’usages les plus courants :</a:t>
            </a:r>
          </a:p>
        </p:txBody>
      </p:sp>
      <p:sp>
        <p:nvSpPr>
          <p:cNvPr id="3" name="Sous-titre 2">
            <a:extLst>
              <a:ext uri="{FF2B5EF4-FFF2-40B4-BE49-F238E27FC236}">
                <a16:creationId xmlns:a16="http://schemas.microsoft.com/office/drawing/2014/main" id="{8199345B-7B5F-E306-F9F0-833A063D2D44}"/>
              </a:ext>
            </a:extLst>
          </p:cNvPr>
          <p:cNvSpPr>
            <a:spLocks noGrp="1"/>
          </p:cNvSpPr>
          <p:nvPr>
            <p:ph type="subTitle" idx="1"/>
          </p:nvPr>
        </p:nvSpPr>
        <p:spPr>
          <a:xfrm>
            <a:off x="1211856" y="1093179"/>
            <a:ext cx="10036366" cy="5512522"/>
          </a:xfrm>
        </p:spPr>
        <p:txBody>
          <a:bodyPr>
            <a:noAutofit/>
          </a:bodyPr>
          <a:lstStyle/>
          <a:p>
            <a:pPr marL="285750" indent="-285750" algn="just">
              <a:lnSpc>
                <a:spcPct val="150000"/>
              </a:lnSpc>
              <a:spcBef>
                <a:spcPts val="0"/>
              </a:spcBef>
              <a:buFontTx/>
              <a:buChar char="-"/>
            </a:pPr>
            <a:r>
              <a:rPr lang="fr-FR" sz="1800" dirty="0">
                <a:solidFill>
                  <a:srgbClr val="000000"/>
                </a:solidFill>
                <a:latin typeface="Montserrat ExtraBold" pitchFamily="2" charset="0"/>
                <a:cs typeface="JAHNIB+Montserrat-Regular"/>
              </a:rPr>
              <a:t>Visualisation des données</a:t>
            </a:r>
          </a:p>
          <a:p>
            <a:pPr algn="just">
              <a:lnSpc>
                <a:spcPct val="150000"/>
              </a:lnSpc>
              <a:spcBef>
                <a:spcPts val="0"/>
              </a:spcBef>
            </a:pPr>
            <a:r>
              <a:rPr lang="fr-FR" sz="1800" dirty="0">
                <a:latin typeface="Montserrat Medium" pitchFamily="2" charset="0"/>
                <a:cs typeface="JAHNIB+Montserrat-Regular"/>
              </a:rPr>
              <a:t>Créez</a:t>
            </a:r>
            <a:r>
              <a:rPr lang="fr-FR" sz="1800" spc="457" dirty="0">
                <a:latin typeface="Montserrat Medium" pitchFamily="2" charset="0"/>
                <a:cs typeface="JAHNIB+Montserrat-Regular"/>
              </a:rPr>
              <a:t> </a:t>
            </a:r>
            <a:r>
              <a:rPr lang="fr-FR" sz="1800" dirty="0">
                <a:latin typeface="Montserrat Medium" pitchFamily="2" charset="0"/>
                <a:cs typeface="JAHNIB+Montserrat-Regular"/>
              </a:rPr>
              <a:t>des</a:t>
            </a:r>
            <a:r>
              <a:rPr lang="fr-FR" sz="1800" spc="459" dirty="0">
                <a:latin typeface="Montserrat Medium" pitchFamily="2" charset="0"/>
                <a:cs typeface="JAHNIB+Montserrat-Regular"/>
              </a:rPr>
              <a:t> </a:t>
            </a:r>
            <a:r>
              <a:rPr lang="fr-FR" sz="1800" dirty="0">
                <a:latin typeface="Montserrat Medium" pitchFamily="2" charset="0"/>
                <a:cs typeface="Montserrat"/>
              </a:rPr>
              <a:t>visuels</a:t>
            </a:r>
            <a:r>
              <a:rPr lang="fr-FR" sz="1800" spc="469" dirty="0">
                <a:latin typeface="Montserrat Medium" pitchFamily="2" charset="0"/>
                <a:cs typeface="Montserrat"/>
              </a:rPr>
              <a:t> </a:t>
            </a:r>
            <a:r>
              <a:rPr lang="fr-FR" sz="1800" dirty="0">
                <a:latin typeface="Montserrat Medium" pitchFamily="2" charset="0"/>
                <a:cs typeface="Montserrat"/>
              </a:rPr>
              <a:t>interactifs</a:t>
            </a:r>
            <a:r>
              <a:rPr lang="fr-FR" sz="1800" spc="433" dirty="0">
                <a:latin typeface="Montserrat Medium" pitchFamily="2" charset="0"/>
                <a:cs typeface="Montserrat"/>
              </a:rPr>
              <a:t> </a:t>
            </a:r>
            <a:r>
              <a:rPr lang="fr-FR" sz="1800" dirty="0">
                <a:latin typeface="Montserrat Medium" pitchFamily="2" charset="0"/>
                <a:cs typeface="JAHNIB+Montserrat-Regular"/>
              </a:rPr>
              <a:t>comme</a:t>
            </a:r>
            <a:r>
              <a:rPr lang="fr-FR" sz="1800" spc="457" dirty="0">
                <a:latin typeface="Montserrat Medium" pitchFamily="2" charset="0"/>
                <a:cs typeface="JAHNIB+Montserrat-Regular"/>
              </a:rPr>
              <a:t> </a:t>
            </a:r>
            <a:r>
              <a:rPr lang="fr-FR" sz="1800" dirty="0">
                <a:latin typeface="Montserrat Medium" pitchFamily="2" charset="0"/>
                <a:cs typeface="JAHNIB+Montserrat-Regular"/>
              </a:rPr>
              <a:t>des</a:t>
            </a:r>
            <a:r>
              <a:rPr lang="fr-FR" sz="1800" spc="457" dirty="0">
                <a:latin typeface="Montserrat Medium" pitchFamily="2" charset="0"/>
                <a:cs typeface="JAHNIB+Montserrat-Regular"/>
              </a:rPr>
              <a:t> </a:t>
            </a:r>
            <a:r>
              <a:rPr lang="fr-FR" sz="1800" dirty="0">
                <a:latin typeface="Montserrat Medium" pitchFamily="2" charset="0"/>
                <a:cs typeface="JAHNIB+Montserrat-Regular"/>
              </a:rPr>
              <a:t>diagrammes</a:t>
            </a:r>
            <a:r>
              <a:rPr lang="fr-FR" sz="1800" spc="457" dirty="0">
                <a:latin typeface="Montserrat Medium" pitchFamily="2" charset="0"/>
                <a:cs typeface="JAHNIB+Montserrat-Regular"/>
              </a:rPr>
              <a:t> </a:t>
            </a:r>
            <a:r>
              <a:rPr lang="fr-FR" sz="1800" dirty="0">
                <a:latin typeface="Montserrat Medium" pitchFamily="2" charset="0"/>
                <a:cs typeface="JAHNIB+Montserrat-Regular"/>
              </a:rPr>
              <a:t>en</a:t>
            </a:r>
            <a:r>
              <a:rPr lang="fr-FR" sz="1800" spc="457" dirty="0">
                <a:latin typeface="Montserrat Medium" pitchFamily="2" charset="0"/>
                <a:cs typeface="JAHNIB+Montserrat-Regular"/>
              </a:rPr>
              <a:t> </a:t>
            </a:r>
            <a:r>
              <a:rPr lang="fr-FR" sz="1800" dirty="0">
                <a:latin typeface="Montserrat Medium" pitchFamily="2" charset="0"/>
                <a:cs typeface="JAHNIB+Montserrat-Regular"/>
              </a:rPr>
              <a:t>secteurs,</a:t>
            </a:r>
            <a:r>
              <a:rPr lang="fr-FR" sz="1800" spc="457" dirty="0">
                <a:latin typeface="Montserrat Medium" pitchFamily="2" charset="0"/>
                <a:cs typeface="JAHNIB+Montserrat-Regular"/>
              </a:rPr>
              <a:t> </a:t>
            </a:r>
            <a:r>
              <a:rPr lang="fr-FR" sz="1800" dirty="0">
                <a:latin typeface="Montserrat Medium" pitchFamily="2" charset="0"/>
                <a:cs typeface="JAHNIB+Montserrat-Regular"/>
              </a:rPr>
              <a:t>des histogrammes, des cartographies et bien d’autres encore pour vous faciliter la compréhension</a:t>
            </a:r>
            <a:r>
              <a:rPr lang="fr-FR" sz="1800" spc="205" dirty="0">
                <a:latin typeface="Montserrat Medium" pitchFamily="2" charset="0"/>
                <a:cs typeface="JAHNIB+Montserrat-Regular"/>
              </a:rPr>
              <a:t> </a:t>
            </a:r>
            <a:r>
              <a:rPr lang="fr-FR" sz="1800" dirty="0">
                <a:latin typeface="Montserrat Medium" pitchFamily="2" charset="0"/>
                <a:cs typeface="JAHNIB+Montserrat-Regular"/>
              </a:rPr>
              <a:t>des</a:t>
            </a:r>
            <a:r>
              <a:rPr lang="fr-FR" sz="1800" spc="205" dirty="0">
                <a:latin typeface="Montserrat Medium" pitchFamily="2" charset="0"/>
                <a:cs typeface="JAHNIB+Montserrat-Regular"/>
              </a:rPr>
              <a:t> </a:t>
            </a:r>
            <a:r>
              <a:rPr lang="fr-FR" sz="1800" dirty="0">
                <a:latin typeface="Montserrat Medium" pitchFamily="2" charset="0"/>
                <a:cs typeface="JAHNIB+Montserrat-Regular"/>
              </a:rPr>
              <a:t>tendances</a:t>
            </a:r>
            <a:r>
              <a:rPr lang="fr-FR" sz="1800" spc="205" dirty="0">
                <a:latin typeface="Montserrat Medium" pitchFamily="2" charset="0"/>
                <a:cs typeface="JAHNIB+Montserrat-Regular"/>
              </a:rPr>
              <a:t> </a:t>
            </a:r>
            <a:r>
              <a:rPr lang="fr-FR" sz="1800" dirty="0">
                <a:latin typeface="Montserrat Medium" pitchFamily="2" charset="0"/>
                <a:cs typeface="JAHNIB+Montserrat-Regular"/>
              </a:rPr>
              <a:t>et</a:t>
            </a:r>
            <a:r>
              <a:rPr lang="fr-FR" sz="1800" spc="205" dirty="0">
                <a:latin typeface="Montserrat Medium" pitchFamily="2" charset="0"/>
                <a:cs typeface="JAHNIB+Montserrat-Regular"/>
              </a:rPr>
              <a:t> </a:t>
            </a:r>
            <a:r>
              <a:rPr lang="fr-FR" sz="1800" dirty="0">
                <a:latin typeface="Montserrat Medium" pitchFamily="2" charset="0"/>
                <a:cs typeface="JAHNIB+Montserrat-Regular"/>
              </a:rPr>
              <a:t>des</a:t>
            </a:r>
            <a:r>
              <a:rPr lang="fr-FR" sz="1800" spc="205" dirty="0">
                <a:latin typeface="Montserrat Medium" pitchFamily="2" charset="0"/>
                <a:cs typeface="JAHNIB+Montserrat-Regular"/>
              </a:rPr>
              <a:t> </a:t>
            </a:r>
            <a:r>
              <a:rPr lang="fr-FR" sz="1800" dirty="0">
                <a:latin typeface="Montserrat Medium" pitchFamily="2" charset="0"/>
                <a:cs typeface="JAHNIB+Montserrat-Regular"/>
              </a:rPr>
              <a:t>relations</a:t>
            </a:r>
            <a:r>
              <a:rPr lang="fr-FR" sz="1800" spc="205" dirty="0">
                <a:latin typeface="Montserrat Medium" pitchFamily="2" charset="0"/>
                <a:cs typeface="JAHNIB+Montserrat-Regular"/>
              </a:rPr>
              <a:t> </a:t>
            </a:r>
            <a:r>
              <a:rPr lang="fr-FR" sz="1800" dirty="0">
                <a:latin typeface="Montserrat Medium" pitchFamily="2" charset="0"/>
                <a:cs typeface="JAHNIB+Montserrat-Regular"/>
              </a:rPr>
              <a:t>entre</a:t>
            </a:r>
            <a:r>
              <a:rPr lang="fr-FR" sz="1800" spc="205" dirty="0">
                <a:latin typeface="Montserrat Medium" pitchFamily="2" charset="0"/>
                <a:cs typeface="JAHNIB+Montserrat-Regular"/>
              </a:rPr>
              <a:t> </a:t>
            </a:r>
            <a:r>
              <a:rPr lang="fr-FR" sz="1800" dirty="0">
                <a:latin typeface="Montserrat Medium" pitchFamily="2" charset="0"/>
                <a:cs typeface="JAHNIB+Montserrat-Regular"/>
              </a:rPr>
              <a:t>vos</a:t>
            </a:r>
            <a:r>
              <a:rPr lang="fr-FR" sz="1800" spc="205" dirty="0">
                <a:latin typeface="Montserrat Medium" pitchFamily="2" charset="0"/>
                <a:cs typeface="JAHNIB+Montserrat-Regular"/>
              </a:rPr>
              <a:t> </a:t>
            </a:r>
            <a:r>
              <a:rPr lang="fr-FR" sz="1800" dirty="0">
                <a:latin typeface="Montserrat Medium" pitchFamily="2" charset="0"/>
                <a:cs typeface="JAHNIB+Montserrat-Regular"/>
              </a:rPr>
              <a:t>données,</a:t>
            </a:r>
            <a:r>
              <a:rPr lang="fr-FR" sz="1800" spc="205" dirty="0">
                <a:latin typeface="Montserrat Medium" pitchFamily="2" charset="0"/>
                <a:cs typeface="JAHNIB+Montserrat-Regular"/>
              </a:rPr>
              <a:t> </a:t>
            </a:r>
            <a:r>
              <a:rPr lang="fr-FR" sz="1800" dirty="0">
                <a:latin typeface="Montserrat Medium" pitchFamily="2" charset="0"/>
                <a:cs typeface="JAHNIB+Montserrat-Regular"/>
              </a:rPr>
              <a:t>rendant ainsi les informations complexes accessibles à tout le monde.</a:t>
            </a:r>
          </a:p>
          <a:p>
            <a:pPr marL="285750" indent="-285750" algn="just">
              <a:lnSpc>
                <a:spcPct val="150000"/>
              </a:lnSpc>
              <a:spcBef>
                <a:spcPts val="0"/>
              </a:spcBef>
              <a:buFont typeface="Montserrat ExtraBold" pitchFamily="2" charset="0"/>
              <a:buChar char="‐"/>
            </a:pPr>
            <a:r>
              <a:rPr lang="fr-FR" sz="1800" dirty="0">
                <a:solidFill>
                  <a:srgbClr val="000000"/>
                </a:solidFill>
                <a:latin typeface="Montserrat ExtraBold" pitchFamily="2" charset="0"/>
                <a:cs typeface="JAHNIB+Montserrat-Regular"/>
              </a:rPr>
              <a:t>Analyse des données</a:t>
            </a:r>
          </a:p>
          <a:p>
            <a:pPr algn="just">
              <a:lnSpc>
                <a:spcPct val="150000"/>
              </a:lnSpc>
              <a:spcBef>
                <a:spcPts val="0"/>
              </a:spcBef>
            </a:pPr>
            <a:r>
              <a:rPr lang="fr-FR" sz="1800" dirty="0">
                <a:latin typeface="Montserrat Medium" pitchFamily="2" charset="0"/>
                <a:cs typeface="JAHNIB+Montserrat-Regular"/>
              </a:rPr>
              <a:t>Réalisez</a:t>
            </a:r>
            <a:r>
              <a:rPr lang="fr-FR" sz="1800" spc="84" dirty="0">
                <a:latin typeface="Montserrat Medium" pitchFamily="2" charset="0"/>
                <a:cs typeface="JAHNIB+Montserrat-Regular"/>
              </a:rPr>
              <a:t> </a:t>
            </a:r>
            <a:r>
              <a:rPr lang="fr-FR" sz="1800" dirty="0">
                <a:latin typeface="Montserrat Medium" pitchFamily="2" charset="0"/>
                <a:cs typeface="JAHNIB+Montserrat-Regular"/>
              </a:rPr>
              <a:t>des</a:t>
            </a:r>
            <a:r>
              <a:rPr lang="fr-FR" sz="1800" spc="84" dirty="0">
                <a:latin typeface="Montserrat Medium" pitchFamily="2" charset="0"/>
                <a:cs typeface="JAHNIB+Montserrat-Regular"/>
              </a:rPr>
              <a:t> </a:t>
            </a:r>
            <a:r>
              <a:rPr lang="fr-FR" sz="1800" dirty="0">
                <a:latin typeface="Montserrat Medium" pitchFamily="2" charset="0"/>
                <a:cs typeface="Montserrat"/>
              </a:rPr>
              <a:t>analyses</a:t>
            </a:r>
            <a:r>
              <a:rPr lang="fr-FR" sz="1800" spc="90" dirty="0">
                <a:latin typeface="Montserrat Medium" pitchFamily="2" charset="0"/>
                <a:cs typeface="Montserrat"/>
              </a:rPr>
              <a:t> </a:t>
            </a:r>
            <a:r>
              <a:rPr lang="fr-FR" sz="1800" dirty="0">
                <a:latin typeface="Montserrat Medium" pitchFamily="2" charset="0"/>
                <a:cs typeface="Montserrat"/>
              </a:rPr>
              <a:t>avancées</a:t>
            </a:r>
            <a:r>
              <a:rPr lang="fr-FR" sz="1800" spc="60" dirty="0">
                <a:latin typeface="Montserrat Medium" pitchFamily="2" charset="0"/>
                <a:cs typeface="Montserrat"/>
              </a:rPr>
              <a:t> </a:t>
            </a:r>
            <a:r>
              <a:rPr lang="fr-FR" sz="1800" dirty="0">
                <a:latin typeface="Montserrat Medium" pitchFamily="2" charset="0"/>
                <a:cs typeface="JAHNIB+Montserrat-Regular"/>
              </a:rPr>
              <a:t>sur</a:t>
            </a:r>
            <a:r>
              <a:rPr lang="fr-FR" sz="1800" spc="84" dirty="0">
                <a:latin typeface="Montserrat Medium" pitchFamily="2" charset="0"/>
                <a:cs typeface="JAHNIB+Montserrat-Regular"/>
              </a:rPr>
              <a:t> </a:t>
            </a:r>
            <a:r>
              <a:rPr lang="fr-FR" sz="1800" dirty="0">
                <a:latin typeface="Montserrat Medium" pitchFamily="2" charset="0"/>
                <a:cs typeface="JAHNIB+Montserrat-Regular"/>
              </a:rPr>
              <a:t>des</a:t>
            </a:r>
            <a:r>
              <a:rPr lang="fr-FR" sz="1800" spc="84" dirty="0">
                <a:latin typeface="Montserrat Medium" pitchFamily="2" charset="0"/>
                <a:cs typeface="JAHNIB+Montserrat-Regular"/>
              </a:rPr>
              <a:t> </a:t>
            </a:r>
            <a:r>
              <a:rPr lang="fr-FR" sz="1800" dirty="0">
                <a:latin typeface="Montserrat Medium" pitchFamily="2" charset="0"/>
                <a:cs typeface="Montserrat"/>
              </a:rPr>
              <a:t>jeux</a:t>
            </a:r>
            <a:r>
              <a:rPr lang="fr-FR" sz="1800" spc="90" dirty="0">
                <a:latin typeface="Montserrat Medium" pitchFamily="2" charset="0"/>
                <a:cs typeface="Montserrat"/>
              </a:rPr>
              <a:t> </a:t>
            </a:r>
            <a:r>
              <a:rPr lang="fr-FR" sz="1800" dirty="0">
                <a:latin typeface="Montserrat Medium" pitchFamily="2" charset="0"/>
                <a:cs typeface="Montserrat"/>
              </a:rPr>
              <a:t>de</a:t>
            </a:r>
            <a:r>
              <a:rPr lang="fr-FR" sz="1800" spc="90" dirty="0">
                <a:latin typeface="Montserrat Medium" pitchFamily="2" charset="0"/>
                <a:cs typeface="Montserrat"/>
              </a:rPr>
              <a:t> </a:t>
            </a:r>
            <a:r>
              <a:rPr lang="fr-FR" sz="1800" dirty="0">
                <a:latin typeface="Montserrat Medium" pitchFamily="2" charset="0"/>
                <a:cs typeface="Montserrat"/>
              </a:rPr>
              <a:t>données</a:t>
            </a:r>
            <a:r>
              <a:rPr lang="fr-FR" sz="1800" spc="90" dirty="0">
                <a:latin typeface="Montserrat Medium" pitchFamily="2" charset="0"/>
                <a:cs typeface="Montserrat"/>
              </a:rPr>
              <a:t> </a:t>
            </a:r>
            <a:r>
              <a:rPr lang="fr-FR" sz="1800" dirty="0">
                <a:latin typeface="Montserrat Medium" pitchFamily="2" charset="0"/>
                <a:cs typeface="Montserrat"/>
              </a:rPr>
              <a:t>volumineux</a:t>
            </a:r>
            <a:r>
              <a:rPr lang="fr-FR" sz="1800" dirty="0">
                <a:latin typeface="Montserrat Medium" pitchFamily="2" charset="0"/>
                <a:cs typeface="JAHNIB+Montserrat-Regular"/>
              </a:rPr>
              <a:t>.</a:t>
            </a:r>
            <a:r>
              <a:rPr lang="fr-FR" sz="1800" spc="84" dirty="0">
                <a:latin typeface="Montserrat Medium" pitchFamily="2" charset="0"/>
                <a:cs typeface="JAHNIB+Montserrat-Regular"/>
              </a:rPr>
              <a:t> </a:t>
            </a:r>
            <a:r>
              <a:rPr lang="fr-FR" sz="1800" dirty="0">
                <a:latin typeface="Montserrat Medium" pitchFamily="2" charset="0"/>
                <a:cs typeface="JAHNIB+Montserrat-Regular"/>
              </a:rPr>
              <a:t>Vous aurez</a:t>
            </a:r>
            <a:r>
              <a:rPr lang="fr-FR" sz="1800" spc="478" dirty="0">
                <a:latin typeface="Montserrat Medium" pitchFamily="2" charset="0"/>
                <a:cs typeface="JAHNIB+Montserrat-Regular"/>
              </a:rPr>
              <a:t> </a:t>
            </a:r>
            <a:r>
              <a:rPr lang="fr-FR" sz="1800" dirty="0">
                <a:latin typeface="Montserrat Medium" pitchFamily="2" charset="0"/>
                <a:cs typeface="JAHNIB+Montserrat-Regular"/>
              </a:rPr>
              <a:t>la</a:t>
            </a:r>
            <a:r>
              <a:rPr lang="fr-FR" sz="1800" spc="478" dirty="0">
                <a:latin typeface="Montserrat Medium" pitchFamily="2" charset="0"/>
                <a:cs typeface="JAHNIB+Montserrat-Regular"/>
              </a:rPr>
              <a:t> </a:t>
            </a:r>
            <a:r>
              <a:rPr lang="fr-FR" sz="1800" dirty="0">
                <a:latin typeface="Montserrat Medium" pitchFamily="2" charset="0"/>
                <a:cs typeface="JAHNIB+Montserrat-Regular"/>
              </a:rPr>
              <a:t>possibilité</a:t>
            </a:r>
            <a:r>
              <a:rPr lang="fr-FR" sz="1800" spc="478" dirty="0">
                <a:latin typeface="Montserrat Medium" pitchFamily="2" charset="0"/>
                <a:cs typeface="JAHNIB+Montserrat-Regular"/>
              </a:rPr>
              <a:t> </a:t>
            </a:r>
            <a:r>
              <a:rPr lang="fr-FR" sz="1800" dirty="0">
                <a:latin typeface="Montserrat Medium" pitchFamily="2" charset="0"/>
                <a:cs typeface="JAHNIB+Montserrat-Regular"/>
              </a:rPr>
              <a:t>d’agréger,</a:t>
            </a:r>
            <a:r>
              <a:rPr lang="fr-FR" sz="1800" spc="478" dirty="0">
                <a:latin typeface="Montserrat Medium" pitchFamily="2" charset="0"/>
                <a:cs typeface="JAHNIB+Montserrat-Regular"/>
              </a:rPr>
              <a:t> </a:t>
            </a:r>
            <a:r>
              <a:rPr lang="fr-FR" sz="1800" dirty="0">
                <a:latin typeface="Montserrat Medium" pitchFamily="2" charset="0"/>
                <a:cs typeface="JAHNIB+Montserrat-Regular"/>
              </a:rPr>
              <a:t>filtrer</a:t>
            </a:r>
            <a:r>
              <a:rPr lang="fr-FR" sz="1800" spc="478" dirty="0">
                <a:latin typeface="Montserrat Medium" pitchFamily="2" charset="0"/>
                <a:cs typeface="JAHNIB+Montserrat-Regular"/>
              </a:rPr>
              <a:t> </a:t>
            </a:r>
            <a:r>
              <a:rPr lang="fr-FR" sz="1800" dirty="0">
                <a:latin typeface="Montserrat Medium" pitchFamily="2" charset="0"/>
                <a:cs typeface="JAHNIB+Montserrat-Regular"/>
              </a:rPr>
              <a:t>et</a:t>
            </a:r>
            <a:r>
              <a:rPr lang="fr-FR" sz="1800" spc="478" dirty="0">
                <a:latin typeface="Montserrat Medium" pitchFamily="2" charset="0"/>
                <a:cs typeface="JAHNIB+Montserrat-Regular"/>
              </a:rPr>
              <a:t> </a:t>
            </a:r>
            <a:r>
              <a:rPr lang="fr-FR" sz="1800" dirty="0">
                <a:latin typeface="Montserrat Medium" pitchFamily="2" charset="0"/>
                <a:cs typeface="JAHNIB+Montserrat-Regular"/>
              </a:rPr>
              <a:t>explorer</a:t>
            </a:r>
            <a:r>
              <a:rPr lang="fr-FR" sz="1800" spc="478" dirty="0">
                <a:latin typeface="Montserrat Medium" pitchFamily="2" charset="0"/>
                <a:cs typeface="JAHNIB+Montserrat-Regular"/>
              </a:rPr>
              <a:t> </a:t>
            </a:r>
            <a:r>
              <a:rPr lang="fr-FR" sz="1800" dirty="0">
                <a:latin typeface="Montserrat Medium" pitchFamily="2" charset="0"/>
                <a:cs typeface="JAHNIB+Montserrat-Regular"/>
              </a:rPr>
              <a:t>vos</a:t>
            </a:r>
            <a:r>
              <a:rPr lang="fr-FR" sz="1800" spc="478" dirty="0">
                <a:latin typeface="Montserrat Medium" pitchFamily="2" charset="0"/>
                <a:cs typeface="JAHNIB+Montserrat-Regular"/>
              </a:rPr>
              <a:t> </a:t>
            </a:r>
            <a:r>
              <a:rPr lang="fr-FR" sz="1800" dirty="0">
                <a:latin typeface="Montserrat Medium" pitchFamily="2" charset="0"/>
                <a:cs typeface="JAHNIB+Montserrat-Regular"/>
              </a:rPr>
              <a:t>données</a:t>
            </a:r>
            <a:r>
              <a:rPr lang="fr-FR" sz="1800" spc="478" dirty="0">
                <a:latin typeface="Montserrat Medium" pitchFamily="2" charset="0"/>
                <a:cs typeface="JAHNIB+Montserrat-Regular"/>
              </a:rPr>
              <a:t> </a:t>
            </a:r>
            <a:r>
              <a:rPr lang="fr-FR" sz="1800" dirty="0">
                <a:latin typeface="Montserrat Medium" pitchFamily="2" charset="0"/>
                <a:cs typeface="JAHNIB+Montserrat-Regular"/>
              </a:rPr>
              <a:t>venant</a:t>
            </a:r>
            <a:r>
              <a:rPr lang="fr-FR" sz="1800" spc="478" dirty="0">
                <a:latin typeface="Montserrat Medium" pitchFamily="2" charset="0"/>
                <a:cs typeface="JAHNIB+Montserrat-Regular"/>
              </a:rPr>
              <a:t> </a:t>
            </a:r>
            <a:r>
              <a:rPr lang="fr-FR" sz="1800" dirty="0">
                <a:latin typeface="Montserrat Medium" pitchFamily="2" charset="0"/>
                <a:cs typeface="JAHNIB+Montserrat-Regular"/>
              </a:rPr>
              <a:t>de différentes</a:t>
            </a:r>
            <a:r>
              <a:rPr lang="fr-FR" sz="1800" spc="128" dirty="0">
                <a:latin typeface="Montserrat Medium" pitchFamily="2" charset="0"/>
                <a:cs typeface="JAHNIB+Montserrat-Regular"/>
              </a:rPr>
              <a:t> </a:t>
            </a:r>
            <a:r>
              <a:rPr lang="fr-FR" sz="1800" dirty="0">
                <a:latin typeface="Montserrat Medium" pitchFamily="2" charset="0"/>
                <a:cs typeface="JAHNIB+Montserrat-Regular"/>
              </a:rPr>
              <a:t>sources</a:t>
            </a:r>
            <a:r>
              <a:rPr lang="fr-FR" sz="1800" spc="128" dirty="0">
                <a:latin typeface="Montserrat Medium" pitchFamily="2" charset="0"/>
                <a:cs typeface="JAHNIB+Montserrat-Regular"/>
              </a:rPr>
              <a:t> </a:t>
            </a:r>
            <a:r>
              <a:rPr lang="fr-FR" sz="1800" dirty="0">
                <a:latin typeface="Montserrat Medium" pitchFamily="2" charset="0"/>
                <a:cs typeface="JAHNIB+Montserrat-Regular"/>
              </a:rPr>
              <a:t>comme</a:t>
            </a:r>
            <a:r>
              <a:rPr lang="fr-FR" sz="1800" spc="128" dirty="0">
                <a:latin typeface="Montserrat Medium" pitchFamily="2" charset="0"/>
                <a:cs typeface="JAHNIB+Montserrat-Regular"/>
              </a:rPr>
              <a:t> </a:t>
            </a:r>
            <a:r>
              <a:rPr lang="fr-FR" sz="1800" dirty="0">
                <a:latin typeface="Montserrat Medium" pitchFamily="2" charset="0"/>
                <a:cs typeface="JAHNIB+Montserrat-Regular"/>
              </a:rPr>
              <a:t>des</a:t>
            </a:r>
            <a:r>
              <a:rPr lang="fr-FR" sz="1800" spc="128" dirty="0">
                <a:latin typeface="Montserrat Medium" pitchFamily="2" charset="0"/>
                <a:cs typeface="JAHNIB+Montserrat-Regular"/>
              </a:rPr>
              <a:t> </a:t>
            </a:r>
            <a:r>
              <a:rPr lang="fr-FR" sz="1800" dirty="0">
                <a:latin typeface="Montserrat Medium" pitchFamily="2" charset="0"/>
                <a:cs typeface="JAHNIB+Montserrat-Regular"/>
              </a:rPr>
              <a:t>fichiers</a:t>
            </a:r>
            <a:r>
              <a:rPr lang="fr-FR" sz="1800" spc="128" dirty="0">
                <a:latin typeface="Montserrat Medium" pitchFamily="2" charset="0"/>
                <a:cs typeface="JAHNIB+Montserrat-Regular"/>
              </a:rPr>
              <a:t> </a:t>
            </a:r>
            <a:r>
              <a:rPr lang="fr-FR" sz="1800" dirty="0">
                <a:latin typeface="Montserrat Medium" pitchFamily="2" charset="0"/>
                <a:cs typeface="JAHNIB+Montserrat-Regular"/>
              </a:rPr>
              <a:t>Excel,</a:t>
            </a:r>
            <a:r>
              <a:rPr lang="fr-FR" sz="1800" spc="128" dirty="0">
                <a:latin typeface="Montserrat Medium" pitchFamily="2" charset="0"/>
                <a:cs typeface="JAHNIB+Montserrat-Regular"/>
              </a:rPr>
              <a:t> </a:t>
            </a:r>
            <a:r>
              <a:rPr lang="fr-FR" sz="1800" dirty="0">
                <a:latin typeface="Montserrat Medium" pitchFamily="2" charset="0"/>
                <a:cs typeface="JAHNIB+Montserrat-Regular"/>
              </a:rPr>
              <a:t>le</a:t>
            </a:r>
            <a:r>
              <a:rPr lang="fr-FR" sz="1800" spc="128" dirty="0">
                <a:latin typeface="Montserrat Medium" pitchFamily="2" charset="0"/>
                <a:cs typeface="JAHNIB+Montserrat-Regular"/>
              </a:rPr>
              <a:t> </a:t>
            </a:r>
            <a:r>
              <a:rPr lang="fr-FR" sz="1800" dirty="0">
                <a:latin typeface="Montserrat Medium" pitchFamily="2" charset="0"/>
                <a:cs typeface="JAHNIB+Montserrat-Regular"/>
              </a:rPr>
              <a:t>web,</a:t>
            </a:r>
            <a:r>
              <a:rPr lang="fr-FR" sz="1800" spc="128" dirty="0">
                <a:latin typeface="Montserrat Medium" pitchFamily="2" charset="0"/>
                <a:cs typeface="JAHNIB+Montserrat-Regular"/>
              </a:rPr>
              <a:t> </a:t>
            </a:r>
            <a:r>
              <a:rPr lang="fr-FR" sz="1800" dirty="0">
                <a:latin typeface="Montserrat Medium" pitchFamily="2" charset="0"/>
                <a:cs typeface="JAHNIB+Montserrat-Regular"/>
              </a:rPr>
              <a:t>des</a:t>
            </a:r>
            <a:r>
              <a:rPr lang="fr-FR" sz="1800" spc="128" dirty="0">
                <a:latin typeface="Montserrat Medium" pitchFamily="2" charset="0"/>
                <a:cs typeface="JAHNIB+Montserrat-Regular"/>
              </a:rPr>
              <a:t> </a:t>
            </a:r>
            <a:r>
              <a:rPr lang="fr-FR" sz="1800" dirty="0">
                <a:latin typeface="Montserrat Medium" pitchFamily="2" charset="0"/>
                <a:cs typeface="JAHNIB+Montserrat-Regular"/>
              </a:rPr>
              <a:t>bases</a:t>
            </a:r>
            <a:r>
              <a:rPr lang="fr-FR" sz="1800" spc="128" dirty="0">
                <a:latin typeface="Montserrat Medium" pitchFamily="2" charset="0"/>
                <a:cs typeface="JAHNIB+Montserrat-Regular"/>
              </a:rPr>
              <a:t> </a:t>
            </a:r>
            <a:r>
              <a:rPr lang="fr-FR" sz="1800" dirty="0">
                <a:latin typeface="Montserrat Medium" pitchFamily="2" charset="0"/>
                <a:cs typeface="JAHNIB+Montserrat-Regular"/>
              </a:rPr>
              <a:t>de</a:t>
            </a:r>
            <a:r>
              <a:rPr lang="fr-FR" sz="1800" spc="128" dirty="0">
                <a:latin typeface="Montserrat Medium" pitchFamily="2" charset="0"/>
                <a:cs typeface="JAHNIB+Montserrat-Regular"/>
              </a:rPr>
              <a:t> </a:t>
            </a:r>
            <a:r>
              <a:rPr lang="fr-FR" sz="1800" dirty="0">
                <a:latin typeface="Montserrat Medium" pitchFamily="2" charset="0"/>
                <a:cs typeface="JAHNIB+Montserrat-Regular"/>
              </a:rPr>
              <a:t>données SQL et bien d’autres encore.</a:t>
            </a:r>
          </a:p>
          <a:p>
            <a:pPr marL="285750" indent="-285750" algn="just">
              <a:lnSpc>
                <a:spcPct val="150000"/>
              </a:lnSpc>
              <a:spcBef>
                <a:spcPts val="0"/>
              </a:spcBef>
              <a:buFont typeface="Montserrat ExtraBold" pitchFamily="2" charset="0"/>
              <a:buChar char="‐"/>
            </a:pPr>
            <a:r>
              <a:rPr lang="fr-FR" sz="1800" dirty="0">
                <a:latin typeface="Montserrat ExtraBold" pitchFamily="2" charset="0"/>
                <a:cs typeface="JAHNIB+Montserrat-Regular"/>
              </a:rPr>
              <a:t>Création de rapport interactive</a:t>
            </a:r>
          </a:p>
          <a:p>
            <a:pPr algn="just">
              <a:lnSpc>
                <a:spcPct val="150000"/>
              </a:lnSpc>
              <a:spcBef>
                <a:spcPts val="0"/>
              </a:spcBef>
            </a:pPr>
            <a:r>
              <a:rPr lang="fr-FR" sz="1800" dirty="0">
                <a:latin typeface="Montserrat Medium" pitchFamily="2" charset="0"/>
                <a:cs typeface="JAHNIB+Montserrat-Regular"/>
              </a:rPr>
              <a:t>Créez des </a:t>
            </a:r>
            <a:r>
              <a:rPr lang="fr-FR" sz="1800" dirty="0">
                <a:latin typeface="Montserrat Medium" pitchFamily="2" charset="0"/>
                <a:cs typeface="Montserrat"/>
              </a:rPr>
              <a:t>rapports dynamiques</a:t>
            </a:r>
            <a:r>
              <a:rPr lang="fr-FR" sz="1800" spc="-20" dirty="0">
                <a:latin typeface="Montserrat Medium" pitchFamily="2" charset="0"/>
                <a:cs typeface="Montserrat"/>
              </a:rPr>
              <a:t> </a:t>
            </a:r>
            <a:r>
              <a:rPr lang="fr-FR" sz="1800" dirty="0">
                <a:latin typeface="Montserrat Medium" pitchFamily="2" charset="0"/>
                <a:cs typeface="JAHNIB+Montserrat-Regular"/>
              </a:rPr>
              <a:t>que vous pourrez </a:t>
            </a:r>
            <a:r>
              <a:rPr lang="fr-FR" sz="1800" dirty="0">
                <a:latin typeface="Montserrat Medium" pitchFamily="2" charset="0"/>
                <a:cs typeface="Montserrat"/>
              </a:rPr>
              <a:t>partager</a:t>
            </a:r>
            <a:r>
              <a:rPr lang="fr-FR" sz="1800" spc="-20" dirty="0">
                <a:latin typeface="Montserrat Medium" pitchFamily="2" charset="0"/>
                <a:cs typeface="Montserrat"/>
              </a:rPr>
              <a:t> </a:t>
            </a:r>
            <a:r>
              <a:rPr lang="fr-FR" sz="1800" dirty="0">
                <a:latin typeface="Montserrat Medium" pitchFamily="2" charset="0"/>
                <a:cs typeface="JAHNIB+Montserrat-Regular"/>
              </a:rPr>
              <a:t>aux membres de votre organisation.</a:t>
            </a:r>
          </a:p>
        </p:txBody>
      </p:sp>
      <p:sp>
        <p:nvSpPr>
          <p:cNvPr id="5" name="object 2">
            <a:extLst>
              <a:ext uri="{FF2B5EF4-FFF2-40B4-BE49-F238E27FC236}">
                <a16:creationId xmlns:a16="http://schemas.microsoft.com/office/drawing/2014/main" id="{FA8F6CB2-1306-C2F5-8475-D2AC9338DB08}"/>
              </a:ext>
            </a:extLst>
          </p:cNvPr>
          <p:cNvSpPr/>
          <p:nvPr/>
        </p:nvSpPr>
        <p:spPr>
          <a:xfrm>
            <a:off x="903230" y="1065351"/>
            <a:ext cx="286742" cy="491397"/>
          </a:xfrm>
          <a:prstGeom prst="rect">
            <a:avLst/>
          </a:prstGeom>
          <a:blipFill>
            <a:blip r:embed="rId2" cstate="print"/>
            <a:stretch>
              <a:fillRect/>
            </a:stretch>
          </a:blipFill>
        </p:spPr>
        <p:txBody>
          <a:bodyPr wrap="square" lIns="0" tIns="0" rIns="0" bIns="0" rtlCol="0">
            <a:spAutoFit/>
          </a:bodyPr>
          <a:lstStyle/>
          <a:p>
            <a:endParaRPr/>
          </a:p>
        </p:txBody>
      </p:sp>
      <p:sp>
        <p:nvSpPr>
          <p:cNvPr id="6" name="object 3">
            <a:extLst>
              <a:ext uri="{FF2B5EF4-FFF2-40B4-BE49-F238E27FC236}">
                <a16:creationId xmlns:a16="http://schemas.microsoft.com/office/drawing/2014/main" id="{5815A1C9-6DF5-3671-4D19-872EBEBB8414}"/>
              </a:ext>
            </a:extLst>
          </p:cNvPr>
          <p:cNvSpPr/>
          <p:nvPr/>
        </p:nvSpPr>
        <p:spPr>
          <a:xfrm>
            <a:off x="829470" y="3226984"/>
            <a:ext cx="390194" cy="456538"/>
          </a:xfrm>
          <a:prstGeom prst="rect">
            <a:avLst/>
          </a:prstGeom>
          <a:blipFill>
            <a:blip r:embed="rId3" cstate="print"/>
            <a:stretch>
              <a:fillRect/>
            </a:stretch>
          </a:blipFill>
        </p:spPr>
        <p:txBody>
          <a:bodyPr wrap="square" lIns="0" tIns="0" rIns="0" bIns="0" rtlCol="0">
            <a:spAutoFit/>
          </a:bodyPr>
          <a:lstStyle/>
          <a:p>
            <a:endParaRPr/>
          </a:p>
        </p:txBody>
      </p:sp>
      <p:sp>
        <p:nvSpPr>
          <p:cNvPr id="7" name="object 1">
            <a:extLst>
              <a:ext uri="{FF2B5EF4-FFF2-40B4-BE49-F238E27FC236}">
                <a16:creationId xmlns:a16="http://schemas.microsoft.com/office/drawing/2014/main" id="{7E295FC3-87B5-AF79-3D02-C4E50085BCBA}"/>
              </a:ext>
            </a:extLst>
          </p:cNvPr>
          <p:cNvSpPr/>
          <p:nvPr/>
        </p:nvSpPr>
        <p:spPr>
          <a:xfrm>
            <a:off x="862521" y="5232688"/>
            <a:ext cx="348588" cy="449791"/>
          </a:xfrm>
          <a:prstGeom prst="rect">
            <a:avLst/>
          </a:prstGeom>
          <a:blipFill>
            <a:blip r:embed="rId4"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AAC17B13-814E-86D3-6639-A97870123552}"/>
              </a:ext>
            </a:extLst>
          </p:cNvPr>
          <p:cNvPicPr>
            <a:picLocks noChangeAspect="1"/>
          </p:cNvPicPr>
          <p:nvPr/>
        </p:nvPicPr>
        <p:blipFill>
          <a:blip r:embed="rId5"/>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3D4A9B2C-6010-3B20-35D8-922EBBF020A2}"/>
              </a:ext>
            </a:extLst>
          </p:cNvPr>
          <p:cNvPicPr>
            <a:picLocks noChangeAspect="1"/>
          </p:cNvPicPr>
          <p:nvPr/>
        </p:nvPicPr>
        <p:blipFill>
          <a:blip r:embed="rId6"/>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923068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1E0C3-F8C7-5195-57C2-9A24995102CC}"/>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4246B682-A202-FB2C-BFA8-7FC61B4A129E}"/>
              </a:ext>
            </a:extLst>
          </p:cNvPr>
          <p:cNvSpPr>
            <a:spLocks noGrp="1"/>
          </p:cNvSpPr>
          <p:nvPr>
            <p:ph type="subTitle" idx="1"/>
          </p:nvPr>
        </p:nvSpPr>
        <p:spPr>
          <a:xfrm>
            <a:off x="698246" y="1398969"/>
            <a:ext cx="11111833" cy="1355247"/>
          </a:xfrm>
        </p:spPr>
        <p:txBody>
          <a:bodyPr>
            <a:noAutofit/>
          </a:bodyPr>
          <a:lstStyle/>
          <a:p>
            <a:pPr algn="just">
              <a:lnSpc>
                <a:spcPct val="150000"/>
              </a:lnSpc>
              <a:spcBef>
                <a:spcPts val="0"/>
              </a:spcBef>
            </a:pPr>
            <a:r>
              <a:rPr lang="fr-FR" sz="1800" b="1" dirty="0">
                <a:latin typeface="Montserrat Medium" pitchFamily="2" charset="0"/>
                <a:cs typeface="Montserrat"/>
              </a:rPr>
              <a:t>Enrichir</a:t>
            </a:r>
            <a:r>
              <a:rPr lang="fr-FR" sz="1800" b="1" spc="-54" dirty="0">
                <a:latin typeface="Montserrat Medium" pitchFamily="2" charset="0"/>
                <a:cs typeface="Montserrat"/>
              </a:rPr>
              <a:t> </a:t>
            </a:r>
            <a:r>
              <a:rPr lang="fr-FR" sz="1800" b="1" dirty="0">
                <a:latin typeface="Montserrat Medium" pitchFamily="2" charset="0"/>
                <a:cs typeface="Montserrat"/>
              </a:rPr>
              <a:t>les</a:t>
            </a:r>
            <a:r>
              <a:rPr lang="fr-FR" sz="1800" b="1" spc="-54" dirty="0">
                <a:latin typeface="Montserrat Medium" pitchFamily="2" charset="0"/>
                <a:cs typeface="Montserrat"/>
              </a:rPr>
              <a:t> </a:t>
            </a:r>
            <a:r>
              <a:rPr lang="fr-FR" sz="1800" b="1" dirty="0">
                <a:latin typeface="Montserrat Medium" pitchFamily="2" charset="0"/>
                <a:cs typeface="Montserrat"/>
              </a:rPr>
              <a:t>données</a:t>
            </a:r>
            <a:r>
              <a:rPr lang="fr-FR" sz="1800" b="1" spc="-76" dirty="0">
                <a:latin typeface="Montserrat Medium" pitchFamily="2" charset="0"/>
                <a:cs typeface="Montserrat"/>
              </a:rPr>
              <a:t> </a:t>
            </a:r>
            <a:r>
              <a:rPr lang="fr-FR" sz="1800" dirty="0">
                <a:latin typeface="Montserrat Medium" pitchFamily="2" charset="0"/>
                <a:cs typeface="CJHRCE+Montserrat-Regular"/>
              </a:rPr>
              <a:t>consiste</a:t>
            </a:r>
            <a:r>
              <a:rPr lang="fr-FR" sz="1800" spc="-49" dirty="0">
                <a:latin typeface="Montserrat Medium" pitchFamily="2" charset="0"/>
                <a:cs typeface="CJHRCE+Montserrat-Regular"/>
              </a:rPr>
              <a:t> </a:t>
            </a:r>
            <a:r>
              <a:rPr lang="fr-FR" sz="1800" dirty="0">
                <a:latin typeface="Montserrat Medium" pitchFamily="2" charset="0"/>
                <a:cs typeface="CJHRCE+Montserrat-Regular"/>
              </a:rPr>
              <a:t>à</a:t>
            </a:r>
            <a:r>
              <a:rPr lang="fr-FR" sz="1800" spc="-49" dirty="0">
                <a:latin typeface="Montserrat Medium" pitchFamily="2" charset="0"/>
                <a:cs typeface="CJHRCE+Montserrat-Regular"/>
              </a:rPr>
              <a:t> </a:t>
            </a:r>
            <a:r>
              <a:rPr lang="fr-FR" sz="1800" dirty="0">
                <a:latin typeface="Montserrat Medium" pitchFamily="2" charset="0"/>
                <a:cs typeface="CJHRCE+Montserrat-Regular"/>
              </a:rPr>
              <a:t>créer</a:t>
            </a:r>
            <a:r>
              <a:rPr lang="fr-FR" sz="1800" spc="-49" dirty="0">
                <a:latin typeface="Montserrat Medium" pitchFamily="2" charset="0"/>
                <a:cs typeface="CJHRCE+Montserrat-Regular"/>
              </a:rPr>
              <a:t> </a:t>
            </a:r>
            <a:r>
              <a:rPr lang="fr-FR" sz="1800" dirty="0">
                <a:latin typeface="Montserrat Medium" pitchFamily="2" charset="0"/>
                <a:cs typeface="CJHRCE+Montserrat-Regular"/>
              </a:rPr>
              <a:t>des</a:t>
            </a:r>
            <a:r>
              <a:rPr lang="fr-FR" sz="1800" spc="-49" dirty="0">
                <a:latin typeface="Montserrat Medium" pitchFamily="2" charset="0"/>
                <a:cs typeface="CJHRCE+Montserrat-Regular"/>
              </a:rPr>
              <a:t> </a:t>
            </a:r>
            <a:r>
              <a:rPr lang="fr-FR" sz="1800" dirty="0">
                <a:latin typeface="Montserrat Medium" pitchFamily="2" charset="0"/>
                <a:cs typeface="CJHRCE+Montserrat-Regular"/>
              </a:rPr>
              <a:t>données</a:t>
            </a:r>
            <a:r>
              <a:rPr lang="fr-FR" sz="1800" spc="-49" dirty="0">
                <a:latin typeface="Montserrat Medium" pitchFamily="2" charset="0"/>
                <a:cs typeface="CJHRCE+Montserrat-Regular"/>
              </a:rPr>
              <a:t> </a:t>
            </a:r>
            <a:r>
              <a:rPr lang="fr-FR" sz="1800" dirty="0">
                <a:latin typeface="Montserrat Medium" pitchFamily="2" charset="0"/>
                <a:cs typeface="CJHRCE+Montserrat-Regular"/>
              </a:rPr>
              <a:t>supplémentaires</a:t>
            </a:r>
            <a:r>
              <a:rPr lang="fr-FR" sz="1800" spc="-49" dirty="0">
                <a:latin typeface="Montserrat Medium" pitchFamily="2" charset="0"/>
                <a:cs typeface="CJHRCE+Montserrat-Regular"/>
              </a:rPr>
              <a:t> </a:t>
            </a:r>
            <a:r>
              <a:rPr lang="fr-FR" sz="1800" dirty="0">
                <a:latin typeface="Montserrat Medium" pitchFamily="2" charset="0"/>
                <a:cs typeface="CJHRCE+Montserrat-Regular"/>
              </a:rPr>
              <a:t>à</a:t>
            </a:r>
            <a:r>
              <a:rPr lang="fr-FR" sz="1800" spc="-49" dirty="0">
                <a:latin typeface="Montserrat Medium" pitchFamily="2" charset="0"/>
                <a:cs typeface="CJHRCE+Montserrat-Regular"/>
              </a:rPr>
              <a:t> </a:t>
            </a:r>
            <a:r>
              <a:rPr lang="fr-FR" sz="1800" dirty="0">
                <a:latin typeface="Montserrat Medium" pitchFamily="2" charset="0"/>
                <a:cs typeface="CJHRCE+Montserrat-Regular"/>
              </a:rPr>
              <a:t>celle</a:t>
            </a:r>
            <a:r>
              <a:rPr lang="fr-FR" sz="1800" spc="-49" dirty="0">
                <a:latin typeface="Montserrat Medium" pitchFamily="2" charset="0"/>
                <a:cs typeface="CJHRCE+Montserrat-Regular"/>
              </a:rPr>
              <a:t> </a:t>
            </a:r>
            <a:r>
              <a:rPr lang="fr-FR" sz="1800" dirty="0">
                <a:latin typeface="Montserrat Medium" pitchFamily="2" charset="0"/>
                <a:cs typeface="CJHRCE+Montserrat-Regular"/>
              </a:rPr>
              <a:t>qui existe</a:t>
            </a:r>
            <a:r>
              <a:rPr lang="fr-FR" sz="1800" spc="235" dirty="0">
                <a:latin typeface="Montserrat Medium" pitchFamily="2" charset="0"/>
                <a:cs typeface="CJHRCE+Montserrat-Regular"/>
              </a:rPr>
              <a:t> </a:t>
            </a:r>
            <a:r>
              <a:rPr lang="fr-FR" sz="1800" dirty="0">
                <a:latin typeface="Montserrat Medium" pitchFamily="2" charset="0"/>
                <a:cs typeface="CJHRCE+Montserrat-Regular"/>
              </a:rPr>
              <a:t>déjà.</a:t>
            </a:r>
            <a:r>
              <a:rPr lang="fr-FR" sz="1800" spc="235" dirty="0">
                <a:latin typeface="Montserrat Medium" pitchFamily="2" charset="0"/>
                <a:cs typeface="CJHRCE+Montserrat-Regular"/>
              </a:rPr>
              <a:t> </a:t>
            </a:r>
            <a:r>
              <a:rPr lang="fr-FR" sz="1800" dirty="0">
                <a:latin typeface="Montserrat Medium" pitchFamily="2" charset="0"/>
                <a:cs typeface="CJHRCE+Montserrat-Regular"/>
              </a:rPr>
              <a:t>Pour</a:t>
            </a:r>
            <a:r>
              <a:rPr lang="fr-FR" sz="1800" spc="235" dirty="0">
                <a:latin typeface="Montserrat Medium" pitchFamily="2" charset="0"/>
                <a:cs typeface="CJHRCE+Montserrat-Regular"/>
              </a:rPr>
              <a:t> </a:t>
            </a:r>
            <a:r>
              <a:rPr lang="fr-FR" sz="1800" dirty="0">
                <a:latin typeface="Montserrat Medium" pitchFamily="2" charset="0"/>
                <a:cs typeface="CJHRCE+Montserrat-Regular"/>
              </a:rPr>
              <a:t>cela,</a:t>
            </a:r>
            <a:r>
              <a:rPr lang="fr-FR" sz="1800" spc="235" dirty="0">
                <a:latin typeface="Montserrat Medium" pitchFamily="2" charset="0"/>
                <a:cs typeface="CJHRCE+Montserrat-Regular"/>
              </a:rPr>
              <a:t> </a:t>
            </a:r>
            <a:r>
              <a:rPr lang="fr-FR" sz="1800" dirty="0">
                <a:latin typeface="Montserrat Medium" pitchFamily="2" charset="0"/>
                <a:cs typeface="CJHRCE+Montserrat-Regular"/>
              </a:rPr>
              <a:t>vous</a:t>
            </a:r>
            <a:r>
              <a:rPr lang="fr-FR" sz="1800" spc="235" dirty="0">
                <a:latin typeface="Montserrat Medium" pitchFamily="2" charset="0"/>
                <a:cs typeface="CJHRCE+Montserrat-Regular"/>
              </a:rPr>
              <a:t> </a:t>
            </a:r>
            <a:r>
              <a:rPr lang="fr-FR" sz="1800" dirty="0">
                <a:latin typeface="Montserrat Medium" pitchFamily="2" charset="0"/>
                <a:cs typeface="CJHRCE+Montserrat-Regular"/>
              </a:rPr>
              <a:t>trouverez</a:t>
            </a:r>
            <a:r>
              <a:rPr lang="fr-FR" sz="1800" spc="235" dirty="0">
                <a:latin typeface="Montserrat Medium" pitchFamily="2" charset="0"/>
                <a:cs typeface="CJHRCE+Montserrat-Regular"/>
              </a:rPr>
              <a:t> </a:t>
            </a:r>
            <a:r>
              <a:rPr lang="fr-FR" sz="1800" dirty="0">
                <a:latin typeface="Montserrat Medium" pitchFamily="2" charset="0"/>
                <a:cs typeface="CJHRCE+Montserrat-Regular"/>
              </a:rPr>
              <a:t>dans</a:t>
            </a:r>
            <a:r>
              <a:rPr lang="fr-FR" sz="1800" spc="235" dirty="0">
                <a:latin typeface="Montserrat Medium" pitchFamily="2" charset="0"/>
                <a:cs typeface="CJHRCE+Montserrat-Regular"/>
              </a:rPr>
              <a:t> </a:t>
            </a:r>
            <a:r>
              <a:rPr lang="fr-FR" sz="1800" dirty="0">
                <a:latin typeface="Montserrat Medium" pitchFamily="2" charset="0"/>
                <a:cs typeface="CJHRCE+Montserrat-Regular"/>
              </a:rPr>
              <a:t>l’onglet</a:t>
            </a:r>
            <a:r>
              <a:rPr lang="fr-FR" sz="1800" spc="235" dirty="0">
                <a:latin typeface="Montserrat Medium" pitchFamily="2" charset="0"/>
                <a:cs typeface="CJHRCE+Montserrat-Regular"/>
              </a:rPr>
              <a:t> </a:t>
            </a:r>
            <a:r>
              <a:rPr lang="fr-FR" sz="1800" dirty="0">
                <a:latin typeface="Montserrat Medium" pitchFamily="2" charset="0"/>
                <a:cs typeface="CJHRCE+Montserrat-Regular"/>
              </a:rPr>
              <a:t>« Ajouter</a:t>
            </a:r>
            <a:r>
              <a:rPr lang="fr-FR" sz="1800" spc="235" dirty="0">
                <a:latin typeface="Montserrat Medium" pitchFamily="2" charset="0"/>
                <a:cs typeface="CJHRCE+Montserrat-Regular"/>
              </a:rPr>
              <a:t> </a:t>
            </a:r>
            <a:r>
              <a:rPr lang="fr-FR" sz="1800" dirty="0">
                <a:latin typeface="Montserrat Medium" pitchFamily="2" charset="0"/>
                <a:cs typeface="CJHRCE+Montserrat-Regular"/>
              </a:rPr>
              <a:t>une</a:t>
            </a:r>
            <a:r>
              <a:rPr lang="fr-FR" sz="1800" spc="235" dirty="0">
                <a:latin typeface="Montserrat Medium" pitchFamily="2" charset="0"/>
                <a:cs typeface="CJHRCE+Montserrat-Regular"/>
              </a:rPr>
              <a:t> </a:t>
            </a:r>
            <a:r>
              <a:rPr lang="fr-FR" sz="1800" dirty="0">
                <a:latin typeface="Montserrat Medium" pitchFamily="2" charset="0"/>
                <a:cs typeface="CJHRCE+Montserrat-Regular"/>
              </a:rPr>
              <a:t>colonne » différentes</a:t>
            </a:r>
            <a:r>
              <a:rPr lang="fr-FR" sz="1800" spc="417" dirty="0">
                <a:latin typeface="Montserrat Medium" pitchFamily="2" charset="0"/>
                <a:cs typeface="CJHRCE+Montserrat-Regular"/>
              </a:rPr>
              <a:t> </a:t>
            </a:r>
            <a:r>
              <a:rPr lang="fr-FR" sz="1800" dirty="0">
                <a:latin typeface="Montserrat Medium" pitchFamily="2" charset="0"/>
                <a:cs typeface="CJHRCE+Montserrat-Regular"/>
              </a:rPr>
              <a:t>options</a:t>
            </a:r>
            <a:r>
              <a:rPr lang="fr-FR" sz="1800" spc="417" dirty="0">
                <a:latin typeface="Montserrat Medium" pitchFamily="2" charset="0"/>
                <a:cs typeface="CJHRCE+Montserrat-Regular"/>
              </a:rPr>
              <a:t> </a:t>
            </a:r>
            <a:r>
              <a:rPr lang="fr-FR" sz="1800" dirty="0">
                <a:latin typeface="Montserrat Medium" pitchFamily="2" charset="0"/>
                <a:cs typeface="CJHRCE+Montserrat-Regular"/>
              </a:rPr>
              <a:t>qui</a:t>
            </a:r>
            <a:r>
              <a:rPr lang="fr-FR" sz="1800" spc="417" dirty="0">
                <a:latin typeface="Montserrat Medium" pitchFamily="2" charset="0"/>
                <a:cs typeface="CJHRCE+Montserrat-Regular"/>
              </a:rPr>
              <a:t> </a:t>
            </a:r>
            <a:r>
              <a:rPr lang="fr-FR" sz="1800" dirty="0">
                <a:latin typeface="Montserrat Medium" pitchFamily="2" charset="0"/>
                <a:cs typeface="CJHRCE+Montserrat-Regular"/>
              </a:rPr>
              <a:t>vont</a:t>
            </a:r>
            <a:r>
              <a:rPr lang="fr-FR" sz="1800" spc="417" dirty="0">
                <a:latin typeface="Montserrat Medium" pitchFamily="2" charset="0"/>
                <a:cs typeface="CJHRCE+Montserrat-Regular"/>
              </a:rPr>
              <a:t> </a:t>
            </a:r>
            <a:r>
              <a:rPr lang="fr-FR" sz="1800" dirty="0">
                <a:latin typeface="Montserrat Medium" pitchFamily="2" charset="0"/>
                <a:cs typeface="CJHRCE+Montserrat-Regular"/>
              </a:rPr>
              <a:t>permettront</a:t>
            </a:r>
            <a:r>
              <a:rPr lang="fr-FR" sz="1800" spc="417" dirty="0">
                <a:latin typeface="Montserrat Medium" pitchFamily="2" charset="0"/>
                <a:cs typeface="CJHRCE+Montserrat-Regular"/>
              </a:rPr>
              <a:t> </a:t>
            </a:r>
            <a:r>
              <a:rPr lang="fr-FR" sz="1800" dirty="0">
                <a:latin typeface="Montserrat Medium" pitchFamily="2" charset="0"/>
                <a:cs typeface="CJHRCE+Montserrat-Regular"/>
              </a:rPr>
              <a:t>de</a:t>
            </a:r>
            <a:r>
              <a:rPr lang="fr-FR" sz="1800" spc="417" dirty="0">
                <a:latin typeface="Montserrat Medium" pitchFamily="2" charset="0"/>
                <a:cs typeface="CJHRCE+Montserrat-Regular"/>
              </a:rPr>
              <a:t> </a:t>
            </a:r>
            <a:r>
              <a:rPr lang="fr-FR" sz="1800" dirty="0">
                <a:latin typeface="Montserrat Medium" pitchFamily="2" charset="0"/>
                <a:cs typeface="CJHRCE+Montserrat-Regular"/>
              </a:rPr>
              <a:t>le</a:t>
            </a:r>
            <a:r>
              <a:rPr lang="fr-FR" sz="1800" spc="417" dirty="0">
                <a:latin typeface="Montserrat Medium" pitchFamily="2" charset="0"/>
                <a:cs typeface="CJHRCE+Montserrat-Regular"/>
              </a:rPr>
              <a:t> </a:t>
            </a:r>
            <a:r>
              <a:rPr lang="fr-FR" sz="1800" dirty="0">
                <a:latin typeface="Montserrat Medium" pitchFamily="2" charset="0"/>
                <a:cs typeface="CJHRCE+Montserrat-Regular"/>
              </a:rPr>
              <a:t>faire.</a:t>
            </a:r>
            <a:r>
              <a:rPr lang="fr-FR" sz="1800" spc="417" dirty="0">
                <a:latin typeface="Montserrat Medium" pitchFamily="2" charset="0"/>
                <a:cs typeface="CJHRCE+Montserrat-Regular"/>
              </a:rPr>
              <a:t> </a:t>
            </a:r>
            <a:r>
              <a:rPr lang="fr-FR" sz="1800" dirty="0">
                <a:latin typeface="Montserrat Medium" pitchFamily="2" charset="0"/>
                <a:cs typeface="CJHRCE+Montserrat-Regular"/>
              </a:rPr>
              <a:t>La</a:t>
            </a:r>
            <a:r>
              <a:rPr lang="fr-FR" sz="1800" spc="417" dirty="0">
                <a:latin typeface="Montserrat Medium" pitchFamily="2" charset="0"/>
                <a:cs typeface="CJHRCE+Montserrat-Regular"/>
              </a:rPr>
              <a:t> </a:t>
            </a:r>
            <a:r>
              <a:rPr lang="fr-FR" sz="1800" dirty="0">
                <a:latin typeface="Montserrat Medium" pitchFamily="2" charset="0"/>
                <a:cs typeface="CJHRCE+Montserrat-Regular"/>
              </a:rPr>
              <a:t>plus</a:t>
            </a:r>
            <a:r>
              <a:rPr lang="fr-FR" sz="1800" spc="417" dirty="0">
                <a:latin typeface="Montserrat Medium" pitchFamily="2" charset="0"/>
                <a:cs typeface="CJHRCE+Montserrat-Regular"/>
              </a:rPr>
              <a:t> </a:t>
            </a:r>
            <a:r>
              <a:rPr lang="fr-FR" sz="1800" dirty="0">
                <a:latin typeface="Montserrat Medium" pitchFamily="2" charset="0"/>
                <a:cs typeface="CJHRCE+Montserrat-Regular"/>
              </a:rPr>
              <a:t>utilisée</a:t>
            </a:r>
            <a:r>
              <a:rPr lang="fr-FR" sz="1800" spc="417" dirty="0">
                <a:latin typeface="Montserrat Medium" pitchFamily="2" charset="0"/>
                <a:cs typeface="CJHRCE+Montserrat-Regular"/>
              </a:rPr>
              <a:t> </a:t>
            </a:r>
            <a:r>
              <a:rPr lang="fr-FR" sz="1800" dirty="0">
                <a:latin typeface="Montserrat Medium" pitchFamily="2" charset="0"/>
                <a:cs typeface="CJHRCE+Montserrat-Regular"/>
              </a:rPr>
              <a:t>est « Colonne personnalisée ».</a:t>
            </a:r>
          </a:p>
        </p:txBody>
      </p:sp>
      <p:sp>
        <p:nvSpPr>
          <p:cNvPr id="4" name="object 8">
            <a:extLst>
              <a:ext uri="{FF2B5EF4-FFF2-40B4-BE49-F238E27FC236}">
                <a16:creationId xmlns:a16="http://schemas.microsoft.com/office/drawing/2014/main" id="{1A8CA3C3-6553-BB6F-5FBB-EDB59453C549}"/>
              </a:ext>
            </a:extLst>
          </p:cNvPr>
          <p:cNvSpPr txBox="1"/>
          <p:nvPr/>
        </p:nvSpPr>
        <p:spPr>
          <a:xfrm>
            <a:off x="775364" y="931726"/>
            <a:ext cx="3653415" cy="220573"/>
          </a:xfrm>
          <a:prstGeom prst="rect">
            <a:avLst/>
          </a:prstGeom>
        </p:spPr>
        <p:txBody>
          <a:bodyPr vert="horz" wrap="square" lIns="0" tIns="0" rIns="0" bIns="0" rtlCol="0">
            <a:spAutoFit/>
          </a:bodyPr>
          <a:lstStyle/>
          <a:p>
            <a:pPr>
              <a:lnSpc>
                <a:spcPts val="1696"/>
              </a:lnSpc>
            </a:pPr>
            <a:r>
              <a:rPr lang="fr-FR" b="1" dirty="0">
                <a:solidFill>
                  <a:srgbClr val="0F2035"/>
                </a:solidFill>
                <a:latin typeface="Montserrat ExtraBold" pitchFamily="2" charset="0"/>
                <a:cs typeface="Montserrat"/>
              </a:rPr>
              <a:t>4.3</a:t>
            </a:r>
            <a:r>
              <a:rPr lang="fr-FR" b="1" spc="325" dirty="0">
                <a:solidFill>
                  <a:srgbClr val="0F2035"/>
                </a:solidFill>
                <a:latin typeface="Montserrat ExtraBold" pitchFamily="2" charset="0"/>
                <a:cs typeface="Montserrat"/>
              </a:rPr>
              <a:t> </a:t>
            </a:r>
            <a:r>
              <a:rPr lang="fr-FR" b="1" dirty="0">
                <a:solidFill>
                  <a:srgbClr val="0F2035"/>
                </a:solidFill>
                <a:latin typeface="Montserrat ExtraBold" pitchFamily="2" charset="0"/>
                <a:cs typeface="Montserrat"/>
              </a:rPr>
              <a:t>Enrichir les données</a:t>
            </a:r>
          </a:p>
        </p:txBody>
      </p:sp>
      <p:sp>
        <p:nvSpPr>
          <p:cNvPr id="2" name="object 1">
            <a:extLst>
              <a:ext uri="{FF2B5EF4-FFF2-40B4-BE49-F238E27FC236}">
                <a16:creationId xmlns:a16="http://schemas.microsoft.com/office/drawing/2014/main" id="{DA0A17AB-DC00-0F12-5AAF-A3F3DC658D27}"/>
              </a:ext>
            </a:extLst>
          </p:cNvPr>
          <p:cNvSpPr/>
          <p:nvPr/>
        </p:nvSpPr>
        <p:spPr>
          <a:xfrm>
            <a:off x="5662672" y="2754216"/>
            <a:ext cx="6059274" cy="3631268"/>
          </a:xfrm>
          <a:prstGeom prst="rect">
            <a:avLst/>
          </a:prstGeom>
          <a:blipFill>
            <a:blip r:embed="rId2" cstate="print"/>
            <a:stretch>
              <a:fillRect/>
            </a:stretch>
          </a:blipFill>
        </p:spPr>
        <p:txBody>
          <a:bodyPr wrap="square" lIns="0" tIns="0" rIns="0" bIns="0" rtlCol="0">
            <a:spAutoFit/>
          </a:bodyPr>
          <a:lstStyle/>
          <a:p>
            <a:endParaRPr/>
          </a:p>
        </p:txBody>
      </p:sp>
      <p:sp>
        <p:nvSpPr>
          <p:cNvPr id="7" name="ZoneTexte 6">
            <a:extLst>
              <a:ext uri="{FF2B5EF4-FFF2-40B4-BE49-F238E27FC236}">
                <a16:creationId xmlns:a16="http://schemas.microsoft.com/office/drawing/2014/main" id="{18CEC89B-00B5-83BC-D4AA-BC1DCFA5CEC0}"/>
              </a:ext>
            </a:extLst>
          </p:cNvPr>
          <p:cNvSpPr txBox="1"/>
          <p:nvPr/>
        </p:nvSpPr>
        <p:spPr>
          <a:xfrm>
            <a:off x="665195" y="3157241"/>
            <a:ext cx="4964426" cy="3005375"/>
          </a:xfrm>
          <a:prstGeom prst="rect">
            <a:avLst/>
          </a:prstGeom>
          <a:noFill/>
        </p:spPr>
        <p:txBody>
          <a:bodyPr wrap="square">
            <a:spAutoFit/>
          </a:bodyPr>
          <a:lstStyle/>
          <a:p>
            <a:pPr marL="0" marR="0" algn="just">
              <a:lnSpc>
                <a:spcPct val="150000"/>
              </a:lnSpc>
              <a:spcBef>
                <a:spcPts val="0"/>
              </a:spcBef>
              <a:spcAft>
                <a:spcPts val="0"/>
              </a:spcAft>
            </a:pPr>
            <a:r>
              <a:rPr lang="fr-FR" sz="1600" dirty="0">
                <a:solidFill>
                  <a:srgbClr val="000000"/>
                </a:solidFill>
                <a:latin typeface="Montserrat Medium" pitchFamily="2" charset="0"/>
                <a:cs typeface="CJHRCE+Montserrat-Regular"/>
              </a:rPr>
              <a:t>Je</a:t>
            </a:r>
            <a:r>
              <a:rPr lang="fr-FR" sz="1600" spc="72"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ne</a:t>
            </a:r>
            <a:r>
              <a:rPr lang="fr-FR" sz="1600" spc="72"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vais</a:t>
            </a:r>
            <a:r>
              <a:rPr lang="fr-FR" sz="1600" spc="72"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pas</a:t>
            </a:r>
            <a:r>
              <a:rPr lang="fr-FR" sz="1600" spc="72"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développer</a:t>
            </a:r>
            <a:r>
              <a:rPr lang="fr-FR" sz="1600" spc="72"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l’enrichissement</a:t>
            </a:r>
            <a:r>
              <a:rPr lang="fr-FR" sz="1600" spc="72"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des</a:t>
            </a:r>
            <a:r>
              <a:rPr lang="fr-FR" sz="1600" spc="72"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données</a:t>
            </a:r>
            <a:r>
              <a:rPr lang="fr-FR" sz="1600" spc="72"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dans</a:t>
            </a:r>
            <a:r>
              <a:rPr lang="fr-FR" sz="1600" spc="72"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ce module car cela</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demande</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d’appréhender</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langage</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M.</a:t>
            </a:r>
            <a:r>
              <a:rPr lang="fr-FR" sz="1600" spc="-66"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De</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plus,</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nous</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verrons</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dans</a:t>
            </a:r>
            <a:r>
              <a:rPr lang="fr-FR" sz="1600" spc="-70"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 module numéro</a:t>
            </a:r>
            <a:r>
              <a:rPr lang="fr-FR" sz="1600" spc="47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cinq</a:t>
            </a:r>
            <a:r>
              <a:rPr lang="fr-FR" sz="1600" spc="47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a:t>
            </a:r>
            <a:r>
              <a:rPr lang="fr-FR" sz="1600" spc="47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langage</a:t>
            </a:r>
            <a:r>
              <a:rPr lang="fr-FR" sz="1600" spc="47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DAX.</a:t>
            </a:r>
            <a:r>
              <a:rPr lang="fr-FR" sz="1600" spc="47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Celui-ci</a:t>
            </a:r>
            <a:r>
              <a:rPr lang="fr-FR" sz="1600" spc="477"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permet</a:t>
            </a:r>
            <a:r>
              <a:rPr lang="fr-FR" sz="1600" spc="47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également</a:t>
            </a:r>
            <a:r>
              <a:rPr lang="fr-FR" sz="1600" spc="47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d’enrichir</a:t>
            </a:r>
            <a:r>
              <a:rPr lang="fr-FR" sz="1600" spc="47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vos données.</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La</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seule</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différence</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réside</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dans</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fait</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que</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les</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calculs</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ne</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seront</a:t>
            </a:r>
            <a:r>
              <a:rPr lang="fr-FR" sz="1600" spc="108" dirty="0">
                <a:solidFill>
                  <a:srgbClr val="000000"/>
                </a:solidFill>
                <a:latin typeface="Montserrat Medium" pitchFamily="2" charset="0"/>
                <a:cs typeface="CJHRCE+Montserrat-Regular"/>
              </a:rPr>
              <a:t> </a:t>
            </a:r>
            <a:r>
              <a:rPr lang="fr-FR" sz="1600" dirty="0">
                <a:solidFill>
                  <a:srgbClr val="000000"/>
                </a:solidFill>
                <a:latin typeface="Montserrat Medium" pitchFamily="2" charset="0"/>
                <a:cs typeface="CJHRCE+Montserrat-Regular"/>
              </a:rPr>
              <a:t>pas faits au même endroit.</a:t>
            </a:r>
          </a:p>
        </p:txBody>
      </p:sp>
      <p:pic>
        <p:nvPicPr>
          <p:cNvPr id="5" name="Image 4">
            <a:extLst>
              <a:ext uri="{FF2B5EF4-FFF2-40B4-BE49-F238E27FC236}">
                <a16:creationId xmlns:a16="http://schemas.microsoft.com/office/drawing/2014/main" id="{E27E993D-E8F2-382C-F6BA-68C78F77FDCA}"/>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6DD4CB8E-962C-FD46-CB8D-1EAD45D6339E}"/>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099708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95D5C-1C5D-E5B8-6100-487722F64F1C}"/>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1252BB3-0F24-482D-8F67-244B3A22C9AC}"/>
              </a:ext>
            </a:extLst>
          </p:cNvPr>
          <p:cNvSpPr>
            <a:spLocks noGrp="1"/>
          </p:cNvSpPr>
          <p:nvPr>
            <p:ph type="subTitle" idx="1"/>
          </p:nvPr>
        </p:nvSpPr>
        <p:spPr>
          <a:xfrm>
            <a:off x="698246" y="1398969"/>
            <a:ext cx="11111833" cy="1355247"/>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Nous</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avons</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terminé</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de</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nettoyer,</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transformer</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et</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enrichir</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nos</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données</a:t>
            </a:r>
            <a:r>
              <a:rPr lang="fr-FR" sz="1800" spc="191"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dans Power</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Query.</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Pour</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importer</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les</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données</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dans</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Power</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BI</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Desktop,</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il</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suffit</a:t>
            </a:r>
            <a:r>
              <a:rPr lang="fr-FR" sz="1800" spc="125" dirty="0">
                <a:solidFill>
                  <a:srgbClr val="000000"/>
                </a:solidFill>
                <a:latin typeface="Montserrat Medium" pitchFamily="2" charset="0"/>
                <a:cs typeface="CJHRCE+Montserrat-Regular"/>
              </a:rPr>
              <a:t> </a:t>
            </a:r>
            <a:r>
              <a:rPr lang="fr-FR" sz="1800" dirty="0">
                <a:solidFill>
                  <a:srgbClr val="000000"/>
                </a:solidFill>
                <a:latin typeface="Montserrat Medium" pitchFamily="2" charset="0"/>
                <a:cs typeface="CJHRCE+Montserrat-Regular"/>
              </a:rPr>
              <a:t>de cliquer sur « Fermer &amp; appliquer » qui se trouve juste ici :</a:t>
            </a:r>
          </a:p>
        </p:txBody>
      </p:sp>
      <p:sp>
        <p:nvSpPr>
          <p:cNvPr id="4" name="object 8">
            <a:extLst>
              <a:ext uri="{FF2B5EF4-FFF2-40B4-BE49-F238E27FC236}">
                <a16:creationId xmlns:a16="http://schemas.microsoft.com/office/drawing/2014/main" id="{483781E6-9A78-F968-AC30-A28975253B2D}"/>
              </a:ext>
            </a:extLst>
          </p:cNvPr>
          <p:cNvSpPr txBox="1"/>
          <p:nvPr/>
        </p:nvSpPr>
        <p:spPr>
          <a:xfrm>
            <a:off x="775364" y="931726"/>
            <a:ext cx="6110178" cy="264881"/>
          </a:xfrm>
          <a:prstGeom prst="rect">
            <a:avLst/>
          </a:prstGeom>
        </p:spPr>
        <p:txBody>
          <a:bodyPr vert="horz" wrap="square" lIns="0" tIns="0" rIns="0" bIns="0" rtlCol="0">
            <a:spAutoFit/>
          </a:bodyPr>
          <a:lstStyle/>
          <a:p>
            <a:pPr>
              <a:lnSpc>
                <a:spcPts val="1696"/>
              </a:lnSpc>
            </a:pPr>
            <a:r>
              <a:rPr lang="fr-FR" sz="3200" b="1" spc="325" dirty="0">
                <a:solidFill>
                  <a:srgbClr val="0F2035"/>
                </a:solidFill>
                <a:latin typeface="Montserrat ExtraBold" pitchFamily="2" charset="0"/>
                <a:cs typeface="Montserrat"/>
              </a:rPr>
              <a:t>5 </a:t>
            </a:r>
            <a:r>
              <a:rPr lang="fr-FR" sz="3200" b="1" dirty="0">
                <a:solidFill>
                  <a:srgbClr val="0F2035"/>
                </a:solidFill>
                <a:latin typeface="Montserrat ExtraBold" pitchFamily="2" charset="0"/>
                <a:cs typeface="Montserrat"/>
              </a:rPr>
              <a:t>Importer les données</a:t>
            </a:r>
          </a:p>
        </p:txBody>
      </p:sp>
      <p:sp>
        <p:nvSpPr>
          <p:cNvPr id="5" name="object 2">
            <a:extLst>
              <a:ext uri="{FF2B5EF4-FFF2-40B4-BE49-F238E27FC236}">
                <a16:creationId xmlns:a16="http://schemas.microsoft.com/office/drawing/2014/main" id="{534B669B-D79C-19D8-559F-501A82AF0EE8}"/>
              </a:ext>
            </a:extLst>
          </p:cNvPr>
          <p:cNvSpPr/>
          <p:nvPr/>
        </p:nvSpPr>
        <p:spPr>
          <a:xfrm>
            <a:off x="1994053" y="2644046"/>
            <a:ext cx="6288378" cy="4103784"/>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BFAA23DE-316B-482E-3801-9C0E6EB9FFC3}"/>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30C5A0E7-3DE6-BA0E-2203-E0A8CF11B99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6985227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DEDC1-00D4-7A4C-688D-B1F7D7C029E8}"/>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4BB60D6E-A8CC-FBBE-D0E9-E002739B892A}"/>
              </a:ext>
            </a:extLst>
          </p:cNvPr>
          <p:cNvSpPr>
            <a:spLocks noGrp="1"/>
          </p:cNvSpPr>
          <p:nvPr>
            <p:ph type="subTitle" idx="1"/>
          </p:nvPr>
        </p:nvSpPr>
        <p:spPr>
          <a:xfrm>
            <a:off x="698246" y="1398969"/>
            <a:ext cx="11111833" cy="1355247"/>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Power Query va se fermer et vos données vont se charger :</a:t>
            </a:r>
          </a:p>
        </p:txBody>
      </p:sp>
      <p:sp>
        <p:nvSpPr>
          <p:cNvPr id="4" name="object 8">
            <a:extLst>
              <a:ext uri="{FF2B5EF4-FFF2-40B4-BE49-F238E27FC236}">
                <a16:creationId xmlns:a16="http://schemas.microsoft.com/office/drawing/2014/main" id="{7D837869-9196-75E1-9110-0BE562196981}"/>
              </a:ext>
            </a:extLst>
          </p:cNvPr>
          <p:cNvSpPr txBox="1"/>
          <p:nvPr/>
        </p:nvSpPr>
        <p:spPr>
          <a:xfrm>
            <a:off x="775364" y="826266"/>
            <a:ext cx="5482217" cy="264881"/>
          </a:xfrm>
          <a:prstGeom prst="rect">
            <a:avLst/>
          </a:prstGeom>
        </p:spPr>
        <p:txBody>
          <a:bodyPr vert="horz" wrap="square" lIns="0" tIns="0" rIns="0" bIns="0" rtlCol="0">
            <a:spAutoFit/>
          </a:bodyPr>
          <a:lstStyle/>
          <a:p>
            <a:pPr>
              <a:lnSpc>
                <a:spcPts val="1696"/>
              </a:lnSpc>
            </a:pPr>
            <a:r>
              <a:rPr lang="fr-FR" sz="3200" b="1" spc="325" dirty="0">
                <a:solidFill>
                  <a:srgbClr val="0F2035"/>
                </a:solidFill>
                <a:latin typeface="Montserrat ExtraBold" pitchFamily="2" charset="0"/>
                <a:cs typeface="Montserrat"/>
              </a:rPr>
              <a:t>5 </a:t>
            </a:r>
            <a:r>
              <a:rPr lang="fr-FR" sz="3200" b="1" dirty="0">
                <a:solidFill>
                  <a:srgbClr val="0F2035"/>
                </a:solidFill>
                <a:latin typeface="Montserrat ExtraBold" pitchFamily="2" charset="0"/>
                <a:cs typeface="Montserrat"/>
              </a:rPr>
              <a:t>Importer les données</a:t>
            </a:r>
          </a:p>
        </p:txBody>
      </p:sp>
      <p:sp>
        <p:nvSpPr>
          <p:cNvPr id="2" name="object 1">
            <a:extLst>
              <a:ext uri="{FF2B5EF4-FFF2-40B4-BE49-F238E27FC236}">
                <a16:creationId xmlns:a16="http://schemas.microsoft.com/office/drawing/2014/main" id="{10CC2CC2-619D-DF9F-88C9-656A7DC4B177}"/>
              </a:ext>
            </a:extLst>
          </p:cNvPr>
          <p:cNvSpPr/>
          <p:nvPr/>
        </p:nvSpPr>
        <p:spPr>
          <a:xfrm>
            <a:off x="1043987" y="1881779"/>
            <a:ext cx="6050876" cy="4044495"/>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440AF320-5738-1CFE-63A9-6E0FC6ADD0E0}"/>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6EA70DF8-AA71-DF02-EA77-97D21AFCD8FF}"/>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008919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4C15D-E616-BA05-58D2-57CACC5CD54A}"/>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3000AAFA-B7A8-1980-2436-6709A7BB8899}"/>
              </a:ext>
            </a:extLst>
          </p:cNvPr>
          <p:cNvSpPr>
            <a:spLocks noGrp="1"/>
          </p:cNvSpPr>
          <p:nvPr>
            <p:ph type="subTitle" idx="1"/>
          </p:nvPr>
        </p:nvSpPr>
        <p:spPr>
          <a:xfrm>
            <a:off x="775364" y="1564161"/>
            <a:ext cx="8298862" cy="628196"/>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CJHRCE+Montserrat-Regular"/>
              </a:rPr>
              <a:t>Vous retrouvez d’une part vos données dans le volet « Données » :</a:t>
            </a:r>
          </a:p>
        </p:txBody>
      </p:sp>
      <p:sp>
        <p:nvSpPr>
          <p:cNvPr id="4" name="object 8">
            <a:extLst>
              <a:ext uri="{FF2B5EF4-FFF2-40B4-BE49-F238E27FC236}">
                <a16:creationId xmlns:a16="http://schemas.microsoft.com/office/drawing/2014/main" id="{1D1EEA64-21B5-617E-79D2-A53298327C76}"/>
              </a:ext>
            </a:extLst>
          </p:cNvPr>
          <p:cNvSpPr txBox="1"/>
          <p:nvPr/>
        </p:nvSpPr>
        <p:spPr>
          <a:xfrm>
            <a:off x="775364" y="931726"/>
            <a:ext cx="5074593" cy="264881"/>
          </a:xfrm>
          <a:prstGeom prst="rect">
            <a:avLst/>
          </a:prstGeom>
        </p:spPr>
        <p:txBody>
          <a:bodyPr vert="horz" wrap="square" lIns="0" tIns="0" rIns="0" bIns="0" rtlCol="0">
            <a:spAutoFit/>
          </a:bodyPr>
          <a:lstStyle/>
          <a:p>
            <a:pPr>
              <a:lnSpc>
                <a:spcPts val="1696"/>
              </a:lnSpc>
            </a:pPr>
            <a:r>
              <a:rPr lang="fr-FR" sz="3200" b="1" spc="325" dirty="0">
                <a:solidFill>
                  <a:srgbClr val="0F2035"/>
                </a:solidFill>
                <a:latin typeface="Montserrat ExtraBold" pitchFamily="2" charset="0"/>
                <a:cs typeface="Montserrat"/>
              </a:rPr>
              <a:t>5 </a:t>
            </a:r>
            <a:r>
              <a:rPr lang="fr-FR" sz="3200" b="1" dirty="0">
                <a:solidFill>
                  <a:srgbClr val="0F2035"/>
                </a:solidFill>
                <a:latin typeface="Montserrat ExtraBold" pitchFamily="2" charset="0"/>
                <a:cs typeface="Montserrat"/>
              </a:rPr>
              <a:t>Importer les données</a:t>
            </a:r>
          </a:p>
        </p:txBody>
      </p:sp>
      <p:sp>
        <p:nvSpPr>
          <p:cNvPr id="5" name="object 2">
            <a:extLst>
              <a:ext uri="{FF2B5EF4-FFF2-40B4-BE49-F238E27FC236}">
                <a16:creationId xmlns:a16="http://schemas.microsoft.com/office/drawing/2014/main" id="{7C02CF7D-1C22-57E9-62A1-91EDEBF3A0BF}"/>
              </a:ext>
            </a:extLst>
          </p:cNvPr>
          <p:cNvSpPr/>
          <p:nvPr/>
        </p:nvSpPr>
        <p:spPr>
          <a:xfrm>
            <a:off x="911239" y="2092403"/>
            <a:ext cx="7307344" cy="4484667"/>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69AC2473-9AF7-D80E-9BD2-4541966B5945}"/>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7D53FE2B-8385-4F65-A05E-E7238F01038D}"/>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339686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E06A6-81E5-52ED-5873-00BA80749B2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158020F1-6BDC-A892-B6C1-68929FEF7DEB}"/>
              </a:ext>
            </a:extLst>
          </p:cNvPr>
          <p:cNvSpPr>
            <a:spLocks noGrp="1"/>
          </p:cNvSpPr>
          <p:nvPr>
            <p:ph type="subTitle" idx="1"/>
          </p:nvPr>
        </p:nvSpPr>
        <p:spPr>
          <a:xfrm>
            <a:off x="775364" y="1564161"/>
            <a:ext cx="8298862" cy="319723"/>
          </a:xfrm>
        </p:spPr>
        <p:txBody>
          <a:bodyPr>
            <a:noAutofit/>
          </a:bodyPr>
          <a:lstStyle/>
          <a:p>
            <a:pPr algn="just">
              <a:lnSpc>
                <a:spcPts val="1462"/>
              </a:lnSpc>
              <a:spcBef>
                <a:spcPts val="0"/>
              </a:spcBef>
            </a:pPr>
            <a:r>
              <a:rPr lang="fr-FR" sz="1800" dirty="0">
                <a:solidFill>
                  <a:srgbClr val="000000"/>
                </a:solidFill>
                <a:latin typeface="Montserrat Medium" pitchFamily="2" charset="0"/>
                <a:cs typeface="CJHRCE+Montserrat-Regular"/>
              </a:rPr>
              <a:t>Et d’autre part dans l’affichage table :</a:t>
            </a:r>
          </a:p>
        </p:txBody>
      </p:sp>
      <p:sp>
        <p:nvSpPr>
          <p:cNvPr id="4" name="object 8">
            <a:extLst>
              <a:ext uri="{FF2B5EF4-FFF2-40B4-BE49-F238E27FC236}">
                <a16:creationId xmlns:a16="http://schemas.microsoft.com/office/drawing/2014/main" id="{F99388E8-8C89-8AB8-6E21-0DA82999B1A3}"/>
              </a:ext>
            </a:extLst>
          </p:cNvPr>
          <p:cNvSpPr txBox="1"/>
          <p:nvPr/>
        </p:nvSpPr>
        <p:spPr>
          <a:xfrm>
            <a:off x="775364" y="931726"/>
            <a:ext cx="6066111" cy="264881"/>
          </a:xfrm>
          <a:prstGeom prst="rect">
            <a:avLst/>
          </a:prstGeom>
        </p:spPr>
        <p:txBody>
          <a:bodyPr vert="horz" wrap="square" lIns="0" tIns="0" rIns="0" bIns="0" rtlCol="0">
            <a:spAutoFit/>
          </a:bodyPr>
          <a:lstStyle/>
          <a:p>
            <a:pPr>
              <a:lnSpc>
                <a:spcPts val="1696"/>
              </a:lnSpc>
            </a:pPr>
            <a:r>
              <a:rPr lang="fr-FR" sz="3200" b="1" spc="325" dirty="0">
                <a:solidFill>
                  <a:srgbClr val="0F2035"/>
                </a:solidFill>
                <a:latin typeface="Montserrat ExtraBold" pitchFamily="2" charset="0"/>
                <a:cs typeface="Montserrat"/>
              </a:rPr>
              <a:t>5 </a:t>
            </a:r>
            <a:r>
              <a:rPr lang="fr-FR" sz="3200" b="1" dirty="0">
                <a:solidFill>
                  <a:srgbClr val="0F2035"/>
                </a:solidFill>
                <a:latin typeface="Montserrat ExtraBold" pitchFamily="2" charset="0"/>
                <a:cs typeface="Montserrat"/>
              </a:rPr>
              <a:t>Importer les données</a:t>
            </a:r>
          </a:p>
        </p:txBody>
      </p:sp>
      <p:sp>
        <p:nvSpPr>
          <p:cNvPr id="7" name="object 1">
            <a:extLst>
              <a:ext uri="{FF2B5EF4-FFF2-40B4-BE49-F238E27FC236}">
                <a16:creationId xmlns:a16="http://schemas.microsoft.com/office/drawing/2014/main" id="{7B2F4780-4044-09AE-9186-E81162D18162}"/>
              </a:ext>
            </a:extLst>
          </p:cNvPr>
          <p:cNvSpPr/>
          <p:nvPr/>
        </p:nvSpPr>
        <p:spPr>
          <a:xfrm>
            <a:off x="775364" y="1985175"/>
            <a:ext cx="6969494" cy="4283423"/>
          </a:xfrm>
          <a:prstGeom prst="rect">
            <a:avLst/>
          </a:prstGeom>
          <a:blipFill>
            <a:blip r:embed="rId2" cstate="print"/>
            <a:stretch>
              <a:fillRect/>
            </a:stretch>
          </a:blipFill>
        </p:spPr>
        <p:txBody>
          <a:bodyPr wrap="square" lIns="0" tIns="0" rIns="0" bIns="0" rtlCol="0">
            <a:spAutoFit/>
          </a:bodyPr>
          <a:lstStyle/>
          <a:p>
            <a:endParaRPr/>
          </a:p>
        </p:txBody>
      </p:sp>
      <p:pic>
        <p:nvPicPr>
          <p:cNvPr id="2" name="Image 1">
            <a:extLst>
              <a:ext uri="{FF2B5EF4-FFF2-40B4-BE49-F238E27FC236}">
                <a16:creationId xmlns:a16="http://schemas.microsoft.com/office/drawing/2014/main" id="{58DF7881-B7F2-740A-B146-CCE391FE0B01}"/>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092ADDB3-CB73-77C0-DDE7-AAAECE46A75F}"/>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6948154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0D9B-EF32-36A9-FBC7-BA3AA498FCF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09E59E-FEEC-C685-C394-A741E405F4B3}"/>
              </a:ext>
            </a:extLst>
          </p:cNvPr>
          <p:cNvSpPr>
            <a:spLocks noGrp="1"/>
          </p:cNvSpPr>
          <p:nvPr>
            <p:ph type="ctrTitle"/>
          </p:nvPr>
        </p:nvSpPr>
        <p:spPr>
          <a:xfrm>
            <a:off x="962140" y="1266940"/>
            <a:ext cx="9221118" cy="755746"/>
          </a:xfrm>
        </p:spPr>
        <p:txBody>
          <a:bodyPr>
            <a:noAutofit/>
          </a:bodyPr>
          <a:lstStyle/>
          <a:p>
            <a:pPr marL="1488762" algn="l">
              <a:lnSpc>
                <a:spcPct val="150000"/>
              </a:lnSpc>
              <a:spcBef>
                <a:spcPts val="0"/>
              </a:spcBef>
            </a:pPr>
            <a:r>
              <a:rPr lang="fr-FR" sz="3200" dirty="0">
                <a:latin typeface="Montserrat ExtraBold" pitchFamily="2" charset="0"/>
                <a:cs typeface="Montserrat"/>
              </a:rPr>
              <a:t>Module 5 : </a:t>
            </a:r>
            <a:r>
              <a:rPr lang="fr-FR" sz="3200" b="1" spc="-61" dirty="0">
                <a:latin typeface="Montserrat ExtraBold" pitchFamily="2" charset="0"/>
                <a:cs typeface="Montserrat"/>
              </a:rPr>
              <a:t>Le</a:t>
            </a:r>
            <a:r>
              <a:rPr lang="fr-FR" sz="3200" b="1" spc="-38" dirty="0">
                <a:latin typeface="Montserrat ExtraBold" pitchFamily="2" charset="0"/>
                <a:cs typeface="Montserrat"/>
              </a:rPr>
              <a:t> </a:t>
            </a:r>
            <a:r>
              <a:rPr lang="fr-FR" sz="3200" b="1" spc="-44" dirty="0">
                <a:latin typeface="Montserrat ExtraBold" pitchFamily="2" charset="0"/>
                <a:cs typeface="Montserrat"/>
              </a:rPr>
              <a:t>langage</a:t>
            </a:r>
            <a:r>
              <a:rPr lang="fr-FR" sz="3200" b="1" spc="-56" dirty="0">
                <a:latin typeface="Montserrat ExtraBold" pitchFamily="2" charset="0"/>
                <a:cs typeface="Montserrat"/>
              </a:rPr>
              <a:t> </a:t>
            </a:r>
            <a:r>
              <a:rPr lang="fr-FR" sz="3200" b="1" spc="-114" dirty="0">
                <a:latin typeface="Montserrat ExtraBold" pitchFamily="2" charset="0"/>
                <a:cs typeface="Montserrat"/>
              </a:rPr>
              <a:t>DAX</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07B911E1-CC69-634B-6A9B-D118AC5DF84C}"/>
              </a:ext>
            </a:extLst>
          </p:cNvPr>
          <p:cNvSpPr>
            <a:spLocks noGrp="1"/>
          </p:cNvSpPr>
          <p:nvPr>
            <p:ph type="subTitle" idx="1"/>
          </p:nvPr>
        </p:nvSpPr>
        <p:spPr>
          <a:xfrm>
            <a:off x="1645185" y="2525378"/>
            <a:ext cx="9144000" cy="1564873"/>
          </a:xfrm>
        </p:spPr>
        <p:txBody>
          <a:bodyPr>
            <a:normAutofit fontScale="77500" lnSpcReduction="20000"/>
          </a:bodyPr>
          <a:lstStyle/>
          <a:p>
            <a:pPr marL="342900" indent="-342900" algn="l">
              <a:lnSpc>
                <a:spcPct val="160000"/>
              </a:lnSpc>
              <a:buFont typeface="Wingdings" panose="05000000000000000000" pitchFamily="2" charset="2"/>
              <a:buChar char="§"/>
            </a:pPr>
            <a:r>
              <a:rPr lang="fr-BJ" dirty="0">
                <a:latin typeface="Montserrat Medium" pitchFamily="2" charset="0"/>
              </a:rPr>
              <a:t>Différence entre mesure et colonne calculée</a:t>
            </a:r>
            <a:endParaRPr lang="fr-FR" dirty="0">
              <a:latin typeface="Montserrat Medium" pitchFamily="2" charset="0"/>
            </a:endParaRPr>
          </a:p>
          <a:p>
            <a:pPr marL="342900" indent="-342900" algn="l">
              <a:lnSpc>
                <a:spcPct val="160000"/>
              </a:lnSpc>
              <a:buFont typeface="Wingdings" panose="05000000000000000000" pitchFamily="2" charset="2"/>
              <a:buChar char="§"/>
            </a:pPr>
            <a:r>
              <a:rPr lang="fr-BJ" dirty="0">
                <a:latin typeface="Montserrat Medium" pitchFamily="2" charset="0"/>
              </a:rPr>
              <a:t>Les calculs natifs</a:t>
            </a:r>
            <a:endParaRPr lang="fr-FR" dirty="0">
              <a:latin typeface="Montserrat Medium" pitchFamily="2" charset="0"/>
            </a:endParaRPr>
          </a:p>
          <a:p>
            <a:pPr marL="342900" indent="-342900" algn="l">
              <a:lnSpc>
                <a:spcPct val="160000"/>
              </a:lnSpc>
              <a:buFont typeface="Wingdings" panose="05000000000000000000" pitchFamily="2" charset="2"/>
              <a:buChar char="§"/>
            </a:pPr>
            <a:r>
              <a:rPr lang="fr-BJ" dirty="0">
                <a:latin typeface="Montserrat Medium" pitchFamily="2" charset="0"/>
              </a:rPr>
              <a:t>Démonstration</a:t>
            </a:r>
            <a:endParaRPr lang="fr-BJ" sz="1600" dirty="0">
              <a:latin typeface="Montserrat Medium" pitchFamily="2" charset="0"/>
            </a:endParaRPr>
          </a:p>
        </p:txBody>
      </p:sp>
      <p:pic>
        <p:nvPicPr>
          <p:cNvPr id="4" name="Image 3">
            <a:extLst>
              <a:ext uri="{FF2B5EF4-FFF2-40B4-BE49-F238E27FC236}">
                <a16:creationId xmlns:a16="http://schemas.microsoft.com/office/drawing/2014/main" id="{2E94D7CA-16FB-43DB-F54F-DC103CFCA186}"/>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5E72A3FD-3F90-20A4-04E9-79E5D85053D4}"/>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826644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9DA7D-6947-153E-1FDD-E7461D4C9D3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647DEB-1C19-F24E-4AFD-890925EB8CDC}"/>
              </a:ext>
            </a:extLst>
          </p:cNvPr>
          <p:cNvSpPr>
            <a:spLocks noGrp="1"/>
          </p:cNvSpPr>
          <p:nvPr>
            <p:ph type="ctrTitle"/>
          </p:nvPr>
        </p:nvSpPr>
        <p:spPr>
          <a:xfrm>
            <a:off x="-232144" y="464372"/>
            <a:ext cx="6151085" cy="755746"/>
          </a:xfrm>
        </p:spPr>
        <p:txBody>
          <a:bodyPr>
            <a:noAutofit/>
          </a:bodyPr>
          <a:lstStyle/>
          <a:p>
            <a:pPr marL="1488762" marR="0" algn="l">
              <a:lnSpc>
                <a:spcPct val="150000"/>
              </a:lnSpc>
              <a:spcBef>
                <a:spcPts val="0"/>
              </a:spcBef>
              <a:spcAft>
                <a:spcPts val="0"/>
              </a:spcAft>
            </a:pPr>
            <a:r>
              <a:rPr lang="fr-FR" sz="3200" dirty="0">
                <a:latin typeface="Montserrat ExtraBold" pitchFamily="2" charset="0"/>
                <a:cs typeface="Montserrat"/>
              </a:rPr>
              <a:t>I- Introduction</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2956B410-2D8D-F1C7-5EC2-D0EFC3E3E6BC}"/>
              </a:ext>
            </a:extLst>
          </p:cNvPr>
          <p:cNvSpPr>
            <a:spLocks noGrp="1"/>
          </p:cNvSpPr>
          <p:nvPr>
            <p:ph type="subTitle" idx="1"/>
          </p:nvPr>
        </p:nvSpPr>
        <p:spPr>
          <a:xfrm>
            <a:off x="1090670" y="1344609"/>
            <a:ext cx="10175389" cy="4659584"/>
          </a:xfrm>
        </p:spPr>
        <p:txBody>
          <a:bodyPr>
            <a:noAutofit/>
          </a:bodyPr>
          <a:lstStyle/>
          <a:p>
            <a:pPr algn="just">
              <a:lnSpc>
                <a:spcPct val="150000"/>
              </a:lnSpc>
              <a:spcBef>
                <a:spcPts val="0"/>
              </a:spcBef>
            </a:pPr>
            <a:r>
              <a:rPr lang="fr-FR" sz="1800" dirty="0">
                <a:latin typeface="Montserrat Medium" pitchFamily="2" charset="0"/>
                <a:cs typeface="JOJFUI+Montserrat-Regular"/>
              </a:rPr>
              <a:t>Nous</a:t>
            </a:r>
            <a:r>
              <a:rPr lang="fr-FR" sz="1800" spc="140" dirty="0">
                <a:latin typeface="Montserrat Medium" pitchFamily="2" charset="0"/>
                <a:cs typeface="JOJFUI+Montserrat-Regular"/>
              </a:rPr>
              <a:t> </a:t>
            </a:r>
            <a:r>
              <a:rPr lang="fr-FR" sz="1800" dirty="0">
                <a:latin typeface="Montserrat Medium" pitchFamily="2" charset="0"/>
                <a:cs typeface="JOJFUI+Montserrat-Regular"/>
              </a:rPr>
              <a:t>avons</a:t>
            </a:r>
            <a:r>
              <a:rPr lang="fr-FR" sz="1800" spc="140" dirty="0">
                <a:latin typeface="Montserrat Medium" pitchFamily="2" charset="0"/>
                <a:cs typeface="JOJFUI+Montserrat-Regular"/>
              </a:rPr>
              <a:t> </a:t>
            </a:r>
            <a:r>
              <a:rPr lang="fr-FR" sz="1800" dirty="0">
                <a:latin typeface="Montserrat Medium" pitchFamily="2" charset="0"/>
                <a:cs typeface="JOJFUI+Montserrat-Regular"/>
              </a:rPr>
              <a:t>vu</a:t>
            </a:r>
            <a:r>
              <a:rPr lang="fr-FR" sz="1800" spc="140" dirty="0">
                <a:latin typeface="Montserrat Medium" pitchFamily="2" charset="0"/>
                <a:cs typeface="JOJFUI+Montserrat-Regular"/>
              </a:rPr>
              <a:t> </a:t>
            </a:r>
            <a:r>
              <a:rPr lang="fr-FR" sz="1800" dirty="0">
                <a:latin typeface="Montserrat Medium" pitchFamily="2" charset="0"/>
                <a:cs typeface="JOJFUI+Montserrat-Regular"/>
              </a:rPr>
              <a:t>dans</a:t>
            </a:r>
            <a:r>
              <a:rPr lang="fr-FR" sz="1800" spc="140" dirty="0">
                <a:latin typeface="Montserrat Medium" pitchFamily="2" charset="0"/>
                <a:cs typeface="JOJFUI+Montserrat-Regular"/>
              </a:rPr>
              <a:t> </a:t>
            </a:r>
            <a:r>
              <a:rPr lang="fr-FR" sz="1800" dirty="0">
                <a:latin typeface="Montserrat Medium" pitchFamily="2" charset="0"/>
                <a:cs typeface="JOJFUI+Montserrat-Regular"/>
              </a:rPr>
              <a:t>le</a:t>
            </a:r>
            <a:r>
              <a:rPr lang="fr-FR" sz="1800" spc="140" dirty="0">
                <a:latin typeface="Montserrat Medium" pitchFamily="2" charset="0"/>
                <a:cs typeface="JOJFUI+Montserrat-Regular"/>
              </a:rPr>
              <a:t> module </a:t>
            </a:r>
            <a:r>
              <a:rPr lang="fr-FR" sz="1800" dirty="0">
                <a:latin typeface="Montserrat Medium" pitchFamily="2" charset="0"/>
                <a:cs typeface="JOJFUI+Montserrat-Regular"/>
              </a:rPr>
              <a:t>numéro</a:t>
            </a:r>
            <a:r>
              <a:rPr lang="fr-FR" sz="1800" spc="140" dirty="0">
                <a:latin typeface="Montserrat Medium" pitchFamily="2" charset="0"/>
                <a:cs typeface="JOJFUI+Montserrat-Regular"/>
              </a:rPr>
              <a:t> </a:t>
            </a:r>
            <a:r>
              <a:rPr lang="fr-FR" sz="1800" dirty="0">
                <a:latin typeface="Montserrat Medium" pitchFamily="2" charset="0"/>
                <a:cs typeface="JOJFUI+Montserrat-Regular"/>
              </a:rPr>
              <a:t>quatre</a:t>
            </a:r>
            <a:r>
              <a:rPr lang="fr-FR" sz="1800" spc="140" dirty="0">
                <a:latin typeface="Montserrat Medium" pitchFamily="2" charset="0"/>
                <a:cs typeface="JOJFUI+Montserrat-Regular"/>
              </a:rPr>
              <a:t> </a:t>
            </a:r>
            <a:r>
              <a:rPr lang="fr-FR" sz="1800" dirty="0">
                <a:latin typeface="Montserrat Medium" pitchFamily="2" charset="0"/>
                <a:cs typeface="JOJFUI+Montserrat-Regular"/>
              </a:rPr>
              <a:t>qu’il</a:t>
            </a:r>
            <a:r>
              <a:rPr lang="fr-FR" sz="1800" spc="140" dirty="0">
                <a:latin typeface="Montserrat Medium" pitchFamily="2" charset="0"/>
                <a:cs typeface="JOJFUI+Montserrat-Regular"/>
              </a:rPr>
              <a:t> </a:t>
            </a:r>
            <a:r>
              <a:rPr lang="fr-FR" sz="1800" dirty="0">
                <a:latin typeface="Montserrat Medium" pitchFamily="2" charset="0"/>
                <a:cs typeface="JOJFUI+Montserrat-Regular"/>
              </a:rPr>
              <a:t>est</a:t>
            </a:r>
            <a:r>
              <a:rPr lang="fr-FR" sz="1800" spc="140" dirty="0">
                <a:latin typeface="Montserrat Medium" pitchFamily="2" charset="0"/>
                <a:cs typeface="JOJFUI+Montserrat-Regular"/>
              </a:rPr>
              <a:t> </a:t>
            </a:r>
            <a:r>
              <a:rPr lang="fr-FR" sz="1800" dirty="0">
                <a:latin typeface="Montserrat Medium" pitchFamily="2" charset="0"/>
                <a:cs typeface="JOJFUI+Montserrat-Regular"/>
              </a:rPr>
              <a:t>possible</a:t>
            </a:r>
            <a:r>
              <a:rPr lang="fr-FR" sz="1800" spc="140" dirty="0">
                <a:latin typeface="Montserrat Medium" pitchFamily="2" charset="0"/>
                <a:cs typeface="JOJFUI+Montserrat-Regular"/>
              </a:rPr>
              <a:t> </a:t>
            </a:r>
            <a:r>
              <a:rPr lang="fr-FR" sz="1800" dirty="0">
                <a:latin typeface="Montserrat Medium" pitchFamily="2" charset="0"/>
                <a:cs typeface="JOJFUI+Montserrat-Regular"/>
              </a:rPr>
              <a:t>d’enrichir</a:t>
            </a:r>
            <a:r>
              <a:rPr lang="fr-FR" sz="1800" spc="140" dirty="0">
                <a:latin typeface="Montserrat Medium" pitchFamily="2" charset="0"/>
                <a:cs typeface="JOJFUI+Montserrat-Regular"/>
              </a:rPr>
              <a:t> </a:t>
            </a:r>
            <a:r>
              <a:rPr lang="fr-FR" sz="1800" dirty="0">
                <a:latin typeface="Montserrat Medium" pitchFamily="2" charset="0"/>
                <a:cs typeface="JOJFUI+Montserrat-Regular"/>
              </a:rPr>
              <a:t>nos données en créant des colonnes supplémentaires grâce à des formules.</a:t>
            </a:r>
          </a:p>
          <a:p>
            <a:pPr algn="just">
              <a:lnSpc>
                <a:spcPct val="150000"/>
              </a:lnSpc>
              <a:spcBef>
                <a:spcPts val="0"/>
              </a:spcBef>
            </a:pPr>
            <a:r>
              <a:rPr lang="fr-FR" sz="1800" dirty="0">
                <a:latin typeface="Montserrat Medium" pitchFamily="2" charset="0"/>
                <a:cs typeface="JOJFUI+Montserrat-Regular"/>
              </a:rPr>
              <a:t>Pour</a:t>
            </a:r>
            <a:r>
              <a:rPr lang="fr-FR" sz="1800" spc="185" dirty="0">
                <a:latin typeface="Montserrat Medium" pitchFamily="2" charset="0"/>
                <a:cs typeface="JOJFUI+Montserrat-Regular"/>
              </a:rPr>
              <a:t> </a:t>
            </a:r>
            <a:r>
              <a:rPr lang="fr-FR" sz="1800" dirty="0">
                <a:latin typeface="Montserrat Medium" pitchFamily="2" charset="0"/>
                <a:cs typeface="JOJFUI+Montserrat-Regular"/>
              </a:rPr>
              <a:t>réaliser</a:t>
            </a:r>
            <a:r>
              <a:rPr lang="fr-FR" sz="1800" spc="185" dirty="0">
                <a:latin typeface="Montserrat Medium" pitchFamily="2" charset="0"/>
                <a:cs typeface="JOJFUI+Montserrat-Regular"/>
              </a:rPr>
              <a:t> </a:t>
            </a:r>
            <a:r>
              <a:rPr lang="fr-FR" sz="1800" dirty="0">
                <a:latin typeface="Montserrat Medium" pitchFamily="2" charset="0"/>
                <a:cs typeface="JOJFUI+Montserrat-Regular"/>
              </a:rPr>
              <a:t>cela</a:t>
            </a:r>
            <a:r>
              <a:rPr lang="fr-FR" sz="1800" spc="185" dirty="0">
                <a:latin typeface="Montserrat Medium" pitchFamily="2" charset="0"/>
                <a:cs typeface="JOJFUI+Montserrat-Regular"/>
              </a:rPr>
              <a:t> </a:t>
            </a:r>
            <a:r>
              <a:rPr lang="fr-FR" sz="1800" dirty="0">
                <a:latin typeface="Montserrat Medium" pitchFamily="2" charset="0"/>
                <a:cs typeface="JOJFUI+Montserrat-Regular"/>
              </a:rPr>
              <a:t>dans</a:t>
            </a:r>
            <a:r>
              <a:rPr lang="fr-FR" sz="1800" spc="185" dirty="0">
                <a:latin typeface="Montserrat Medium" pitchFamily="2" charset="0"/>
                <a:cs typeface="JOJFUI+Montserrat-Regular"/>
              </a:rPr>
              <a:t> </a:t>
            </a:r>
            <a:r>
              <a:rPr lang="fr-FR" sz="1800" dirty="0">
                <a:latin typeface="Montserrat Medium" pitchFamily="2" charset="0"/>
                <a:cs typeface="JOJFUI+Montserrat-Regular"/>
              </a:rPr>
              <a:t>Power</a:t>
            </a:r>
            <a:r>
              <a:rPr lang="fr-FR" sz="1800" spc="185" dirty="0">
                <a:latin typeface="Montserrat Medium" pitchFamily="2" charset="0"/>
                <a:cs typeface="JOJFUI+Montserrat-Regular"/>
              </a:rPr>
              <a:t> </a:t>
            </a:r>
            <a:r>
              <a:rPr lang="fr-FR" sz="1800" dirty="0">
                <a:latin typeface="Montserrat Medium" pitchFamily="2" charset="0"/>
                <a:cs typeface="JOJFUI+Montserrat-Regular"/>
              </a:rPr>
              <a:t>BI</a:t>
            </a:r>
            <a:r>
              <a:rPr lang="fr-FR" sz="1800" spc="185" dirty="0">
                <a:latin typeface="Montserrat Medium" pitchFamily="2" charset="0"/>
                <a:cs typeface="JOJFUI+Montserrat-Regular"/>
              </a:rPr>
              <a:t> </a:t>
            </a:r>
            <a:r>
              <a:rPr lang="fr-FR" sz="1800" dirty="0">
                <a:latin typeface="Montserrat Medium" pitchFamily="2" charset="0"/>
                <a:cs typeface="JOJFUI+Montserrat-Regular"/>
              </a:rPr>
              <a:t>Desktop,</a:t>
            </a:r>
            <a:r>
              <a:rPr lang="fr-FR" sz="1800" spc="185" dirty="0">
                <a:latin typeface="Montserrat Medium" pitchFamily="2" charset="0"/>
                <a:cs typeface="JOJFUI+Montserrat-Regular"/>
              </a:rPr>
              <a:t> </a:t>
            </a:r>
            <a:r>
              <a:rPr lang="fr-FR" sz="1800" dirty="0">
                <a:latin typeface="Montserrat Medium" pitchFamily="2" charset="0"/>
                <a:cs typeface="JOJFUI+Montserrat-Regular"/>
              </a:rPr>
              <a:t>vous</a:t>
            </a:r>
            <a:r>
              <a:rPr lang="fr-FR" sz="1800" spc="185" dirty="0">
                <a:latin typeface="Montserrat Medium" pitchFamily="2" charset="0"/>
                <a:cs typeface="JOJFUI+Montserrat-Regular"/>
              </a:rPr>
              <a:t> </a:t>
            </a:r>
            <a:r>
              <a:rPr lang="fr-FR" sz="1800" dirty="0">
                <a:latin typeface="Montserrat Medium" pitchFamily="2" charset="0"/>
                <a:cs typeface="JOJFUI+Montserrat-Regular"/>
              </a:rPr>
              <a:t>allez</a:t>
            </a:r>
            <a:r>
              <a:rPr lang="fr-FR" sz="1800" spc="185" dirty="0">
                <a:latin typeface="Montserrat Medium" pitchFamily="2" charset="0"/>
                <a:cs typeface="JOJFUI+Montserrat-Regular"/>
              </a:rPr>
              <a:t> </a:t>
            </a:r>
            <a:r>
              <a:rPr lang="fr-FR" sz="1800" dirty="0">
                <a:latin typeface="Montserrat Medium" pitchFamily="2" charset="0"/>
                <a:cs typeface="JOJFUI+Montserrat-Regular"/>
              </a:rPr>
              <a:t>devoir</a:t>
            </a:r>
            <a:r>
              <a:rPr lang="fr-FR" sz="1800" spc="185" dirty="0">
                <a:latin typeface="Montserrat Medium" pitchFamily="2" charset="0"/>
                <a:cs typeface="JOJFUI+Montserrat-Regular"/>
              </a:rPr>
              <a:t> </a:t>
            </a:r>
            <a:r>
              <a:rPr lang="fr-FR" sz="1800" dirty="0">
                <a:latin typeface="Montserrat Medium" pitchFamily="2" charset="0"/>
                <a:cs typeface="JOJFUI+Montserrat-Regular"/>
              </a:rPr>
              <a:t>appréhender</a:t>
            </a:r>
            <a:r>
              <a:rPr lang="fr-FR" sz="1800" spc="185" dirty="0">
                <a:latin typeface="Montserrat Medium" pitchFamily="2" charset="0"/>
                <a:cs typeface="JOJFUI+Montserrat-Regular"/>
              </a:rPr>
              <a:t> </a:t>
            </a:r>
            <a:r>
              <a:rPr lang="fr-FR" sz="1800" dirty="0">
                <a:latin typeface="Montserrat Medium" pitchFamily="2" charset="0"/>
                <a:cs typeface="JOJFUI+Montserrat-Regular"/>
              </a:rPr>
              <a:t>le </a:t>
            </a:r>
            <a:r>
              <a:rPr lang="fr-FR" sz="1800" b="1" dirty="0">
                <a:latin typeface="Montserrat Medium" pitchFamily="2" charset="0"/>
                <a:cs typeface="Montserrat"/>
              </a:rPr>
              <a:t>langage</a:t>
            </a:r>
            <a:r>
              <a:rPr lang="fr-FR" sz="1800" b="1" spc="18" dirty="0">
                <a:latin typeface="Montserrat Medium" pitchFamily="2" charset="0"/>
                <a:cs typeface="Montserrat"/>
              </a:rPr>
              <a:t> </a:t>
            </a:r>
            <a:r>
              <a:rPr lang="fr-FR" sz="1800" b="1" dirty="0">
                <a:latin typeface="Montserrat Medium" pitchFamily="2" charset="0"/>
                <a:cs typeface="Montserrat"/>
              </a:rPr>
              <a:t>DAX</a:t>
            </a:r>
            <a:r>
              <a:rPr lang="fr-FR" sz="1800" b="1" spc="19" dirty="0">
                <a:latin typeface="Montserrat Medium" pitchFamily="2" charset="0"/>
                <a:cs typeface="Montserrat"/>
              </a:rPr>
              <a:t> </a:t>
            </a:r>
            <a:r>
              <a:rPr lang="fr-FR" sz="1800" dirty="0">
                <a:latin typeface="Montserrat Medium" pitchFamily="2" charset="0"/>
                <a:cs typeface="JOJFUI+Montserrat-Regular"/>
              </a:rPr>
              <a:t>(Data</a:t>
            </a:r>
            <a:r>
              <a:rPr lang="fr-FR" sz="1800" spc="17" dirty="0">
                <a:latin typeface="Montserrat Medium" pitchFamily="2" charset="0"/>
                <a:cs typeface="JOJFUI+Montserrat-Regular"/>
              </a:rPr>
              <a:t> </a:t>
            </a:r>
            <a:r>
              <a:rPr lang="fr-FR" sz="1800" dirty="0">
                <a:latin typeface="Montserrat Medium" pitchFamily="2" charset="0"/>
                <a:cs typeface="JOJFUI+Montserrat-Regular"/>
              </a:rPr>
              <a:t>Analysis</a:t>
            </a:r>
            <a:r>
              <a:rPr lang="fr-FR" sz="1800" spc="17" dirty="0">
                <a:latin typeface="Montserrat Medium" pitchFamily="2" charset="0"/>
                <a:cs typeface="JOJFUI+Montserrat-Regular"/>
              </a:rPr>
              <a:t> </a:t>
            </a:r>
            <a:r>
              <a:rPr lang="fr-FR" sz="1800" dirty="0">
                <a:latin typeface="Montserrat Medium" pitchFamily="2" charset="0"/>
                <a:cs typeface="JOJFUI+Montserrat-Regular"/>
              </a:rPr>
              <a:t>Expressions).</a:t>
            </a:r>
            <a:r>
              <a:rPr lang="fr-FR" sz="1800" spc="17" dirty="0">
                <a:latin typeface="Montserrat Medium" pitchFamily="2" charset="0"/>
                <a:cs typeface="JOJFUI+Montserrat-Regular"/>
              </a:rPr>
              <a:t> </a:t>
            </a:r>
            <a:r>
              <a:rPr lang="fr-FR" sz="1800" dirty="0">
                <a:latin typeface="Montserrat Medium" pitchFamily="2" charset="0"/>
                <a:cs typeface="JOJFUI+Montserrat-Regular"/>
              </a:rPr>
              <a:t>Son</a:t>
            </a:r>
            <a:r>
              <a:rPr lang="fr-FR" sz="1800" spc="17" dirty="0">
                <a:latin typeface="Montserrat Medium" pitchFamily="2" charset="0"/>
                <a:cs typeface="JOJFUI+Montserrat-Regular"/>
              </a:rPr>
              <a:t> </a:t>
            </a:r>
            <a:r>
              <a:rPr lang="fr-FR" sz="1800" dirty="0">
                <a:latin typeface="Montserrat Medium" pitchFamily="2" charset="0"/>
                <a:cs typeface="JOJFUI+Montserrat-Regular"/>
              </a:rPr>
              <a:t>fonctionnement</a:t>
            </a:r>
            <a:r>
              <a:rPr lang="fr-FR" sz="1800" spc="17" dirty="0">
                <a:latin typeface="Montserrat Medium" pitchFamily="2" charset="0"/>
                <a:cs typeface="JOJFUI+Montserrat-Regular"/>
              </a:rPr>
              <a:t> </a:t>
            </a:r>
            <a:r>
              <a:rPr lang="fr-FR" sz="1800" dirty="0">
                <a:latin typeface="Montserrat Medium" pitchFamily="2" charset="0"/>
                <a:cs typeface="JOJFUI+Montserrat-Regular"/>
              </a:rPr>
              <a:t>est</a:t>
            </a:r>
            <a:r>
              <a:rPr lang="fr-FR" sz="1800" spc="17" dirty="0">
                <a:latin typeface="Montserrat Medium" pitchFamily="2" charset="0"/>
                <a:cs typeface="JOJFUI+Montserrat-Regular"/>
              </a:rPr>
              <a:t> </a:t>
            </a:r>
            <a:r>
              <a:rPr lang="fr-FR" sz="1800" dirty="0">
                <a:latin typeface="Montserrat Medium" pitchFamily="2" charset="0"/>
                <a:cs typeface="JOJFUI+Montserrat-Regular"/>
              </a:rPr>
              <a:t>presque</a:t>
            </a:r>
            <a:r>
              <a:rPr lang="fr-FR" sz="1800" spc="17" dirty="0">
                <a:latin typeface="Montserrat Medium" pitchFamily="2" charset="0"/>
                <a:cs typeface="JOJFUI+Montserrat-Regular"/>
              </a:rPr>
              <a:t> </a:t>
            </a:r>
            <a:r>
              <a:rPr lang="fr-FR" sz="1800" dirty="0">
                <a:latin typeface="Montserrat Medium" pitchFamily="2" charset="0"/>
                <a:cs typeface="JOJFUI+Montserrat-Regular"/>
              </a:rPr>
              <a:t>le même que sur Excel, à quelques différences près :</a:t>
            </a:r>
          </a:p>
          <a:p>
            <a:pPr marL="742950" lvl="1" indent="-285750" algn="just">
              <a:lnSpc>
                <a:spcPct val="150000"/>
              </a:lnSpc>
              <a:spcBef>
                <a:spcPts val="0"/>
              </a:spcBef>
              <a:buFont typeface="Arial" panose="020B0604020202020204" pitchFamily="34" charset="0"/>
              <a:buChar char="•"/>
            </a:pPr>
            <a:r>
              <a:rPr lang="fr-FR" sz="1800" dirty="0">
                <a:latin typeface="Montserrat Medium" pitchFamily="2" charset="0"/>
                <a:cs typeface="JOJFUI+Montserrat-Regular"/>
              </a:rPr>
              <a:t>Séparer</a:t>
            </a:r>
            <a:r>
              <a:rPr lang="fr-FR" sz="1800" spc="67" dirty="0">
                <a:latin typeface="Montserrat Medium" pitchFamily="2" charset="0"/>
                <a:cs typeface="JOJFUI+Montserrat-Regular"/>
              </a:rPr>
              <a:t> </a:t>
            </a:r>
            <a:r>
              <a:rPr lang="fr-FR" sz="1800" dirty="0">
                <a:latin typeface="Montserrat Medium" pitchFamily="2" charset="0"/>
                <a:cs typeface="JOJFUI+Montserrat-Regular"/>
              </a:rPr>
              <a:t>les</a:t>
            </a:r>
            <a:r>
              <a:rPr lang="fr-FR" sz="1800" spc="67" dirty="0">
                <a:latin typeface="Montserrat Medium" pitchFamily="2" charset="0"/>
                <a:cs typeface="JOJFUI+Montserrat-Regular"/>
              </a:rPr>
              <a:t> </a:t>
            </a:r>
            <a:r>
              <a:rPr lang="fr-FR" sz="1800" dirty="0">
                <a:latin typeface="Montserrat Medium" pitchFamily="2" charset="0"/>
                <a:cs typeface="JOJFUI+Montserrat-Regular"/>
              </a:rPr>
              <a:t>arguments</a:t>
            </a:r>
            <a:r>
              <a:rPr lang="fr-FR" sz="1800" spc="67" dirty="0">
                <a:latin typeface="Montserrat Medium" pitchFamily="2" charset="0"/>
                <a:cs typeface="JOJFUI+Montserrat-Regular"/>
              </a:rPr>
              <a:t> </a:t>
            </a:r>
            <a:r>
              <a:rPr lang="fr-FR" sz="1800" dirty="0">
                <a:latin typeface="Montserrat Medium" pitchFamily="2" charset="0"/>
                <a:cs typeface="JOJFUI+Montserrat-Regular"/>
              </a:rPr>
              <a:t>dans</a:t>
            </a:r>
            <a:r>
              <a:rPr lang="fr-FR" sz="1800" spc="67" dirty="0">
                <a:latin typeface="Montserrat Medium" pitchFamily="2" charset="0"/>
                <a:cs typeface="JOJFUI+Montserrat-Regular"/>
              </a:rPr>
              <a:t> </a:t>
            </a:r>
            <a:r>
              <a:rPr lang="fr-FR" sz="1800" dirty="0">
                <a:latin typeface="Montserrat Medium" pitchFamily="2" charset="0"/>
                <a:cs typeface="JOJFUI+Montserrat-Regular"/>
              </a:rPr>
              <a:t>les</a:t>
            </a:r>
            <a:r>
              <a:rPr lang="fr-FR" sz="1800" spc="67" dirty="0">
                <a:latin typeface="Montserrat Medium" pitchFamily="2" charset="0"/>
                <a:cs typeface="JOJFUI+Montserrat-Regular"/>
              </a:rPr>
              <a:t> </a:t>
            </a:r>
            <a:r>
              <a:rPr lang="fr-FR" sz="1800" dirty="0">
                <a:latin typeface="Montserrat Medium" pitchFamily="2" charset="0"/>
                <a:cs typeface="JOJFUI+Montserrat-Regular"/>
              </a:rPr>
              <a:t>fonctions</a:t>
            </a:r>
            <a:r>
              <a:rPr lang="fr-FR" sz="1800" spc="67" dirty="0">
                <a:latin typeface="Montserrat Medium" pitchFamily="2" charset="0"/>
                <a:cs typeface="JOJFUI+Montserrat-Regular"/>
              </a:rPr>
              <a:t> </a:t>
            </a:r>
            <a:r>
              <a:rPr lang="fr-FR" sz="1800" dirty="0">
                <a:latin typeface="Montserrat Medium" pitchFamily="2" charset="0"/>
                <a:cs typeface="JOJFUI+Montserrat-Regular"/>
              </a:rPr>
              <a:t>se</a:t>
            </a:r>
            <a:r>
              <a:rPr lang="fr-FR" sz="1800" spc="67" dirty="0">
                <a:latin typeface="Montserrat Medium" pitchFamily="2" charset="0"/>
                <a:cs typeface="JOJFUI+Montserrat-Regular"/>
              </a:rPr>
              <a:t> </a:t>
            </a:r>
            <a:r>
              <a:rPr lang="fr-FR" sz="1800" dirty="0">
                <a:latin typeface="Montserrat Medium" pitchFamily="2" charset="0"/>
                <a:cs typeface="JOJFUI+Montserrat-Regular"/>
              </a:rPr>
              <a:t>fait</a:t>
            </a:r>
            <a:r>
              <a:rPr lang="fr-FR" sz="1800" spc="67" dirty="0">
                <a:latin typeface="Montserrat Medium" pitchFamily="2" charset="0"/>
                <a:cs typeface="JOJFUI+Montserrat-Regular"/>
              </a:rPr>
              <a:t> </a:t>
            </a:r>
            <a:r>
              <a:rPr lang="fr-FR" sz="1800" dirty="0">
                <a:latin typeface="Montserrat Medium" pitchFamily="2" charset="0"/>
                <a:cs typeface="JOJFUI+Montserrat-Regular"/>
              </a:rPr>
              <a:t>grâce</a:t>
            </a:r>
            <a:r>
              <a:rPr lang="fr-FR" sz="1800" spc="67" dirty="0">
                <a:latin typeface="Montserrat Medium" pitchFamily="2" charset="0"/>
                <a:cs typeface="JOJFUI+Montserrat-Regular"/>
              </a:rPr>
              <a:t> </a:t>
            </a:r>
            <a:r>
              <a:rPr lang="fr-FR" sz="1800" dirty="0">
                <a:latin typeface="Montserrat Medium" pitchFamily="2" charset="0"/>
                <a:cs typeface="JOJFUI+Montserrat-Regular"/>
              </a:rPr>
              <a:t>à</a:t>
            </a:r>
            <a:r>
              <a:rPr lang="fr-FR" sz="1800" spc="67" dirty="0">
                <a:latin typeface="Montserrat Medium" pitchFamily="2" charset="0"/>
                <a:cs typeface="JOJFUI+Montserrat-Regular"/>
              </a:rPr>
              <a:t> </a:t>
            </a:r>
            <a:r>
              <a:rPr lang="fr-FR" sz="1800" dirty="0">
                <a:latin typeface="Montserrat Medium" pitchFamily="2" charset="0"/>
                <a:cs typeface="JOJFUI+Montserrat-Regular"/>
              </a:rPr>
              <a:t>des</a:t>
            </a:r>
            <a:r>
              <a:rPr lang="fr-FR" sz="1800" spc="67" dirty="0">
                <a:latin typeface="Montserrat Medium" pitchFamily="2" charset="0"/>
                <a:cs typeface="JOJFUI+Montserrat-Regular"/>
              </a:rPr>
              <a:t> </a:t>
            </a:r>
            <a:r>
              <a:rPr lang="fr-FR" sz="1800" dirty="0">
                <a:latin typeface="Montserrat Medium" pitchFamily="2" charset="0"/>
                <a:cs typeface="JOJFUI+Montserrat-Regular"/>
              </a:rPr>
              <a:t>virgules</a:t>
            </a:r>
            <a:r>
              <a:rPr lang="fr-FR" sz="1800" spc="67" dirty="0">
                <a:latin typeface="Montserrat Medium" pitchFamily="2" charset="0"/>
                <a:cs typeface="JOJFUI+Montserrat-Regular"/>
              </a:rPr>
              <a:t> </a:t>
            </a:r>
            <a:r>
              <a:rPr lang="fr-FR" sz="1800" dirty="0">
                <a:latin typeface="Montserrat Medium" pitchFamily="2" charset="0"/>
                <a:cs typeface="JOJFUI+Montserrat-Regular"/>
              </a:rPr>
              <a:t>et</a:t>
            </a:r>
          </a:p>
          <a:p>
            <a:pPr marL="742950" lvl="1" indent="-285750" algn="just">
              <a:lnSpc>
                <a:spcPct val="150000"/>
              </a:lnSpc>
              <a:spcBef>
                <a:spcPts val="0"/>
              </a:spcBef>
              <a:buFont typeface="Arial" panose="020B0604020202020204" pitchFamily="34" charset="0"/>
              <a:buChar char="•"/>
            </a:pPr>
            <a:r>
              <a:rPr lang="fr-FR" sz="1800" dirty="0">
                <a:latin typeface="Montserrat Medium" pitchFamily="2" charset="0"/>
                <a:cs typeface="JOJFUI+Montserrat-Regular"/>
              </a:rPr>
              <a:t>non des points-virgules.</a:t>
            </a:r>
          </a:p>
          <a:p>
            <a:pPr marL="742950" lvl="1" indent="-285750" algn="just">
              <a:lnSpc>
                <a:spcPct val="150000"/>
              </a:lnSpc>
              <a:spcBef>
                <a:spcPts val="0"/>
              </a:spcBef>
              <a:buFont typeface="Arial" panose="020B0604020202020204" pitchFamily="34" charset="0"/>
              <a:buChar char="•"/>
            </a:pPr>
            <a:r>
              <a:rPr lang="fr-FR" sz="1800" dirty="0">
                <a:latin typeface="Montserrat Medium" pitchFamily="2" charset="0"/>
                <a:cs typeface="JOJFUI+Montserrat-Regular"/>
              </a:rPr>
              <a:t>Les décimales se font grâce à des points et non des virgules.</a:t>
            </a:r>
          </a:p>
          <a:p>
            <a:pPr marL="742950" lvl="1" indent="-285750" algn="just">
              <a:lnSpc>
                <a:spcPct val="150000"/>
              </a:lnSpc>
              <a:spcBef>
                <a:spcPts val="0"/>
              </a:spcBef>
              <a:buFont typeface="Arial" panose="020B0604020202020204" pitchFamily="34" charset="0"/>
              <a:buChar char="•"/>
            </a:pPr>
            <a:r>
              <a:rPr lang="fr-FR" sz="1800" dirty="0">
                <a:latin typeface="Montserrat Medium" pitchFamily="2" charset="0"/>
                <a:cs typeface="JOJFUI+Montserrat-Regular"/>
              </a:rPr>
              <a:t>Les noms des fonctions sont en anglais et non en français.</a:t>
            </a:r>
          </a:p>
          <a:p>
            <a:pPr algn="just">
              <a:lnSpc>
                <a:spcPct val="150000"/>
              </a:lnSpc>
              <a:spcBef>
                <a:spcPts val="0"/>
              </a:spcBef>
            </a:pPr>
            <a:r>
              <a:rPr lang="fr-FR" sz="1800" dirty="0">
                <a:latin typeface="Montserrat Medium" pitchFamily="2" charset="0"/>
                <a:cs typeface="JOJFUI+Montserrat-Regular"/>
              </a:rPr>
              <a:t>Par</a:t>
            </a:r>
            <a:r>
              <a:rPr lang="fr-FR" sz="1800" spc="71" dirty="0">
                <a:latin typeface="Montserrat Medium" pitchFamily="2" charset="0"/>
                <a:cs typeface="JOJFUI+Montserrat-Regular"/>
              </a:rPr>
              <a:t> </a:t>
            </a:r>
            <a:r>
              <a:rPr lang="fr-FR" sz="1800" dirty="0">
                <a:latin typeface="Montserrat Medium" pitchFamily="2" charset="0"/>
                <a:cs typeface="JOJFUI+Montserrat-Regular"/>
              </a:rPr>
              <a:t>rapport</a:t>
            </a:r>
            <a:r>
              <a:rPr lang="fr-FR" sz="1800" spc="71" dirty="0">
                <a:latin typeface="Montserrat Medium" pitchFamily="2" charset="0"/>
                <a:cs typeface="JOJFUI+Montserrat-Regular"/>
              </a:rPr>
              <a:t> </a:t>
            </a:r>
            <a:r>
              <a:rPr lang="fr-FR" sz="1800" dirty="0">
                <a:latin typeface="Montserrat Medium" pitchFamily="2" charset="0"/>
                <a:cs typeface="JOJFUI+Montserrat-Regular"/>
              </a:rPr>
              <a:t>à</a:t>
            </a:r>
            <a:r>
              <a:rPr lang="fr-FR" sz="1800" spc="71" dirty="0">
                <a:latin typeface="Montserrat Medium" pitchFamily="2" charset="0"/>
                <a:cs typeface="JOJFUI+Montserrat-Regular"/>
              </a:rPr>
              <a:t> </a:t>
            </a:r>
            <a:r>
              <a:rPr lang="fr-FR" sz="1800" dirty="0">
                <a:latin typeface="Montserrat Medium" pitchFamily="2" charset="0"/>
                <a:cs typeface="JOJFUI+Montserrat-Regular"/>
              </a:rPr>
              <a:t>Excel,</a:t>
            </a:r>
            <a:r>
              <a:rPr lang="fr-FR" sz="1800" spc="71" dirty="0">
                <a:latin typeface="Montserrat Medium" pitchFamily="2" charset="0"/>
                <a:cs typeface="JOJFUI+Montserrat-Regular"/>
              </a:rPr>
              <a:t> </a:t>
            </a:r>
            <a:r>
              <a:rPr lang="fr-FR" sz="1800" dirty="0">
                <a:latin typeface="Montserrat Medium" pitchFamily="2" charset="0"/>
                <a:cs typeface="JOJFUI+Montserrat-Regular"/>
              </a:rPr>
              <a:t>il</a:t>
            </a:r>
            <a:r>
              <a:rPr lang="fr-FR" sz="1800" spc="71" dirty="0">
                <a:latin typeface="Montserrat Medium" pitchFamily="2" charset="0"/>
                <a:cs typeface="JOJFUI+Montserrat-Regular"/>
              </a:rPr>
              <a:t> </a:t>
            </a:r>
            <a:r>
              <a:rPr lang="fr-FR" sz="1800" dirty="0">
                <a:latin typeface="Montserrat Medium" pitchFamily="2" charset="0"/>
                <a:cs typeface="JOJFUI+Montserrat-Regular"/>
              </a:rPr>
              <a:t>y</a:t>
            </a:r>
            <a:r>
              <a:rPr lang="fr-FR" sz="1800" spc="71" dirty="0">
                <a:latin typeface="Montserrat Medium" pitchFamily="2" charset="0"/>
                <a:cs typeface="JOJFUI+Montserrat-Regular"/>
              </a:rPr>
              <a:t> </a:t>
            </a:r>
            <a:r>
              <a:rPr lang="fr-FR" sz="1800" dirty="0">
                <a:latin typeface="Montserrat Medium" pitchFamily="2" charset="0"/>
                <a:cs typeface="JOJFUI+Montserrat-Regular"/>
              </a:rPr>
              <a:t>a</a:t>
            </a:r>
            <a:r>
              <a:rPr lang="fr-FR" sz="1800" spc="71" dirty="0">
                <a:latin typeface="Montserrat Medium" pitchFamily="2" charset="0"/>
                <a:cs typeface="JOJFUI+Montserrat-Regular"/>
              </a:rPr>
              <a:t> </a:t>
            </a:r>
            <a:r>
              <a:rPr lang="fr-FR" sz="1800" dirty="0">
                <a:latin typeface="Montserrat Medium" pitchFamily="2" charset="0"/>
                <a:cs typeface="JOJFUI+Montserrat-Regular"/>
              </a:rPr>
              <a:t>un</a:t>
            </a:r>
            <a:r>
              <a:rPr lang="fr-FR" sz="1800" spc="71" dirty="0">
                <a:latin typeface="Montserrat Medium" pitchFamily="2" charset="0"/>
                <a:cs typeface="JOJFUI+Montserrat-Regular"/>
              </a:rPr>
              <a:t> </a:t>
            </a:r>
            <a:r>
              <a:rPr lang="fr-FR" sz="1800" dirty="0">
                <a:latin typeface="Montserrat Medium" pitchFamily="2" charset="0"/>
                <a:cs typeface="JOJFUI+Montserrat-Regular"/>
              </a:rPr>
              <a:t>panel</a:t>
            </a:r>
            <a:r>
              <a:rPr lang="fr-FR" sz="1800" spc="71" dirty="0">
                <a:latin typeface="Montserrat Medium" pitchFamily="2" charset="0"/>
                <a:cs typeface="JOJFUI+Montserrat-Regular"/>
              </a:rPr>
              <a:t> </a:t>
            </a:r>
            <a:r>
              <a:rPr lang="fr-FR" sz="1800" dirty="0">
                <a:latin typeface="Montserrat Medium" pitchFamily="2" charset="0"/>
                <a:cs typeface="JOJFUI+Montserrat-Regular"/>
              </a:rPr>
              <a:t>bien</a:t>
            </a:r>
            <a:r>
              <a:rPr lang="fr-FR" sz="1800" spc="71" dirty="0">
                <a:latin typeface="Montserrat Medium" pitchFamily="2" charset="0"/>
                <a:cs typeface="JOJFUI+Montserrat-Regular"/>
              </a:rPr>
              <a:t> </a:t>
            </a:r>
            <a:r>
              <a:rPr lang="fr-FR" sz="1800" dirty="0">
                <a:latin typeface="Montserrat Medium" pitchFamily="2" charset="0"/>
                <a:cs typeface="JOJFUI+Montserrat-Regular"/>
              </a:rPr>
              <a:t>plus</a:t>
            </a:r>
            <a:r>
              <a:rPr lang="fr-FR" sz="1800" spc="71" dirty="0">
                <a:latin typeface="Montserrat Medium" pitchFamily="2" charset="0"/>
                <a:cs typeface="JOJFUI+Montserrat-Regular"/>
              </a:rPr>
              <a:t> </a:t>
            </a:r>
            <a:r>
              <a:rPr lang="fr-FR" sz="1800" dirty="0">
                <a:latin typeface="Montserrat Medium" pitchFamily="2" charset="0"/>
                <a:cs typeface="JOJFUI+Montserrat-Regular"/>
              </a:rPr>
              <a:t>large</a:t>
            </a:r>
            <a:r>
              <a:rPr lang="fr-FR" sz="1800" spc="71" dirty="0">
                <a:latin typeface="Montserrat Medium" pitchFamily="2" charset="0"/>
                <a:cs typeface="JOJFUI+Montserrat-Regular"/>
              </a:rPr>
              <a:t> </a:t>
            </a:r>
            <a:r>
              <a:rPr lang="fr-FR" sz="1800" dirty="0">
                <a:latin typeface="Montserrat Medium" pitchFamily="2" charset="0"/>
                <a:cs typeface="JOJFUI+Montserrat-Regular"/>
              </a:rPr>
              <a:t>de</a:t>
            </a:r>
            <a:r>
              <a:rPr lang="fr-FR" sz="1800" spc="71" dirty="0">
                <a:latin typeface="Montserrat Medium" pitchFamily="2" charset="0"/>
                <a:cs typeface="JOJFUI+Montserrat-Regular"/>
              </a:rPr>
              <a:t> </a:t>
            </a:r>
            <a:r>
              <a:rPr lang="fr-FR" sz="1800" dirty="0">
                <a:latin typeface="Montserrat Medium" pitchFamily="2" charset="0"/>
                <a:cs typeface="JOJFUI+Montserrat-Regular"/>
              </a:rPr>
              <a:t>formule</a:t>
            </a:r>
            <a:r>
              <a:rPr lang="fr-FR" sz="1800" spc="71" dirty="0">
                <a:latin typeface="Montserrat Medium" pitchFamily="2" charset="0"/>
                <a:cs typeface="JOJFUI+Montserrat-Regular"/>
              </a:rPr>
              <a:t> </a:t>
            </a:r>
            <a:r>
              <a:rPr lang="fr-FR" sz="1800" dirty="0">
                <a:latin typeface="Montserrat Medium" pitchFamily="2" charset="0"/>
                <a:cs typeface="JOJFUI+Montserrat-Regular"/>
              </a:rPr>
              <a:t>et</a:t>
            </a:r>
            <a:r>
              <a:rPr lang="fr-FR" sz="1800" spc="71" dirty="0">
                <a:latin typeface="Montserrat Medium" pitchFamily="2" charset="0"/>
                <a:cs typeface="JOJFUI+Montserrat-Regular"/>
              </a:rPr>
              <a:t> </a:t>
            </a:r>
            <a:r>
              <a:rPr lang="fr-FR" sz="1800" dirty="0">
                <a:latin typeface="Montserrat Medium" pitchFamily="2" charset="0"/>
                <a:cs typeface="JOJFUI+Montserrat-Regular"/>
              </a:rPr>
              <a:t>la</a:t>
            </a:r>
            <a:r>
              <a:rPr lang="fr-FR" sz="1800" spc="71" dirty="0">
                <a:latin typeface="Montserrat Medium" pitchFamily="2" charset="0"/>
                <a:cs typeface="JOJFUI+Montserrat-Regular"/>
              </a:rPr>
              <a:t> </a:t>
            </a:r>
            <a:r>
              <a:rPr lang="fr-FR" sz="1800" dirty="0">
                <a:latin typeface="Montserrat Medium" pitchFamily="2" charset="0"/>
                <a:cs typeface="JOJFUI+Montserrat-Regular"/>
              </a:rPr>
              <a:t>possibilité de créer des variables dans les formules.</a:t>
            </a:r>
          </a:p>
        </p:txBody>
      </p:sp>
      <p:pic>
        <p:nvPicPr>
          <p:cNvPr id="4" name="Image 3">
            <a:extLst>
              <a:ext uri="{FF2B5EF4-FFF2-40B4-BE49-F238E27FC236}">
                <a16:creationId xmlns:a16="http://schemas.microsoft.com/office/drawing/2014/main" id="{3AA6DA4D-D6F4-D529-2C11-529C140FC972}"/>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4C8B1194-E84F-85FC-145E-13AF64219221}"/>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657241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40595-67CA-344D-C0E4-F5FC35CB402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25276CD-477D-886E-D51C-7A953DB042A2}"/>
              </a:ext>
            </a:extLst>
          </p:cNvPr>
          <p:cNvSpPr>
            <a:spLocks noGrp="1"/>
          </p:cNvSpPr>
          <p:nvPr>
            <p:ph type="ctrTitle"/>
          </p:nvPr>
        </p:nvSpPr>
        <p:spPr>
          <a:xfrm>
            <a:off x="442114" y="399734"/>
            <a:ext cx="10823945" cy="755746"/>
          </a:xfrm>
        </p:spPr>
        <p:txBody>
          <a:bodyPr>
            <a:noAutofit/>
          </a:bodyPr>
          <a:lstStyle/>
          <a:p>
            <a:pPr marL="0" marR="0">
              <a:lnSpc>
                <a:spcPts val="1960"/>
              </a:lnSpc>
              <a:spcBef>
                <a:spcPts val="0"/>
              </a:spcBef>
              <a:spcAft>
                <a:spcPts val="0"/>
              </a:spcAft>
            </a:pPr>
            <a:r>
              <a:rPr lang="fr-FR" sz="3200" dirty="0">
                <a:solidFill>
                  <a:srgbClr val="0F2035"/>
                </a:solidFill>
                <a:latin typeface="Montserrat ExtraBold" pitchFamily="2" charset="0"/>
                <a:cs typeface="Montserrat"/>
              </a:rPr>
              <a:t>Différence entre mesure et colonne calculée</a:t>
            </a:r>
          </a:p>
        </p:txBody>
      </p:sp>
      <p:sp>
        <p:nvSpPr>
          <p:cNvPr id="3" name="Sous-titre 2">
            <a:extLst>
              <a:ext uri="{FF2B5EF4-FFF2-40B4-BE49-F238E27FC236}">
                <a16:creationId xmlns:a16="http://schemas.microsoft.com/office/drawing/2014/main" id="{31936DF4-BC8E-F770-27B0-C58A9FE67951}"/>
              </a:ext>
            </a:extLst>
          </p:cNvPr>
          <p:cNvSpPr>
            <a:spLocks noGrp="1"/>
          </p:cNvSpPr>
          <p:nvPr>
            <p:ph type="subTitle" idx="1"/>
          </p:nvPr>
        </p:nvSpPr>
        <p:spPr>
          <a:xfrm>
            <a:off x="1090670" y="1344609"/>
            <a:ext cx="10175389" cy="1061134"/>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JOJFUI+Montserrat-Regular"/>
              </a:rPr>
              <a:t>Vous</a:t>
            </a:r>
            <a:r>
              <a:rPr lang="fr-FR" sz="1800" spc="475"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pouvez</a:t>
            </a:r>
            <a:r>
              <a:rPr lang="fr-FR" sz="1800" spc="475"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remarquer</a:t>
            </a:r>
            <a:r>
              <a:rPr lang="fr-FR" sz="1800" spc="475"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dans</a:t>
            </a:r>
            <a:r>
              <a:rPr lang="fr-FR" sz="1800" spc="475"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l’onglet</a:t>
            </a:r>
            <a:r>
              <a:rPr lang="fr-FR" sz="1800" spc="475"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 Modélisation »</a:t>
            </a:r>
            <a:r>
              <a:rPr lang="fr-FR" sz="1800" spc="475"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que</a:t>
            </a:r>
            <a:r>
              <a:rPr lang="fr-FR" sz="1800" spc="475"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vous</a:t>
            </a:r>
            <a:r>
              <a:rPr lang="fr-FR" sz="1800" spc="475"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avez</a:t>
            </a:r>
            <a:r>
              <a:rPr lang="fr-FR" sz="1800" spc="475"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la possibilité de créer des mesures ou des colonnes calculées :</a:t>
            </a:r>
          </a:p>
        </p:txBody>
      </p:sp>
      <p:sp>
        <p:nvSpPr>
          <p:cNvPr id="4" name="object 1">
            <a:extLst>
              <a:ext uri="{FF2B5EF4-FFF2-40B4-BE49-F238E27FC236}">
                <a16:creationId xmlns:a16="http://schemas.microsoft.com/office/drawing/2014/main" id="{0C525437-1A48-FDA0-D208-1047FE83CD2C}"/>
              </a:ext>
            </a:extLst>
          </p:cNvPr>
          <p:cNvSpPr/>
          <p:nvPr/>
        </p:nvSpPr>
        <p:spPr>
          <a:xfrm>
            <a:off x="1090669" y="2220829"/>
            <a:ext cx="7748531" cy="4375913"/>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9ABA778D-528F-0599-C90F-2E45E982A2DD}"/>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1D0DD145-0DCB-247E-141E-B0322AB24537}"/>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2908450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00E3B-3D19-789C-B2BB-B49495AC4D3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77EFFE1-8A82-4A61-E21C-2376A455F536}"/>
              </a:ext>
            </a:extLst>
          </p:cNvPr>
          <p:cNvSpPr>
            <a:spLocks noGrp="1"/>
          </p:cNvSpPr>
          <p:nvPr>
            <p:ph type="ctrTitle"/>
          </p:nvPr>
        </p:nvSpPr>
        <p:spPr>
          <a:xfrm>
            <a:off x="442114" y="399734"/>
            <a:ext cx="10823945" cy="755746"/>
          </a:xfrm>
        </p:spPr>
        <p:txBody>
          <a:bodyPr>
            <a:noAutofit/>
          </a:bodyPr>
          <a:lstStyle/>
          <a:p>
            <a:pPr marL="0" marR="0">
              <a:lnSpc>
                <a:spcPts val="1960"/>
              </a:lnSpc>
              <a:spcBef>
                <a:spcPts val="0"/>
              </a:spcBef>
              <a:spcAft>
                <a:spcPts val="0"/>
              </a:spcAft>
            </a:pPr>
            <a:r>
              <a:rPr lang="fr-FR" sz="3200" dirty="0">
                <a:solidFill>
                  <a:srgbClr val="0F2035"/>
                </a:solidFill>
                <a:latin typeface="Montserrat ExtraBold" pitchFamily="2" charset="0"/>
                <a:cs typeface="Montserrat"/>
              </a:rPr>
              <a:t>Différence entre mesure et colonne calculée</a:t>
            </a:r>
          </a:p>
        </p:txBody>
      </p:sp>
      <p:sp>
        <p:nvSpPr>
          <p:cNvPr id="3" name="Sous-titre 2">
            <a:extLst>
              <a:ext uri="{FF2B5EF4-FFF2-40B4-BE49-F238E27FC236}">
                <a16:creationId xmlns:a16="http://schemas.microsoft.com/office/drawing/2014/main" id="{DBEBC3FF-5AD9-1BE5-20BF-C299BDCDE5B9}"/>
              </a:ext>
            </a:extLst>
          </p:cNvPr>
          <p:cNvSpPr>
            <a:spLocks noGrp="1"/>
          </p:cNvSpPr>
          <p:nvPr>
            <p:ph type="subTitle" idx="1"/>
          </p:nvPr>
        </p:nvSpPr>
        <p:spPr>
          <a:xfrm>
            <a:off x="892630" y="1344609"/>
            <a:ext cx="10373430" cy="4043820"/>
          </a:xfrm>
        </p:spPr>
        <p:txBody>
          <a:bodyPr>
            <a:noAutofit/>
          </a:bodyPr>
          <a:lstStyle/>
          <a:p>
            <a:pPr algn="just">
              <a:lnSpc>
                <a:spcPct val="150000"/>
              </a:lnSpc>
              <a:spcBef>
                <a:spcPts val="0"/>
              </a:spcBef>
            </a:pPr>
            <a:r>
              <a:rPr lang="fr-FR" sz="1800" dirty="0">
                <a:latin typeface="Montserrat Medium" pitchFamily="2" charset="0"/>
                <a:cs typeface="JOJFUI+Montserrat-Regular"/>
              </a:rPr>
              <a:t>La</a:t>
            </a:r>
            <a:r>
              <a:rPr lang="fr-FR" sz="1800" spc="676" dirty="0">
                <a:latin typeface="Montserrat Medium" pitchFamily="2" charset="0"/>
                <a:cs typeface="JOJFUI+Montserrat-Regular"/>
              </a:rPr>
              <a:t> </a:t>
            </a:r>
            <a:r>
              <a:rPr lang="fr-FR" sz="1800" dirty="0">
                <a:latin typeface="Montserrat Medium" pitchFamily="2" charset="0"/>
                <a:cs typeface="JOJFUI+Montserrat-Regular"/>
              </a:rPr>
              <a:t>mesure</a:t>
            </a:r>
            <a:r>
              <a:rPr lang="fr-FR" sz="1800" spc="676" dirty="0">
                <a:latin typeface="Montserrat Medium" pitchFamily="2" charset="0"/>
                <a:cs typeface="JOJFUI+Montserrat-Regular"/>
              </a:rPr>
              <a:t> </a:t>
            </a:r>
            <a:r>
              <a:rPr lang="fr-FR" sz="1800" dirty="0">
                <a:latin typeface="Montserrat Medium" pitchFamily="2" charset="0"/>
                <a:cs typeface="JOJFUI+Montserrat-Regular"/>
              </a:rPr>
              <a:t>est</a:t>
            </a:r>
            <a:r>
              <a:rPr lang="fr-FR" sz="1800" spc="676" dirty="0">
                <a:latin typeface="Montserrat Medium" pitchFamily="2" charset="0"/>
                <a:cs typeface="JOJFUI+Montserrat-Regular"/>
              </a:rPr>
              <a:t> </a:t>
            </a:r>
            <a:r>
              <a:rPr lang="fr-FR" sz="1800" dirty="0">
                <a:latin typeface="Montserrat Medium" pitchFamily="2" charset="0"/>
                <a:cs typeface="JOJFUI+Montserrat-Regular"/>
              </a:rPr>
              <a:t>un</a:t>
            </a:r>
            <a:r>
              <a:rPr lang="fr-FR" sz="1800" spc="676" dirty="0">
                <a:latin typeface="Montserrat Medium" pitchFamily="2" charset="0"/>
                <a:cs typeface="JOJFUI+Montserrat-Regular"/>
              </a:rPr>
              <a:t> </a:t>
            </a:r>
            <a:r>
              <a:rPr lang="fr-FR" sz="1800" b="1" dirty="0">
                <a:latin typeface="Montserrat Medium" pitchFamily="2" charset="0"/>
                <a:cs typeface="Montserrat"/>
              </a:rPr>
              <a:t>calcul</a:t>
            </a:r>
            <a:r>
              <a:rPr lang="fr-FR" sz="1800" b="1" spc="688" dirty="0">
                <a:latin typeface="Montserrat Medium" pitchFamily="2" charset="0"/>
                <a:cs typeface="Montserrat"/>
              </a:rPr>
              <a:t> </a:t>
            </a:r>
            <a:r>
              <a:rPr lang="fr-FR" sz="1800" b="1" dirty="0">
                <a:latin typeface="Montserrat Medium" pitchFamily="2" charset="0"/>
                <a:cs typeface="Montserrat"/>
              </a:rPr>
              <a:t>dynamique</a:t>
            </a:r>
            <a:r>
              <a:rPr lang="fr-FR" sz="1800" b="1" spc="650" dirty="0">
                <a:latin typeface="Montserrat Medium" pitchFamily="2" charset="0"/>
                <a:cs typeface="Montserrat"/>
              </a:rPr>
              <a:t> </a:t>
            </a:r>
            <a:r>
              <a:rPr lang="fr-FR" sz="1800" dirty="0">
                <a:latin typeface="Montserrat Medium" pitchFamily="2" charset="0"/>
                <a:cs typeface="JOJFUI+Montserrat-Regular"/>
              </a:rPr>
              <a:t>qu’on</a:t>
            </a:r>
            <a:r>
              <a:rPr lang="fr-FR" sz="1800" spc="676" dirty="0">
                <a:latin typeface="Montserrat Medium" pitchFamily="2" charset="0"/>
                <a:cs typeface="JOJFUI+Montserrat-Regular"/>
              </a:rPr>
              <a:t> </a:t>
            </a:r>
            <a:r>
              <a:rPr lang="fr-FR" sz="1800" dirty="0">
                <a:latin typeface="Montserrat Medium" pitchFamily="2" charset="0"/>
                <a:cs typeface="JOJFUI+Montserrat-Regular"/>
              </a:rPr>
              <a:t>utilise</a:t>
            </a:r>
            <a:r>
              <a:rPr lang="fr-FR" sz="1800" spc="676" dirty="0">
                <a:latin typeface="Montserrat Medium" pitchFamily="2" charset="0"/>
                <a:cs typeface="JOJFUI+Montserrat-Regular"/>
              </a:rPr>
              <a:t> </a:t>
            </a:r>
            <a:r>
              <a:rPr lang="fr-FR" sz="1800" dirty="0">
                <a:latin typeface="Montserrat Medium" pitchFamily="2" charset="0"/>
                <a:cs typeface="JOJFUI+Montserrat-Regular"/>
              </a:rPr>
              <a:t>pour</a:t>
            </a:r>
            <a:r>
              <a:rPr lang="fr-FR" sz="1800" spc="676" dirty="0">
                <a:latin typeface="Montserrat Medium" pitchFamily="2" charset="0"/>
                <a:cs typeface="JOJFUI+Montserrat-Regular"/>
              </a:rPr>
              <a:t> </a:t>
            </a:r>
            <a:r>
              <a:rPr lang="fr-FR" sz="1800" dirty="0">
                <a:latin typeface="Montserrat Medium" pitchFamily="2" charset="0"/>
                <a:cs typeface="JOJFUI+Montserrat-Regular"/>
              </a:rPr>
              <a:t>l’</a:t>
            </a:r>
            <a:r>
              <a:rPr lang="fr-FR" sz="1800" b="1" dirty="0">
                <a:latin typeface="Montserrat Medium" pitchFamily="2" charset="0"/>
                <a:cs typeface="Montserrat"/>
              </a:rPr>
              <a:t>analyse</a:t>
            </a:r>
            <a:r>
              <a:rPr lang="fr-FR" sz="1800" b="1" spc="688" dirty="0">
                <a:latin typeface="Montserrat Medium" pitchFamily="2" charset="0"/>
                <a:cs typeface="Montserrat"/>
              </a:rPr>
              <a:t> </a:t>
            </a:r>
            <a:r>
              <a:rPr lang="fr-FR" sz="1800" b="1" dirty="0">
                <a:latin typeface="Montserrat Medium" pitchFamily="2" charset="0"/>
                <a:cs typeface="Montserrat"/>
              </a:rPr>
              <a:t>et l’agrégation</a:t>
            </a:r>
            <a:r>
              <a:rPr lang="fr-FR" sz="1800" b="1" spc="76" dirty="0">
                <a:latin typeface="Montserrat Medium" pitchFamily="2" charset="0"/>
                <a:cs typeface="Montserrat"/>
              </a:rPr>
              <a:t> </a:t>
            </a:r>
            <a:r>
              <a:rPr lang="fr-FR" sz="1800" b="1" dirty="0">
                <a:latin typeface="Montserrat Medium" pitchFamily="2" charset="0"/>
                <a:cs typeface="Montserrat"/>
              </a:rPr>
              <a:t>des</a:t>
            </a:r>
            <a:r>
              <a:rPr lang="fr-FR" sz="1800" b="1" spc="76" dirty="0">
                <a:latin typeface="Montserrat Medium" pitchFamily="2" charset="0"/>
                <a:cs typeface="Montserrat"/>
              </a:rPr>
              <a:t> </a:t>
            </a:r>
            <a:r>
              <a:rPr lang="fr-FR" sz="1800" b="1" dirty="0">
                <a:latin typeface="Montserrat Medium" pitchFamily="2" charset="0"/>
                <a:cs typeface="Montserrat"/>
              </a:rPr>
              <a:t>données.</a:t>
            </a:r>
            <a:r>
              <a:rPr lang="fr-FR" sz="1800" b="1" spc="76" dirty="0">
                <a:latin typeface="Montserrat Medium" pitchFamily="2" charset="0"/>
                <a:cs typeface="Montserrat"/>
              </a:rPr>
              <a:t> </a:t>
            </a:r>
            <a:r>
              <a:rPr lang="fr-FR" sz="1800" dirty="0">
                <a:latin typeface="Montserrat Medium" pitchFamily="2" charset="0"/>
                <a:cs typeface="JOJFUI+Montserrat-Regular"/>
              </a:rPr>
              <a:t>Ce</a:t>
            </a:r>
            <a:r>
              <a:rPr lang="fr-FR" sz="1800" spc="70" dirty="0">
                <a:latin typeface="Montserrat Medium" pitchFamily="2" charset="0"/>
                <a:cs typeface="JOJFUI+Montserrat-Regular"/>
              </a:rPr>
              <a:t> </a:t>
            </a:r>
            <a:r>
              <a:rPr lang="fr-FR" sz="1800" dirty="0">
                <a:latin typeface="Montserrat Medium" pitchFamily="2" charset="0"/>
                <a:cs typeface="JOJFUI+Montserrat-Regular"/>
              </a:rPr>
              <a:t>calcul</a:t>
            </a:r>
            <a:r>
              <a:rPr lang="fr-FR" sz="1800" spc="70" dirty="0">
                <a:latin typeface="Montserrat Medium" pitchFamily="2" charset="0"/>
                <a:cs typeface="JOJFUI+Montserrat-Regular"/>
              </a:rPr>
              <a:t> </a:t>
            </a:r>
            <a:r>
              <a:rPr lang="fr-FR" sz="1800" dirty="0">
                <a:latin typeface="Montserrat Medium" pitchFamily="2" charset="0"/>
                <a:cs typeface="JOJFUI+Montserrat-Regular"/>
              </a:rPr>
              <a:t>est</a:t>
            </a:r>
            <a:r>
              <a:rPr lang="fr-FR" sz="1800" spc="70" dirty="0">
                <a:latin typeface="Montserrat Medium" pitchFamily="2" charset="0"/>
                <a:cs typeface="JOJFUI+Montserrat-Regular"/>
              </a:rPr>
              <a:t> </a:t>
            </a:r>
            <a:r>
              <a:rPr lang="fr-FR" sz="1800" dirty="0">
                <a:latin typeface="Montserrat Medium" pitchFamily="2" charset="0"/>
                <a:cs typeface="JOJFUI+Montserrat-Regular"/>
              </a:rPr>
              <a:t>activé</a:t>
            </a:r>
            <a:r>
              <a:rPr lang="fr-FR" sz="1800" spc="70" dirty="0">
                <a:latin typeface="Montserrat Medium" pitchFamily="2" charset="0"/>
                <a:cs typeface="JOJFUI+Montserrat-Regular"/>
              </a:rPr>
              <a:t> </a:t>
            </a:r>
            <a:r>
              <a:rPr lang="fr-FR" sz="1800" dirty="0">
                <a:latin typeface="Montserrat Medium" pitchFamily="2" charset="0"/>
                <a:cs typeface="JOJFUI+Montserrat-Regular"/>
              </a:rPr>
              <a:t>en</a:t>
            </a:r>
            <a:r>
              <a:rPr lang="fr-FR" sz="1800" spc="70" dirty="0">
                <a:latin typeface="Montserrat Medium" pitchFamily="2" charset="0"/>
                <a:cs typeface="JOJFUI+Montserrat-Regular"/>
              </a:rPr>
              <a:t> </a:t>
            </a:r>
            <a:r>
              <a:rPr lang="fr-FR" sz="1800" dirty="0">
                <a:latin typeface="Montserrat Medium" pitchFamily="2" charset="0"/>
                <a:cs typeface="JOJFUI+Montserrat-Regular"/>
              </a:rPr>
              <a:t>fonction</a:t>
            </a:r>
            <a:r>
              <a:rPr lang="fr-FR" sz="1800" spc="70" dirty="0">
                <a:latin typeface="Montserrat Medium" pitchFamily="2" charset="0"/>
                <a:cs typeface="JOJFUI+Montserrat-Regular"/>
              </a:rPr>
              <a:t> </a:t>
            </a:r>
            <a:r>
              <a:rPr lang="fr-FR" sz="1800" dirty="0">
                <a:latin typeface="Montserrat Medium" pitchFamily="2" charset="0"/>
                <a:cs typeface="JOJFUI+Montserrat-Regular"/>
              </a:rPr>
              <a:t>du</a:t>
            </a:r>
            <a:r>
              <a:rPr lang="fr-FR" sz="1800" spc="70" dirty="0">
                <a:latin typeface="Montserrat Medium" pitchFamily="2" charset="0"/>
                <a:cs typeface="JOJFUI+Montserrat-Regular"/>
              </a:rPr>
              <a:t> </a:t>
            </a:r>
            <a:r>
              <a:rPr lang="fr-FR" sz="1800" dirty="0">
                <a:latin typeface="Montserrat Medium" pitchFamily="2" charset="0"/>
                <a:cs typeface="JOJFUI+Montserrat-Regular"/>
              </a:rPr>
              <a:t>contexte</a:t>
            </a:r>
            <a:r>
              <a:rPr lang="fr-FR" sz="1800" spc="70" dirty="0">
                <a:latin typeface="Montserrat Medium" pitchFamily="2" charset="0"/>
                <a:cs typeface="JOJFUI+Montserrat-Regular"/>
              </a:rPr>
              <a:t> </a:t>
            </a:r>
            <a:r>
              <a:rPr lang="fr-FR" sz="1800" dirty="0">
                <a:latin typeface="Montserrat Medium" pitchFamily="2" charset="0"/>
                <a:cs typeface="JOJFUI+Montserrat-Regular"/>
              </a:rPr>
              <a:t>dans lequel</a:t>
            </a:r>
            <a:r>
              <a:rPr lang="fr-FR" sz="1800" spc="103" dirty="0">
                <a:latin typeface="Montserrat Medium" pitchFamily="2" charset="0"/>
                <a:cs typeface="JOJFUI+Montserrat-Regular"/>
              </a:rPr>
              <a:t> </a:t>
            </a:r>
            <a:r>
              <a:rPr lang="fr-FR" sz="1800" dirty="0">
                <a:latin typeface="Montserrat Medium" pitchFamily="2" charset="0"/>
                <a:cs typeface="JOJFUI+Montserrat-Regular"/>
              </a:rPr>
              <a:t>nous</a:t>
            </a:r>
            <a:r>
              <a:rPr lang="fr-FR" sz="1800" spc="103" dirty="0">
                <a:latin typeface="Montserrat Medium" pitchFamily="2" charset="0"/>
                <a:cs typeface="JOJFUI+Montserrat-Regular"/>
              </a:rPr>
              <a:t> </a:t>
            </a:r>
            <a:r>
              <a:rPr lang="fr-FR" sz="1800" dirty="0">
                <a:latin typeface="Montserrat Medium" pitchFamily="2" charset="0"/>
                <a:cs typeface="JOJFUI+Montserrat-Regular"/>
              </a:rPr>
              <a:t>allons</a:t>
            </a:r>
            <a:r>
              <a:rPr lang="fr-FR" sz="1800" spc="103" dirty="0">
                <a:latin typeface="Montserrat Medium" pitchFamily="2" charset="0"/>
                <a:cs typeface="JOJFUI+Montserrat-Regular"/>
              </a:rPr>
              <a:t> </a:t>
            </a:r>
            <a:r>
              <a:rPr lang="fr-FR" sz="1800" dirty="0">
                <a:latin typeface="Montserrat Medium" pitchFamily="2" charset="0"/>
                <a:cs typeface="JOJFUI+Montserrat-Regular"/>
              </a:rPr>
              <a:t>l’utiliser</a:t>
            </a:r>
            <a:r>
              <a:rPr lang="fr-FR" sz="1800" spc="103" dirty="0">
                <a:latin typeface="Montserrat Medium" pitchFamily="2" charset="0"/>
                <a:cs typeface="JOJFUI+Montserrat-Regular"/>
              </a:rPr>
              <a:t> </a:t>
            </a:r>
            <a:r>
              <a:rPr lang="fr-FR" sz="1800" dirty="0">
                <a:latin typeface="Montserrat Medium" pitchFamily="2" charset="0"/>
                <a:cs typeface="JOJFUI+Montserrat-Regular"/>
              </a:rPr>
              <a:t>(calculer</a:t>
            </a:r>
            <a:r>
              <a:rPr lang="fr-FR" sz="1800" spc="103" dirty="0">
                <a:latin typeface="Montserrat Medium" pitchFamily="2" charset="0"/>
                <a:cs typeface="JOJFUI+Montserrat-Regular"/>
              </a:rPr>
              <a:t> </a:t>
            </a:r>
            <a:r>
              <a:rPr lang="fr-FR" sz="1800" dirty="0">
                <a:latin typeface="Montserrat Medium" pitchFamily="2" charset="0"/>
                <a:cs typeface="JOJFUI+Montserrat-Regular"/>
              </a:rPr>
              <a:t>un</a:t>
            </a:r>
            <a:r>
              <a:rPr lang="fr-FR" sz="1800" spc="103" dirty="0">
                <a:latin typeface="Montserrat Medium" pitchFamily="2" charset="0"/>
                <a:cs typeface="JOJFUI+Montserrat-Regular"/>
              </a:rPr>
              <a:t> </a:t>
            </a:r>
            <a:r>
              <a:rPr lang="fr-FR" sz="1800" dirty="0">
                <a:latin typeface="Montserrat Medium" pitchFamily="2" charset="0"/>
                <a:cs typeface="JOJFUI+Montserrat-Regular"/>
              </a:rPr>
              <a:t>total,</a:t>
            </a:r>
            <a:r>
              <a:rPr lang="fr-FR" sz="1800" spc="103" dirty="0">
                <a:latin typeface="Montserrat Medium" pitchFamily="2" charset="0"/>
                <a:cs typeface="JOJFUI+Montserrat-Regular"/>
              </a:rPr>
              <a:t> </a:t>
            </a:r>
            <a:r>
              <a:rPr lang="fr-FR" sz="1800" dirty="0">
                <a:latin typeface="Montserrat Medium" pitchFamily="2" charset="0"/>
                <a:cs typeface="JOJFUI+Montserrat-Regular"/>
              </a:rPr>
              <a:t>une</a:t>
            </a:r>
            <a:r>
              <a:rPr lang="fr-FR" sz="1800" spc="103" dirty="0">
                <a:latin typeface="Montserrat Medium" pitchFamily="2" charset="0"/>
                <a:cs typeface="JOJFUI+Montserrat-Regular"/>
              </a:rPr>
              <a:t> </a:t>
            </a:r>
            <a:r>
              <a:rPr lang="fr-FR" sz="1800" dirty="0">
                <a:latin typeface="Montserrat Medium" pitchFamily="2" charset="0"/>
                <a:cs typeface="JOJFUI+Montserrat-Regular"/>
              </a:rPr>
              <a:t>moyenne,</a:t>
            </a:r>
            <a:r>
              <a:rPr lang="fr-FR" sz="1800" spc="103" dirty="0">
                <a:latin typeface="Montserrat Medium" pitchFamily="2" charset="0"/>
                <a:cs typeface="JOJFUI+Montserrat-Regular"/>
              </a:rPr>
              <a:t> </a:t>
            </a:r>
            <a:r>
              <a:rPr lang="fr-FR" sz="1800" dirty="0">
                <a:latin typeface="Montserrat Medium" pitchFamily="2" charset="0"/>
                <a:cs typeface="JOJFUI+Montserrat-Regular"/>
              </a:rPr>
              <a:t>un</a:t>
            </a:r>
            <a:r>
              <a:rPr lang="fr-FR" sz="1800" spc="103" dirty="0">
                <a:latin typeface="Montserrat Medium" pitchFamily="2" charset="0"/>
                <a:cs typeface="JOJFUI+Montserrat-Regular"/>
              </a:rPr>
              <a:t> </a:t>
            </a:r>
            <a:r>
              <a:rPr lang="fr-FR" sz="1800" dirty="0">
                <a:latin typeface="Montserrat Medium" pitchFamily="2" charset="0"/>
                <a:cs typeface="JOJFUI+Montserrat-Regular"/>
              </a:rPr>
              <a:t>pourcentage, etc…).</a:t>
            </a:r>
          </a:p>
          <a:p>
            <a:pPr algn="just">
              <a:lnSpc>
                <a:spcPct val="150000"/>
              </a:lnSpc>
              <a:spcBef>
                <a:spcPts val="0"/>
              </a:spcBef>
            </a:pPr>
            <a:r>
              <a:rPr lang="fr-FR" sz="1800" dirty="0">
                <a:latin typeface="Montserrat Medium" pitchFamily="2" charset="0"/>
                <a:cs typeface="JOJFUI+Montserrat-Regular"/>
              </a:rPr>
              <a:t>Les</a:t>
            </a:r>
            <a:r>
              <a:rPr lang="fr-FR" sz="1800" spc="227" dirty="0">
                <a:latin typeface="Montserrat Medium" pitchFamily="2" charset="0"/>
                <a:cs typeface="JOJFUI+Montserrat-Regular"/>
              </a:rPr>
              <a:t> </a:t>
            </a:r>
            <a:r>
              <a:rPr lang="fr-FR" sz="1800" dirty="0">
                <a:latin typeface="Montserrat Medium" pitchFamily="2" charset="0"/>
                <a:cs typeface="JOJFUI+Montserrat-Regular"/>
              </a:rPr>
              <a:t>colonnes</a:t>
            </a:r>
            <a:r>
              <a:rPr lang="fr-FR" sz="1800" spc="227" dirty="0">
                <a:latin typeface="Montserrat Medium" pitchFamily="2" charset="0"/>
                <a:cs typeface="JOJFUI+Montserrat-Regular"/>
              </a:rPr>
              <a:t> </a:t>
            </a:r>
            <a:r>
              <a:rPr lang="fr-FR" sz="1800" dirty="0">
                <a:latin typeface="Montserrat Medium" pitchFamily="2" charset="0"/>
                <a:cs typeface="JOJFUI+Montserrat-Regular"/>
              </a:rPr>
              <a:t>calculées</a:t>
            </a:r>
            <a:r>
              <a:rPr lang="fr-FR" sz="1800" spc="227" dirty="0">
                <a:latin typeface="Montserrat Medium" pitchFamily="2" charset="0"/>
                <a:cs typeface="JOJFUI+Montserrat-Regular"/>
              </a:rPr>
              <a:t> </a:t>
            </a:r>
            <a:r>
              <a:rPr lang="fr-FR" sz="1800" dirty="0">
                <a:latin typeface="Montserrat Medium" pitchFamily="2" charset="0"/>
                <a:cs typeface="JOJFUI+Montserrat-Regular"/>
              </a:rPr>
              <a:t>vont</a:t>
            </a:r>
            <a:r>
              <a:rPr lang="fr-FR" sz="1800" spc="227" dirty="0">
                <a:latin typeface="Montserrat Medium" pitchFamily="2" charset="0"/>
                <a:cs typeface="JOJFUI+Montserrat-Regular"/>
              </a:rPr>
              <a:t> </a:t>
            </a:r>
            <a:r>
              <a:rPr lang="fr-FR" sz="1800" dirty="0">
                <a:latin typeface="Montserrat Medium" pitchFamily="2" charset="0"/>
                <a:cs typeface="JOJFUI+Montserrat-Regular"/>
              </a:rPr>
              <a:t>être</a:t>
            </a:r>
            <a:r>
              <a:rPr lang="fr-FR" sz="1800" spc="227" dirty="0">
                <a:latin typeface="Montserrat Medium" pitchFamily="2" charset="0"/>
                <a:cs typeface="JOJFUI+Montserrat-Regular"/>
              </a:rPr>
              <a:t> </a:t>
            </a:r>
            <a:r>
              <a:rPr lang="fr-FR" sz="1800" dirty="0">
                <a:latin typeface="Montserrat Medium" pitchFamily="2" charset="0"/>
                <a:cs typeface="JOJFUI+Montserrat-Regular"/>
              </a:rPr>
              <a:t>insérées</a:t>
            </a:r>
            <a:r>
              <a:rPr lang="fr-FR" sz="1800" spc="227" dirty="0">
                <a:latin typeface="Montserrat Medium" pitchFamily="2" charset="0"/>
                <a:cs typeface="JOJFUI+Montserrat-Regular"/>
              </a:rPr>
              <a:t> </a:t>
            </a:r>
            <a:r>
              <a:rPr lang="fr-FR" sz="1800" dirty="0">
                <a:latin typeface="Montserrat Medium" pitchFamily="2" charset="0"/>
                <a:cs typeface="JOJFUI+Montserrat-Regular"/>
              </a:rPr>
              <a:t>dans</a:t>
            </a:r>
            <a:r>
              <a:rPr lang="fr-FR" sz="1800" spc="227" dirty="0">
                <a:latin typeface="Montserrat Medium" pitchFamily="2" charset="0"/>
                <a:cs typeface="JOJFUI+Montserrat-Regular"/>
              </a:rPr>
              <a:t> </a:t>
            </a:r>
            <a:r>
              <a:rPr lang="fr-FR" sz="1800" dirty="0">
                <a:latin typeface="Montserrat Medium" pitchFamily="2" charset="0"/>
                <a:cs typeface="JOJFUI+Montserrat-Regular"/>
              </a:rPr>
              <a:t>les</a:t>
            </a:r>
            <a:r>
              <a:rPr lang="fr-FR" sz="1800" spc="227" dirty="0">
                <a:latin typeface="Montserrat Medium" pitchFamily="2" charset="0"/>
                <a:cs typeface="JOJFUI+Montserrat-Regular"/>
              </a:rPr>
              <a:t> </a:t>
            </a:r>
            <a:r>
              <a:rPr lang="fr-FR" sz="1800" dirty="0">
                <a:latin typeface="Montserrat Medium" pitchFamily="2" charset="0"/>
                <a:cs typeface="JOJFUI+Montserrat-Regular"/>
              </a:rPr>
              <a:t>tables.</a:t>
            </a:r>
            <a:r>
              <a:rPr lang="fr-FR" sz="1800" spc="226" dirty="0">
                <a:latin typeface="Montserrat Medium" pitchFamily="2" charset="0"/>
                <a:cs typeface="JOJFUI+Montserrat-Regular"/>
              </a:rPr>
              <a:t> </a:t>
            </a:r>
            <a:r>
              <a:rPr lang="fr-FR" sz="1800" dirty="0">
                <a:latin typeface="Montserrat Medium" pitchFamily="2" charset="0"/>
                <a:cs typeface="JOJFUI+Montserrat-Regular"/>
              </a:rPr>
              <a:t>Le</a:t>
            </a:r>
            <a:r>
              <a:rPr lang="fr-FR" sz="1800" spc="227" dirty="0">
                <a:latin typeface="Montserrat Medium" pitchFamily="2" charset="0"/>
                <a:cs typeface="JOJFUI+Montserrat-Regular"/>
              </a:rPr>
              <a:t> </a:t>
            </a:r>
            <a:r>
              <a:rPr lang="fr-FR" sz="1800" dirty="0">
                <a:latin typeface="Montserrat Medium" pitchFamily="2" charset="0"/>
                <a:cs typeface="JOJFUI+Montserrat-Regular"/>
              </a:rPr>
              <a:t>calcul</a:t>
            </a:r>
            <a:r>
              <a:rPr lang="fr-FR" sz="1800" spc="227" dirty="0">
                <a:latin typeface="Montserrat Medium" pitchFamily="2" charset="0"/>
                <a:cs typeface="JOJFUI+Montserrat-Regular"/>
              </a:rPr>
              <a:t> </a:t>
            </a:r>
            <a:r>
              <a:rPr lang="fr-FR" sz="1800" dirty="0">
                <a:latin typeface="Montserrat Medium" pitchFamily="2" charset="0"/>
                <a:cs typeface="JOJFUI+Montserrat-Regular"/>
              </a:rPr>
              <a:t>va</a:t>
            </a:r>
            <a:r>
              <a:rPr lang="fr-FR" sz="1800" spc="227" dirty="0">
                <a:latin typeface="Montserrat Medium" pitchFamily="2" charset="0"/>
                <a:cs typeface="JOJFUI+Montserrat-Regular"/>
              </a:rPr>
              <a:t> </a:t>
            </a:r>
            <a:r>
              <a:rPr lang="fr-FR" sz="1800" dirty="0">
                <a:latin typeface="Montserrat Medium" pitchFamily="2" charset="0"/>
                <a:cs typeface="JOJFUI+Montserrat-Regular"/>
              </a:rPr>
              <a:t>être appliqué</a:t>
            </a:r>
            <a:r>
              <a:rPr lang="fr-FR" sz="1800" spc="-46" dirty="0">
                <a:latin typeface="Montserrat Medium" pitchFamily="2" charset="0"/>
                <a:cs typeface="JOJFUI+Montserrat-Regular"/>
              </a:rPr>
              <a:t> </a:t>
            </a:r>
            <a:r>
              <a:rPr lang="fr-FR" sz="1800" dirty="0">
                <a:latin typeface="Montserrat Medium" pitchFamily="2" charset="0"/>
                <a:cs typeface="JOJFUI+Montserrat-Regular"/>
              </a:rPr>
              <a:t>ligne</a:t>
            </a:r>
            <a:r>
              <a:rPr lang="fr-FR" sz="1800" spc="-46" dirty="0">
                <a:latin typeface="Montserrat Medium" pitchFamily="2" charset="0"/>
                <a:cs typeface="JOJFUI+Montserrat-Regular"/>
              </a:rPr>
              <a:t> </a:t>
            </a:r>
            <a:r>
              <a:rPr lang="fr-FR" sz="1800" dirty="0">
                <a:latin typeface="Montserrat Medium" pitchFamily="2" charset="0"/>
                <a:cs typeface="JOJFUI+Montserrat-Regular"/>
              </a:rPr>
              <a:t>par</a:t>
            </a:r>
            <a:r>
              <a:rPr lang="fr-FR" sz="1800" spc="-46" dirty="0">
                <a:latin typeface="Montserrat Medium" pitchFamily="2" charset="0"/>
                <a:cs typeface="JOJFUI+Montserrat-Regular"/>
              </a:rPr>
              <a:t> </a:t>
            </a:r>
            <a:r>
              <a:rPr lang="fr-FR" sz="1800" dirty="0">
                <a:latin typeface="Montserrat Medium" pitchFamily="2" charset="0"/>
                <a:cs typeface="JOJFUI+Montserrat-Regular"/>
              </a:rPr>
              <a:t>ligne</a:t>
            </a:r>
            <a:r>
              <a:rPr lang="fr-FR" sz="1800" spc="-46" dirty="0">
                <a:latin typeface="Montserrat Medium" pitchFamily="2" charset="0"/>
                <a:cs typeface="JOJFUI+Montserrat-Regular"/>
              </a:rPr>
              <a:t> </a:t>
            </a:r>
            <a:r>
              <a:rPr lang="fr-FR" sz="1800" dirty="0">
                <a:latin typeface="Montserrat Medium" pitchFamily="2" charset="0"/>
                <a:cs typeface="JOJFUI+Montserrat-Regular"/>
              </a:rPr>
              <a:t>et</a:t>
            </a:r>
            <a:r>
              <a:rPr lang="fr-FR" sz="1800" spc="-46" dirty="0">
                <a:latin typeface="Montserrat Medium" pitchFamily="2" charset="0"/>
                <a:cs typeface="JOJFUI+Montserrat-Regular"/>
              </a:rPr>
              <a:t> </a:t>
            </a:r>
            <a:r>
              <a:rPr lang="fr-FR" sz="1800" dirty="0">
                <a:latin typeface="Montserrat Medium" pitchFamily="2" charset="0"/>
                <a:cs typeface="JOJFUI+Montserrat-Regular"/>
              </a:rPr>
              <a:t>sera</a:t>
            </a:r>
            <a:r>
              <a:rPr lang="fr-FR" sz="1800" spc="-46" dirty="0">
                <a:latin typeface="Montserrat Medium" pitchFamily="2" charset="0"/>
                <a:cs typeface="JOJFUI+Montserrat-Regular"/>
              </a:rPr>
              <a:t> </a:t>
            </a:r>
            <a:r>
              <a:rPr lang="fr-FR" sz="1800" dirty="0">
                <a:latin typeface="Montserrat Medium" pitchFamily="2" charset="0"/>
                <a:cs typeface="JOJFUI+Montserrat-Regular"/>
              </a:rPr>
              <a:t>visible</a:t>
            </a:r>
            <a:r>
              <a:rPr lang="fr-FR" sz="1800" spc="-46" dirty="0">
                <a:latin typeface="Montserrat Medium" pitchFamily="2" charset="0"/>
                <a:cs typeface="JOJFUI+Montserrat-Regular"/>
              </a:rPr>
              <a:t> </a:t>
            </a:r>
            <a:r>
              <a:rPr lang="fr-FR" sz="1800" dirty="0">
                <a:latin typeface="Montserrat Medium" pitchFamily="2" charset="0"/>
                <a:cs typeface="JOJFUI+Montserrat-Regular"/>
              </a:rPr>
              <a:t>(contrairement</a:t>
            </a:r>
            <a:r>
              <a:rPr lang="fr-FR" sz="1800" spc="-46" dirty="0">
                <a:latin typeface="Montserrat Medium" pitchFamily="2" charset="0"/>
                <a:cs typeface="JOJFUI+Montserrat-Regular"/>
              </a:rPr>
              <a:t> </a:t>
            </a:r>
            <a:r>
              <a:rPr lang="fr-FR" sz="1800" dirty="0">
                <a:latin typeface="Montserrat Medium" pitchFamily="2" charset="0"/>
                <a:cs typeface="JOJFUI+Montserrat-Regular"/>
              </a:rPr>
              <a:t>à</a:t>
            </a:r>
            <a:r>
              <a:rPr lang="fr-FR" sz="1800" spc="-46" dirty="0">
                <a:latin typeface="Montserrat Medium" pitchFamily="2" charset="0"/>
                <a:cs typeface="JOJFUI+Montserrat-Regular"/>
              </a:rPr>
              <a:t> </a:t>
            </a:r>
            <a:r>
              <a:rPr lang="fr-FR" sz="1800" dirty="0">
                <a:latin typeface="Montserrat Medium" pitchFamily="2" charset="0"/>
                <a:cs typeface="JOJFUI+Montserrat-Regular"/>
              </a:rPr>
              <a:t>la</a:t>
            </a:r>
            <a:r>
              <a:rPr lang="fr-FR" sz="1800" spc="-46" dirty="0">
                <a:latin typeface="Montserrat Medium" pitchFamily="2" charset="0"/>
                <a:cs typeface="JOJFUI+Montserrat-Regular"/>
              </a:rPr>
              <a:t> </a:t>
            </a:r>
            <a:r>
              <a:rPr lang="fr-FR" sz="1800" dirty="0">
                <a:latin typeface="Montserrat Medium" pitchFamily="2" charset="0"/>
                <a:cs typeface="JOJFUI+Montserrat-Regular"/>
              </a:rPr>
              <a:t>mesure).</a:t>
            </a:r>
            <a:r>
              <a:rPr lang="fr-FR" sz="1800" spc="-46" dirty="0">
                <a:latin typeface="Montserrat Medium" pitchFamily="2" charset="0"/>
                <a:cs typeface="JOJFUI+Montserrat-Regular"/>
              </a:rPr>
              <a:t> </a:t>
            </a:r>
            <a:r>
              <a:rPr lang="fr-FR" sz="1800" dirty="0">
                <a:latin typeface="Montserrat Medium" pitchFamily="2" charset="0"/>
                <a:cs typeface="JOJFUI+Montserrat-Regular"/>
              </a:rPr>
              <a:t>L’utilisation de</a:t>
            </a:r>
            <a:r>
              <a:rPr lang="fr-FR" sz="1800" spc="205" dirty="0">
                <a:latin typeface="Montserrat Medium" pitchFamily="2" charset="0"/>
                <a:cs typeface="JOJFUI+Montserrat-Regular"/>
              </a:rPr>
              <a:t> </a:t>
            </a:r>
            <a:r>
              <a:rPr lang="fr-FR" sz="1800" dirty="0">
                <a:latin typeface="Montserrat Medium" pitchFamily="2" charset="0"/>
                <a:cs typeface="JOJFUI+Montserrat-Regular"/>
              </a:rPr>
              <a:t>cette</a:t>
            </a:r>
            <a:r>
              <a:rPr lang="fr-FR" sz="1800" spc="205" dirty="0">
                <a:latin typeface="Montserrat Medium" pitchFamily="2" charset="0"/>
                <a:cs typeface="JOJFUI+Montserrat-Regular"/>
              </a:rPr>
              <a:t> </a:t>
            </a:r>
            <a:r>
              <a:rPr lang="fr-FR" sz="1800" dirty="0">
                <a:latin typeface="Montserrat Medium" pitchFamily="2" charset="0"/>
                <a:cs typeface="JOJFUI+Montserrat-Regular"/>
              </a:rPr>
              <a:t>nouvelle</a:t>
            </a:r>
            <a:r>
              <a:rPr lang="fr-FR" sz="1800" spc="205" dirty="0">
                <a:latin typeface="Montserrat Medium" pitchFamily="2" charset="0"/>
                <a:cs typeface="JOJFUI+Montserrat-Regular"/>
              </a:rPr>
              <a:t> </a:t>
            </a:r>
            <a:r>
              <a:rPr lang="fr-FR" sz="1800" dirty="0">
                <a:latin typeface="Montserrat Medium" pitchFamily="2" charset="0"/>
                <a:cs typeface="JOJFUI+Montserrat-Regular"/>
              </a:rPr>
              <a:t>colonne</a:t>
            </a:r>
            <a:r>
              <a:rPr lang="fr-FR" sz="1800" spc="205" dirty="0">
                <a:latin typeface="Montserrat Medium" pitchFamily="2" charset="0"/>
                <a:cs typeface="JOJFUI+Montserrat-Regular"/>
              </a:rPr>
              <a:t> </a:t>
            </a:r>
            <a:r>
              <a:rPr lang="fr-FR" sz="1800" dirty="0">
                <a:latin typeface="Montserrat Medium" pitchFamily="2" charset="0"/>
                <a:cs typeface="JOJFUI+Montserrat-Regular"/>
              </a:rPr>
              <a:t>peut</a:t>
            </a:r>
            <a:r>
              <a:rPr lang="fr-FR" sz="1800" spc="205" dirty="0">
                <a:latin typeface="Montserrat Medium" pitchFamily="2" charset="0"/>
                <a:cs typeface="JOJFUI+Montserrat-Regular"/>
              </a:rPr>
              <a:t> </a:t>
            </a:r>
            <a:r>
              <a:rPr lang="fr-FR" sz="1800" dirty="0">
                <a:latin typeface="Montserrat Medium" pitchFamily="2" charset="0"/>
                <a:cs typeface="JOJFUI+Montserrat-Regular"/>
              </a:rPr>
              <a:t>être</a:t>
            </a:r>
            <a:r>
              <a:rPr lang="fr-FR" sz="1800" spc="205" dirty="0">
                <a:latin typeface="Montserrat Medium" pitchFamily="2" charset="0"/>
                <a:cs typeface="JOJFUI+Montserrat-Regular"/>
              </a:rPr>
              <a:t> </a:t>
            </a:r>
            <a:r>
              <a:rPr lang="fr-FR" sz="1800" dirty="0">
                <a:latin typeface="Montserrat Medium" pitchFamily="2" charset="0"/>
                <a:cs typeface="JOJFUI+Montserrat-Regular"/>
              </a:rPr>
              <a:t>dérivée</a:t>
            </a:r>
            <a:r>
              <a:rPr lang="fr-FR" sz="1800" spc="205" dirty="0">
                <a:latin typeface="Montserrat Medium" pitchFamily="2" charset="0"/>
                <a:cs typeface="JOJFUI+Montserrat-Regular"/>
              </a:rPr>
              <a:t> </a:t>
            </a:r>
            <a:r>
              <a:rPr lang="fr-FR" sz="1800" dirty="0">
                <a:latin typeface="Montserrat Medium" pitchFamily="2" charset="0"/>
                <a:cs typeface="JOJFUI+Montserrat-Regular"/>
              </a:rPr>
              <a:t>pour</a:t>
            </a:r>
            <a:r>
              <a:rPr lang="fr-FR" sz="1800" spc="205" dirty="0">
                <a:latin typeface="Montserrat Medium" pitchFamily="2" charset="0"/>
                <a:cs typeface="JOJFUI+Montserrat-Regular"/>
              </a:rPr>
              <a:t> </a:t>
            </a:r>
            <a:r>
              <a:rPr lang="fr-FR" sz="1800" dirty="0">
                <a:latin typeface="Montserrat Medium" pitchFamily="2" charset="0"/>
                <a:cs typeface="JOJFUI+Montserrat-Regular"/>
              </a:rPr>
              <a:t>le</a:t>
            </a:r>
            <a:r>
              <a:rPr lang="fr-FR" sz="1800" spc="205" dirty="0">
                <a:latin typeface="Montserrat Medium" pitchFamily="2" charset="0"/>
                <a:cs typeface="JOJFUI+Montserrat-Regular"/>
              </a:rPr>
              <a:t> </a:t>
            </a:r>
            <a:r>
              <a:rPr lang="fr-FR" sz="1800" dirty="0">
                <a:latin typeface="Montserrat Medium" pitchFamily="2" charset="0"/>
                <a:cs typeface="JOJFUI+Montserrat-Regular"/>
              </a:rPr>
              <a:t>filtrage</a:t>
            </a:r>
            <a:r>
              <a:rPr lang="fr-FR" sz="1800" spc="205" dirty="0">
                <a:latin typeface="Montserrat Medium" pitchFamily="2" charset="0"/>
                <a:cs typeface="JOJFUI+Montserrat-Regular"/>
              </a:rPr>
              <a:t> </a:t>
            </a:r>
            <a:r>
              <a:rPr lang="fr-FR" sz="1800" dirty="0">
                <a:latin typeface="Montserrat Medium" pitchFamily="2" charset="0"/>
                <a:cs typeface="JOJFUI+Montserrat-Regular"/>
              </a:rPr>
              <a:t>et</a:t>
            </a:r>
            <a:r>
              <a:rPr lang="fr-FR" sz="1800" spc="205" dirty="0">
                <a:latin typeface="Montserrat Medium" pitchFamily="2" charset="0"/>
                <a:cs typeface="JOJFUI+Montserrat-Regular"/>
              </a:rPr>
              <a:t> </a:t>
            </a:r>
            <a:r>
              <a:rPr lang="fr-FR" sz="1800" dirty="0">
                <a:latin typeface="Montserrat Medium" pitchFamily="2" charset="0"/>
                <a:cs typeface="JOJFUI+Montserrat-Regular"/>
              </a:rPr>
              <a:t>les</a:t>
            </a:r>
            <a:r>
              <a:rPr lang="fr-FR" sz="1800" spc="205" dirty="0">
                <a:latin typeface="Montserrat Medium" pitchFamily="2" charset="0"/>
                <a:cs typeface="JOJFUI+Montserrat-Regular"/>
              </a:rPr>
              <a:t> </a:t>
            </a:r>
            <a:r>
              <a:rPr lang="fr-FR" sz="1800" dirty="0">
                <a:latin typeface="Montserrat Medium" pitchFamily="2" charset="0"/>
                <a:cs typeface="JOJFUI+Montserrat-Regular"/>
              </a:rPr>
              <a:t>relations entre les tables.</a:t>
            </a:r>
          </a:p>
          <a:p>
            <a:pPr algn="just">
              <a:lnSpc>
                <a:spcPct val="150000"/>
              </a:lnSpc>
              <a:spcBef>
                <a:spcPts val="0"/>
              </a:spcBef>
            </a:pPr>
            <a:r>
              <a:rPr lang="fr-FR" sz="1800" b="1" dirty="0">
                <a:latin typeface="Montserrat Medium" pitchFamily="2" charset="0"/>
                <a:cs typeface="Montserrat"/>
              </a:rPr>
              <a:t>Attention</a:t>
            </a:r>
            <a:r>
              <a:rPr lang="fr-FR" sz="1800" dirty="0">
                <a:latin typeface="Montserrat Medium" pitchFamily="2" charset="0"/>
                <a:cs typeface="JOJFUI+Montserrat-Regular"/>
              </a:rPr>
              <a:t>,</a:t>
            </a:r>
            <a:r>
              <a:rPr lang="fr-FR" sz="1800" spc="136" dirty="0">
                <a:latin typeface="Montserrat Medium" pitchFamily="2" charset="0"/>
                <a:cs typeface="JOJFUI+Montserrat-Regular"/>
              </a:rPr>
              <a:t> </a:t>
            </a:r>
            <a:r>
              <a:rPr lang="fr-FR" sz="1800" dirty="0">
                <a:latin typeface="Montserrat Medium" pitchFamily="2" charset="0"/>
                <a:cs typeface="JOJFUI+Montserrat-Regular"/>
              </a:rPr>
              <a:t>contrairement</a:t>
            </a:r>
            <a:r>
              <a:rPr lang="fr-FR" sz="1800" spc="136" dirty="0">
                <a:latin typeface="Montserrat Medium" pitchFamily="2" charset="0"/>
                <a:cs typeface="JOJFUI+Montserrat-Regular"/>
              </a:rPr>
              <a:t> </a:t>
            </a:r>
            <a:r>
              <a:rPr lang="fr-FR" sz="1800" dirty="0">
                <a:latin typeface="Montserrat Medium" pitchFamily="2" charset="0"/>
                <a:cs typeface="JOJFUI+Montserrat-Regular"/>
              </a:rPr>
              <a:t>aux</a:t>
            </a:r>
            <a:r>
              <a:rPr lang="fr-FR" sz="1800" spc="136" dirty="0">
                <a:latin typeface="Montserrat Medium" pitchFamily="2" charset="0"/>
                <a:cs typeface="JOJFUI+Montserrat-Regular"/>
              </a:rPr>
              <a:t> </a:t>
            </a:r>
            <a:r>
              <a:rPr lang="fr-FR" sz="1800" dirty="0">
                <a:latin typeface="Montserrat Medium" pitchFamily="2" charset="0"/>
                <a:cs typeface="JOJFUI+Montserrat-Regular"/>
              </a:rPr>
              <a:t>mesures,</a:t>
            </a:r>
            <a:r>
              <a:rPr lang="fr-FR" sz="1800" spc="136" dirty="0">
                <a:latin typeface="Montserrat Medium" pitchFamily="2" charset="0"/>
                <a:cs typeface="JOJFUI+Montserrat-Regular"/>
              </a:rPr>
              <a:t> </a:t>
            </a:r>
            <a:r>
              <a:rPr lang="fr-FR" sz="1800" dirty="0">
                <a:latin typeface="Montserrat Medium" pitchFamily="2" charset="0"/>
                <a:cs typeface="JOJFUI+Montserrat-Regular"/>
              </a:rPr>
              <a:t>les</a:t>
            </a:r>
            <a:r>
              <a:rPr lang="fr-FR" sz="1800" spc="136" dirty="0">
                <a:latin typeface="Montserrat Medium" pitchFamily="2" charset="0"/>
                <a:cs typeface="JOJFUI+Montserrat-Regular"/>
              </a:rPr>
              <a:t> </a:t>
            </a:r>
            <a:r>
              <a:rPr lang="fr-FR" sz="1800" dirty="0">
                <a:latin typeface="Montserrat Medium" pitchFamily="2" charset="0"/>
                <a:cs typeface="JOJFUI+Montserrat-Regular"/>
              </a:rPr>
              <a:t>colonnes</a:t>
            </a:r>
            <a:r>
              <a:rPr lang="fr-FR" sz="1800" spc="136" dirty="0">
                <a:latin typeface="Montserrat Medium" pitchFamily="2" charset="0"/>
                <a:cs typeface="JOJFUI+Montserrat-Regular"/>
              </a:rPr>
              <a:t> </a:t>
            </a:r>
            <a:r>
              <a:rPr lang="fr-FR" sz="1800" dirty="0">
                <a:latin typeface="Montserrat Medium" pitchFamily="2" charset="0"/>
                <a:cs typeface="JOJFUI+Montserrat-Regular"/>
              </a:rPr>
              <a:t>calculées</a:t>
            </a:r>
            <a:r>
              <a:rPr lang="fr-FR" sz="1800" spc="136" dirty="0">
                <a:latin typeface="Montserrat Medium" pitchFamily="2" charset="0"/>
                <a:cs typeface="JOJFUI+Montserrat-Regular"/>
              </a:rPr>
              <a:t> </a:t>
            </a:r>
            <a:r>
              <a:rPr lang="fr-FR" sz="1800" dirty="0">
                <a:latin typeface="Montserrat Medium" pitchFamily="2" charset="0"/>
                <a:cs typeface="JOJFUI+Montserrat-Regular"/>
              </a:rPr>
              <a:t>sont</a:t>
            </a:r>
            <a:r>
              <a:rPr lang="fr-FR" sz="1800" spc="136" dirty="0">
                <a:latin typeface="Montserrat Medium" pitchFamily="2" charset="0"/>
                <a:cs typeface="JOJFUI+Montserrat-Regular"/>
              </a:rPr>
              <a:t> </a:t>
            </a:r>
            <a:r>
              <a:rPr lang="fr-FR" sz="1800" dirty="0">
                <a:latin typeface="Montserrat Medium" pitchFamily="2" charset="0"/>
                <a:cs typeface="JOJFUI+Montserrat-Regular"/>
              </a:rPr>
              <a:t>stockées dans</a:t>
            </a:r>
            <a:r>
              <a:rPr lang="fr-FR" sz="1800" spc="352" dirty="0">
                <a:latin typeface="Montserrat Medium" pitchFamily="2" charset="0"/>
                <a:cs typeface="JOJFUI+Montserrat-Regular"/>
              </a:rPr>
              <a:t> </a:t>
            </a:r>
            <a:r>
              <a:rPr lang="fr-FR" sz="1800" dirty="0">
                <a:latin typeface="Montserrat Medium" pitchFamily="2" charset="0"/>
                <a:cs typeface="JOJFUI+Montserrat-Regular"/>
              </a:rPr>
              <a:t>le</a:t>
            </a:r>
            <a:r>
              <a:rPr lang="fr-FR" sz="1800" spc="352" dirty="0">
                <a:latin typeface="Montserrat Medium" pitchFamily="2" charset="0"/>
                <a:cs typeface="JOJFUI+Montserrat-Regular"/>
              </a:rPr>
              <a:t> </a:t>
            </a:r>
            <a:r>
              <a:rPr lang="fr-FR" sz="1800" dirty="0">
                <a:latin typeface="Montserrat Medium" pitchFamily="2" charset="0"/>
                <a:cs typeface="JOJFUI+Montserrat-Regular"/>
              </a:rPr>
              <a:t>fichier</a:t>
            </a:r>
            <a:r>
              <a:rPr lang="fr-FR" sz="1800" spc="352" dirty="0">
                <a:latin typeface="Montserrat Medium" pitchFamily="2" charset="0"/>
                <a:cs typeface="JOJFUI+Montserrat-Regular"/>
              </a:rPr>
              <a:t> </a:t>
            </a:r>
            <a:r>
              <a:rPr lang="fr-FR" sz="1800" dirty="0">
                <a:latin typeface="Montserrat Medium" pitchFamily="2" charset="0"/>
                <a:cs typeface="JOJFUI+Montserrat-Regular"/>
              </a:rPr>
              <a:t>Power</a:t>
            </a:r>
            <a:r>
              <a:rPr lang="fr-FR" sz="1800" spc="352" dirty="0">
                <a:latin typeface="Montserrat Medium" pitchFamily="2" charset="0"/>
                <a:cs typeface="JOJFUI+Montserrat-Regular"/>
              </a:rPr>
              <a:t> </a:t>
            </a:r>
            <a:r>
              <a:rPr lang="fr-FR" sz="1800" dirty="0">
                <a:latin typeface="Montserrat Medium" pitchFamily="2" charset="0"/>
                <a:cs typeface="JOJFUI+Montserrat-Regular"/>
              </a:rPr>
              <a:t>BI</a:t>
            </a:r>
            <a:r>
              <a:rPr lang="fr-FR" sz="1800" spc="352" dirty="0">
                <a:latin typeface="Montserrat Medium" pitchFamily="2" charset="0"/>
                <a:cs typeface="JOJFUI+Montserrat-Regular"/>
              </a:rPr>
              <a:t> </a:t>
            </a:r>
            <a:r>
              <a:rPr lang="fr-FR" sz="1800" dirty="0">
                <a:latin typeface="Montserrat Medium" pitchFamily="2" charset="0"/>
                <a:cs typeface="JOJFUI+Montserrat-Regular"/>
              </a:rPr>
              <a:t>Desktop</a:t>
            </a:r>
            <a:r>
              <a:rPr lang="fr-FR" sz="1800" spc="352" dirty="0">
                <a:latin typeface="Montserrat Medium" pitchFamily="2" charset="0"/>
                <a:cs typeface="JOJFUI+Montserrat-Regular"/>
              </a:rPr>
              <a:t> </a:t>
            </a:r>
            <a:r>
              <a:rPr lang="fr-FR" sz="1800" dirty="0">
                <a:latin typeface="Montserrat Medium" pitchFamily="2" charset="0"/>
                <a:cs typeface="JOJFUI+Montserrat-Regular"/>
              </a:rPr>
              <a:t>et</a:t>
            </a:r>
            <a:r>
              <a:rPr lang="fr-FR" sz="1800" spc="352" dirty="0">
                <a:latin typeface="Montserrat Medium" pitchFamily="2" charset="0"/>
                <a:cs typeface="JOJFUI+Montserrat-Regular"/>
              </a:rPr>
              <a:t> </a:t>
            </a:r>
            <a:r>
              <a:rPr lang="fr-FR" sz="1800" dirty="0">
                <a:latin typeface="Montserrat Medium" pitchFamily="2" charset="0"/>
                <a:cs typeface="JOJFUI+Montserrat-Regular"/>
              </a:rPr>
              <a:t>vont</a:t>
            </a:r>
            <a:r>
              <a:rPr lang="fr-FR" sz="1800" spc="352" dirty="0">
                <a:latin typeface="Montserrat Medium" pitchFamily="2" charset="0"/>
                <a:cs typeface="JOJFUI+Montserrat-Regular"/>
              </a:rPr>
              <a:t> </a:t>
            </a:r>
            <a:r>
              <a:rPr lang="fr-FR" sz="1800" dirty="0">
                <a:latin typeface="Montserrat Medium" pitchFamily="2" charset="0"/>
                <a:cs typeface="JOJFUI+Montserrat-Regular"/>
              </a:rPr>
              <a:t>donc</a:t>
            </a:r>
            <a:r>
              <a:rPr lang="fr-FR" sz="1800" spc="352" dirty="0">
                <a:latin typeface="Montserrat Medium" pitchFamily="2" charset="0"/>
                <a:cs typeface="JOJFUI+Montserrat-Regular"/>
              </a:rPr>
              <a:t> </a:t>
            </a:r>
            <a:r>
              <a:rPr lang="fr-FR" sz="1800" b="1" dirty="0">
                <a:latin typeface="Montserrat Medium" pitchFamily="2" charset="0"/>
                <a:cs typeface="Montserrat"/>
              </a:rPr>
              <a:t>augmenter</a:t>
            </a:r>
            <a:r>
              <a:rPr lang="fr-FR" sz="1800" b="1" spc="364" dirty="0">
                <a:latin typeface="Montserrat Medium" pitchFamily="2" charset="0"/>
                <a:cs typeface="Montserrat"/>
              </a:rPr>
              <a:t> </a:t>
            </a:r>
            <a:r>
              <a:rPr lang="fr-FR" sz="1800" b="1" dirty="0">
                <a:latin typeface="Montserrat Medium" pitchFamily="2" charset="0"/>
                <a:cs typeface="Montserrat"/>
              </a:rPr>
              <a:t>sa</a:t>
            </a:r>
            <a:r>
              <a:rPr lang="fr-FR" sz="1800" b="1" spc="364" dirty="0">
                <a:latin typeface="Montserrat Medium" pitchFamily="2" charset="0"/>
                <a:cs typeface="Montserrat"/>
              </a:rPr>
              <a:t> </a:t>
            </a:r>
            <a:r>
              <a:rPr lang="fr-FR" sz="1800" b="1" dirty="0">
                <a:latin typeface="Montserrat Medium" pitchFamily="2" charset="0"/>
                <a:cs typeface="Montserrat"/>
              </a:rPr>
              <a:t>taille</a:t>
            </a:r>
            <a:r>
              <a:rPr lang="fr-FR" sz="1800" dirty="0">
                <a:latin typeface="Montserrat Medium" pitchFamily="2" charset="0"/>
                <a:cs typeface="JOJFUI+Montserrat-Regular"/>
              </a:rPr>
              <a:t>.</a:t>
            </a:r>
            <a:r>
              <a:rPr lang="fr-FR" sz="1800" spc="352" dirty="0">
                <a:latin typeface="Montserrat Medium" pitchFamily="2" charset="0"/>
                <a:cs typeface="JOJFUI+Montserrat-Regular"/>
              </a:rPr>
              <a:t> </a:t>
            </a:r>
            <a:r>
              <a:rPr lang="fr-FR" sz="1800" dirty="0">
                <a:latin typeface="Montserrat Medium" pitchFamily="2" charset="0"/>
                <a:cs typeface="JOJFUI+Montserrat-Regular"/>
              </a:rPr>
              <a:t>Les mesures</a:t>
            </a:r>
            <a:r>
              <a:rPr lang="fr-FR" sz="1800" spc="140" dirty="0">
                <a:latin typeface="Montserrat Medium" pitchFamily="2" charset="0"/>
                <a:cs typeface="JOJFUI+Montserrat-Regular"/>
              </a:rPr>
              <a:t> </a:t>
            </a:r>
            <a:r>
              <a:rPr lang="fr-FR" sz="1800" dirty="0">
                <a:latin typeface="Montserrat Medium" pitchFamily="2" charset="0"/>
                <a:cs typeface="JOJFUI+Montserrat-Regular"/>
              </a:rPr>
              <a:t>sont</a:t>
            </a:r>
            <a:r>
              <a:rPr lang="fr-FR" sz="1800" spc="140" dirty="0">
                <a:latin typeface="Montserrat Medium" pitchFamily="2" charset="0"/>
                <a:cs typeface="JOJFUI+Montserrat-Regular"/>
              </a:rPr>
              <a:t> </a:t>
            </a:r>
            <a:r>
              <a:rPr lang="fr-FR" sz="1800" dirty="0">
                <a:latin typeface="Montserrat Medium" pitchFamily="2" charset="0"/>
                <a:cs typeface="JOJFUI+Montserrat-Regular"/>
              </a:rPr>
              <a:t>généralement</a:t>
            </a:r>
            <a:r>
              <a:rPr lang="fr-FR" sz="1800" spc="141" dirty="0">
                <a:latin typeface="Montserrat Medium" pitchFamily="2" charset="0"/>
                <a:cs typeface="JOJFUI+Montserrat-Regular"/>
              </a:rPr>
              <a:t> </a:t>
            </a:r>
            <a:r>
              <a:rPr lang="fr-FR" sz="1800" b="1" dirty="0">
                <a:latin typeface="Montserrat Medium" pitchFamily="2" charset="0"/>
                <a:cs typeface="Montserrat"/>
              </a:rPr>
              <a:t>plus</a:t>
            </a:r>
            <a:r>
              <a:rPr lang="fr-FR" sz="1800" b="1" spc="151" dirty="0">
                <a:latin typeface="Montserrat Medium" pitchFamily="2" charset="0"/>
                <a:cs typeface="Montserrat"/>
              </a:rPr>
              <a:t> </a:t>
            </a:r>
            <a:r>
              <a:rPr lang="fr-FR" sz="1800" b="1" dirty="0">
                <a:latin typeface="Montserrat Medium" pitchFamily="2" charset="0"/>
                <a:cs typeface="Montserrat"/>
              </a:rPr>
              <a:t>performantes</a:t>
            </a:r>
            <a:r>
              <a:rPr lang="fr-FR" sz="1800" b="1" spc="116" dirty="0">
                <a:latin typeface="Montserrat Medium" pitchFamily="2" charset="0"/>
                <a:cs typeface="Montserrat"/>
              </a:rPr>
              <a:t> </a:t>
            </a:r>
            <a:r>
              <a:rPr lang="fr-FR" sz="1800" dirty="0">
                <a:latin typeface="Montserrat Medium" pitchFamily="2" charset="0"/>
                <a:cs typeface="JOJFUI+Montserrat-Regular"/>
              </a:rPr>
              <a:t>car</a:t>
            </a:r>
            <a:r>
              <a:rPr lang="fr-FR" sz="1800" spc="140" dirty="0">
                <a:latin typeface="Montserrat Medium" pitchFamily="2" charset="0"/>
                <a:cs typeface="JOJFUI+Montserrat-Regular"/>
              </a:rPr>
              <a:t> </a:t>
            </a:r>
            <a:r>
              <a:rPr lang="fr-FR" sz="1800" dirty="0">
                <a:latin typeface="Montserrat Medium" pitchFamily="2" charset="0"/>
                <a:cs typeface="JOJFUI+Montserrat-Regular"/>
              </a:rPr>
              <a:t>elles</a:t>
            </a:r>
            <a:r>
              <a:rPr lang="fr-FR" sz="1800" spc="140" dirty="0">
                <a:latin typeface="Montserrat Medium" pitchFamily="2" charset="0"/>
                <a:cs typeface="JOJFUI+Montserrat-Regular"/>
              </a:rPr>
              <a:t> </a:t>
            </a:r>
            <a:r>
              <a:rPr lang="fr-FR" sz="1800" dirty="0">
                <a:latin typeface="Montserrat Medium" pitchFamily="2" charset="0"/>
                <a:cs typeface="JOJFUI+Montserrat-Regular"/>
              </a:rPr>
              <a:t>sont</a:t>
            </a:r>
            <a:r>
              <a:rPr lang="fr-FR" sz="1800" spc="140" dirty="0">
                <a:latin typeface="Montserrat Medium" pitchFamily="2" charset="0"/>
                <a:cs typeface="JOJFUI+Montserrat-Regular"/>
              </a:rPr>
              <a:t> </a:t>
            </a:r>
            <a:r>
              <a:rPr lang="fr-FR" sz="1800" dirty="0">
                <a:latin typeface="Montserrat Medium" pitchFamily="2" charset="0"/>
                <a:cs typeface="JOJFUI+Montserrat-Regular"/>
              </a:rPr>
              <a:t>calculées</a:t>
            </a:r>
            <a:r>
              <a:rPr lang="fr-FR" sz="1800" spc="140" dirty="0">
                <a:latin typeface="Montserrat Medium" pitchFamily="2" charset="0"/>
                <a:cs typeface="JOJFUI+Montserrat-Regular"/>
              </a:rPr>
              <a:t> </a:t>
            </a:r>
            <a:r>
              <a:rPr lang="fr-FR" sz="1800" dirty="0">
                <a:latin typeface="Montserrat Medium" pitchFamily="2" charset="0"/>
                <a:cs typeface="JOJFUI+Montserrat-Regular"/>
              </a:rPr>
              <a:t>à</a:t>
            </a:r>
            <a:r>
              <a:rPr lang="fr-FR" sz="1800" spc="140" dirty="0">
                <a:latin typeface="Montserrat Medium" pitchFamily="2" charset="0"/>
                <a:cs typeface="JOJFUI+Montserrat-Regular"/>
              </a:rPr>
              <a:t> </a:t>
            </a:r>
            <a:r>
              <a:rPr lang="fr-FR" sz="1800" dirty="0">
                <a:latin typeface="Montserrat Medium" pitchFamily="2" charset="0"/>
                <a:cs typeface="JOJFUI+Montserrat-Regular"/>
              </a:rPr>
              <a:t>la demande.</a:t>
            </a:r>
          </a:p>
        </p:txBody>
      </p:sp>
      <p:pic>
        <p:nvPicPr>
          <p:cNvPr id="4" name="Image 3">
            <a:extLst>
              <a:ext uri="{FF2B5EF4-FFF2-40B4-BE49-F238E27FC236}">
                <a16:creationId xmlns:a16="http://schemas.microsoft.com/office/drawing/2014/main" id="{6E5CE57E-608C-DAF9-A041-13628F6D95B3}"/>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A34F5242-AA00-14B0-8ADD-A0244F6E74C5}"/>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593274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BD016-C10A-F4E8-7480-AFB3D2C44A1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02E6533-CAC6-F0F8-37CA-2F7FE3F8A514}"/>
              </a:ext>
            </a:extLst>
          </p:cNvPr>
          <p:cNvSpPr>
            <a:spLocks noGrp="1"/>
          </p:cNvSpPr>
          <p:nvPr>
            <p:ph type="ctrTitle"/>
          </p:nvPr>
        </p:nvSpPr>
        <p:spPr>
          <a:xfrm>
            <a:off x="174171" y="486820"/>
            <a:ext cx="8751459"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fonctions DAX les plus utiles</a:t>
            </a:r>
          </a:p>
        </p:txBody>
      </p:sp>
      <p:sp>
        <p:nvSpPr>
          <p:cNvPr id="3" name="Sous-titre 2">
            <a:extLst>
              <a:ext uri="{FF2B5EF4-FFF2-40B4-BE49-F238E27FC236}">
                <a16:creationId xmlns:a16="http://schemas.microsoft.com/office/drawing/2014/main" id="{567A1CB4-6293-A56C-F486-43E5A594B185}"/>
              </a:ext>
            </a:extLst>
          </p:cNvPr>
          <p:cNvSpPr>
            <a:spLocks noGrp="1"/>
          </p:cNvSpPr>
          <p:nvPr>
            <p:ph type="subTitle" idx="1"/>
          </p:nvPr>
        </p:nvSpPr>
        <p:spPr>
          <a:xfrm>
            <a:off x="892630" y="1344608"/>
            <a:ext cx="10373430" cy="4626534"/>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JOJFUI+Montserrat-Regular"/>
              </a:rPr>
              <a:t>Vous</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apprendre</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toutes</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les</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fonctions</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DAX</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serait</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long</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et</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sans</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valeur</a:t>
            </a:r>
            <a:r>
              <a:rPr lang="fr-FR" sz="1800" spc="164"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ajoutée.</a:t>
            </a:r>
          </a:p>
          <a:p>
            <a:pPr algn="just">
              <a:lnSpc>
                <a:spcPct val="150000"/>
              </a:lnSpc>
              <a:spcBef>
                <a:spcPts val="0"/>
              </a:spcBef>
            </a:pPr>
            <a:r>
              <a:rPr lang="fr-FR" sz="1800" dirty="0">
                <a:solidFill>
                  <a:srgbClr val="000000"/>
                </a:solidFill>
                <a:latin typeface="Montserrat Medium" pitchFamily="2" charset="0"/>
                <a:cs typeface="JOJFUI+Montserrat-Regular"/>
              </a:rPr>
              <a:t>Néanmoins, voici les plus utiles.</a:t>
            </a:r>
          </a:p>
          <a:p>
            <a:pPr algn="just">
              <a:lnSpc>
                <a:spcPct val="150000"/>
              </a:lnSpc>
              <a:spcBef>
                <a:spcPts val="0"/>
              </a:spcBef>
            </a:pPr>
            <a:r>
              <a:rPr lang="fr-FR" sz="1800" dirty="0">
                <a:solidFill>
                  <a:srgbClr val="000000"/>
                </a:solidFill>
                <a:latin typeface="Montserrat ExtraBold" pitchFamily="2" charset="0"/>
                <a:cs typeface="JOJFUI+Montserrat-Regular"/>
              </a:rPr>
              <a:t>1-</a:t>
            </a:r>
            <a:r>
              <a:rPr lang="fr-FR" sz="1800" spc="1027" dirty="0">
                <a:solidFill>
                  <a:srgbClr val="000000"/>
                </a:solidFill>
                <a:latin typeface="Montserrat ExtraBold" pitchFamily="2" charset="0"/>
                <a:cs typeface="JOJFUI+Montserrat-Regular"/>
              </a:rPr>
              <a:t> </a:t>
            </a:r>
            <a:r>
              <a:rPr lang="fr-FR" sz="1800" b="1" dirty="0">
                <a:solidFill>
                  <a:srgbClr val="000000"/>
                </a:solidFill>
                <a:latin typeface="Montserrat ExtraBold" pitchFamily="2" charset="0"/>
                <a:cs typeface="Montserrat"/>
              </a:rPr>
              <a:t>Logique :</a:t>
            </a:r>
          </a:p>
          <a:p>
            <a:pPr algn="just">
              <a:lnSpc>
                <a:spcPct val="150000"/>
              </a:lnSpc>
              <a:spcBef>
                <a:spcPts val="0"/>
              </a:spcBef>
            </a:pPr>
            <a:r>
              <a:rPr lang="fr-FR" sz="1800" dirty="0">
                <a:solidFill>
                  <a:srgbClr val="000000"/>
                </a:solidFill>
                <a:latin typeface="Montserrat Medium" pitchFamily="2" charset="0"/>
                <a:cs typeface="JOJFUI+Montserrat-Regular"/>
              </a:rPr>
              <a:t>Évaluez des conditions et retournez un résultat vrai ou faux.</a:t>
            </a:r>
          </a:p>
          <a:p>
            <a:pPr algn="just">
              <a:lnSpc>
                <a:spcPct val="150000"/>
              </a:lnSpc>
              <a:spcBef>
                <a:spcPts val="0"/>
              </a:spcBef>
            </a:pPr>
            <a:r>
              <a:rPr lang="fr-FR" sz="1800" dirty="0">
                <a:solidFill>
                  <a:srgbClr val="000000"/>
                </a:solidFill>
                <a:latin typeface="Montserrat ExtraBold" pitchFamily="2" charset="0"/>
                <a:cs typeface="JOJFUI+Montserrat-Regular"/>
              </a:rPr>
              <a:t>2-</a:t>
            </a:r>
            <a:r>
              <a:rPr lang="fr-FR" sz="1800" spc="1027" dirty="0">
                <a:solidFill>
                  <a:srgbClr val="000000"/>
                </a:solidFill>
                <a:latin typeface="Montserrat ExtraBold" pitchFamily="2" charset="0"/>
                <a:cs typeface="JOJFUI+Montserrat-Regular"/>
              </a:rPr>
              <a:t> </a:t>
            </a:r>
            <a:r>
              <a:rPr lang="fr-FR" sz="1800" b="1" dirty="0">
                <a:solidFill>
                  <a:srgbClr val="000000"/>
                </a:solidFill>
                <a:latin typeface="Montserrat ExtraBold" pitchFamily="2" charset="0"/>
                <a:cs typeface="Montserrat"/>
              </a:rPr>
              <a:t>Calcul :</a:t>
            </a:r>
          </a:p>
          <a:p>
            <a:pPr algn="just">
              <a:lnSpc>
                <a:spcPct val="150000"/>
              </a:lnSpc>
              <a:spcBef>
                <a:spcPts val="0"/>
              </a:spcBef>
            </a:pPr>
            <a:r>
              <a:rPr lang="fr-FR" sz="1800" dirty="0">
                <a:solidFill>
                  <a:srgbClr val="000000"/>
                </a:solidFill>
                <a:latin typeface="Montserrat Medium" pitchFamily="2" charset="0"/>
                <a:cs typeface="JOJFUI+Montserrat-Regular"/>
              </a:rPr>
              <a:t>Réalisez des opérations mathématiques.</a:t>
            </a:r>
          </a:p>
          <a:p>
            <a:pPr algn="just">
              <a:lnSpc>
                <a:spcPct val="150000"/>
              </a:lnSpc>
              <a:spcBef>
                <a:spcPts val="0"/>
              </a:spcBef>
            </a:pPr>
            <a:r>
              <a:rPr lang="fr-FR" sz="1800" dirty="0">
                <a:solidFill>
                  <a:srgbClr val="000000"/>
                </a:solidFill>
                <a:latin typeface="Montserrat ExtraBold" pitchFamily="2" charset="0"/>
                <a:cs typeface="JOJFUI+Montserrat-Regular"/>
              </a:rPr>
              <a:t>3-</a:t>
            </a:r>
            <a:r>
              <a:rPr lang="fr-FR" sz="1800" spc="1027" dirty="0">
                <a:solidFill>
                  <a:srgbClr val="000000"/>
                </a:solidFill>
                <a:latin typeface="Montserrat ExtraBold" pitchFamily="2" charset="0"/>
                <a:cs typeface="JOJFUI+Montserrat-Regular"/>
              </a:rPr>
              <a:t> </a:t>
            </a:r>
            <a:r>
              <a:rPr lang="fr-FR" sz="1800" b="1" dirty="0">
                <a:solidFill>
                  <a:srgbClr val="000000"/>
                </a:solidFill>
                <a:latin typeface="Montserrat ExtraBold" pitchFamily="2" charset="0"/>
                <a:cs typeface="Montserrat"/>
              </a:rPr>
              <a:t>Texte :</a:t>
            </a:r>
          </a:p>
          <a:p>
            <a:pPr algn="just">
              <a:lnSpc>
                <a:spcPct val="150000"/>
              </a:lnSpc>
              <a:spcBef>
                <a:spcPts val="0"/>
              </a:spcBef>
            </a:pPr>
            <a:r>
              <a:rPr lang="fr-FR" sz="1800" dirty="0">
                <a:solidFill>
                  <a:srgbClr val="000000"/>
                </a:solidFill>
                <a:latin typeface="Montserrat Medium" pitchFamily="2" charset="0"/>
                <a:cs typeface="JOJFUI+Montserrat-Regular"/>
              </a:rPr>
              <a:t>Manipulez,</a:t>
            </a:r>
            <a:r>
              <a:rPr lang="fr-FR" sz="1800" spc="169"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transformez,</a:t>
            </a:r>
            <a:r>
              <a:rPr lang="fr-FR" sz="1800" spc="169"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concaténez,</a:t>
            </a:r>
            <a:r>
              <a:rPr lang="fr-FR" sz="1800" spc="169"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recherchez</a:t>
            </a:r>
            <a:r>
              <a:rPr lang="fr-FR" sz="1800" spc="169"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et</a:t>
            </a:r>
            <a:r>
              <a:rPr lang="fr-FR" sz="1800" spc="169"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transformez</a:t>
            </a:r>
            <a:r>
              <a:rPr lang="fr-FR" sz="1800" spc="169"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des</a:t>
            </a:r>
            <a:r>
              <a:rPr lang="fr-FR" sz="1800" spc="169" dirty="0">
                <a:solidFill>
                  <a:srgbClr val="000000"/>
                </a:solidFill>
                <a:latin typeface="Montserrat Medium" pitchFamily="2" charset="0"/>
                <a:cs typeface="JOJFUI+Montserrat-Regular"/>
              </a:rPr>
              <a:t> </a:t>
            </a:r>
            <a:r>
              <a:rPr lang="fr-FR" sz="1800" dirty="0">
                <a:solidFill>
                  <a:srgbClr val="000000"/>
                </a:solidFill>
                <a:latin typeface="Montserrat Medium" pitchFamily="2" charset="0"/>
                <a:cs typeface="JOJFUI+Montserrat-Regular"/>
              </a:rPr>
              <a:t>chaînes</a:t>
            </a:r>
          </a:p>
          <a:p>
            <a:pPr algn="just">
              <a:lnSpc>
                <a:spcPct val="150000"/>
              </a:lnSpc>
              <a:spcBef>
                <a:spcPts val="0"/>
              </a:spcBef>
            </a:pPr>
            <a:r>
              <a:rPr lang="fr-FR" sz="1800" dirty="0">
                <a:solidFill>
                  <a:srgbClr val="000000"/>
                </a:solidFill>
                <a:latin typeface="Montserrat Medium" pitchFamily="2" charset="0"/>
                <a:cs typeface="JOJFUI+Montserrat-Regular"/>
              </a:rPr>
              <a:t>de caractères.</a:t>
            </a:r>
          </a:p>
          <a:p>
            <a:pPr algn="just">
              <a:lnSpc>
                <a:spcPct val="150000"/>
              </a:lnSpc>
              <a:spcBef>
                <a:spcPts val="0"/>
              </a:spcBef>
            </a:pPr>
            <a:r>
              <a:rPr lang="fr-FR" sz="1800" dirty="0">
                <a:solidFill>
                  <a:srgbClr val="000000"/>
                </a:solidFill>
                <a:latin typeface="Montserrat ExtraBold" pitchFamily="2" charset="0"/>
                <a:cs typeface="JOJFUI+Montserrat-Regular"/>
              </a:rPr>
              <a:t>4-</a:t>
            </a:r>
            <a:r>
              <a:rPr lang="fr-FR" sz="1800" spc="1027" dirty="0">
                <a:solidFill>
                  <a:srgbClr val="000000"/>
                </a:solidFill>
                <a:latin typeface="Montserrat ExtraBold" pitchFamily="2" charset="0"/>
                <a:cs typeface="JOJFUI+Montserrat-Regular"/>
              </a:rPr>
              <a:t> </a:t>
            </a:r>
            <a:r>
              <a:rPr lang="fr-FR" sz="1800" b="1" dirty="0">
                <a:solidFill>
                  <a:srgbClr val="000000"/>
                </a:solidFill>
                <a:latin typeface="Montserrat ExtraBold" pitchFamily="2" charset="0"/>
                <a:cs typeface="Montserrat"/>
              </a:rPr>
              <a:t>Date :</a:t>
            </a:r>
          </a:p>
          <a:p>
            <a:pPr algn="just">
              <a:lnSpc>
                <a:spcPct val="150000"/>
              </a:lnSpc>
              <a:spcBef>
                <a:spcPts val="0"/>
              </a:spcBef>
            </a:pPr>
            <a:r>
              <a:rPr lang="fr-FR" sz="1800" dirty="0">
                <a:solidFill>
                  <a:srgbClr val="000000"/>
                </a:solidFill>
                <a:latin typeface="Montserrat Medium" pitchFamily="2" charset="0"/>
                <a:cs typeface="JOJFUI+Montserrat-Regular"/>
              </a:rPr>
              <a:t>Traitement des informations temporelles.</a:t>
            </a:r>
          </a:p>
        </p:txBody>
      </p:sp>
      <p:pic>
        <p:nvPicPr>
          <p:cNvPr id="4" name="Image 3">
            <a:extLst>
              <a:ext uri="{FF2B5EF4-FFF2-40B4-BE49-F238E27FC236}">
                <a16:creationId xmlns:a16="http://schemas.microsoft.com/office/drawing/2014/main" id="{9B0AB5B7-191F-AD07-DCA6-6494CD1B8C55}"/>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841CEDB2-8F2D-0B68-5135-9F455571764A}"/>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058700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53556-FE59-95A6-544D-268FE2EA85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F744D90-AD4F-FC34-B979-485BBF2AEBFA}"/>
              </a:ext>
            </a:extLst>
          </p:cNvPr>
          <p:cNvSpPr>
            <a:spLocks noGrp="1"/>
          </p:cNvSpPr>
          <p:nvPr>
            <p:ph type="ctrTitle"/>
          </p:nvPr>
        </p:nvSpPr>
        <p:spPr>
          <a:xfrm>
            <a:off x="1366092" y="186197"/>
            <a:ext cx="8714344" cy="755746"/>
          </a:xfrm>
        </p:spPr>
        <p:txBody>
          <a:bodyPr>
            <a:noAutofit/>
          </a:bodyPr>
          <a:lstStyle/>
          <a:p>
            <a:pPr marL="0" marR="0">
              <a:lnSpc>
                <a:spcPts val="1462"/>
              </a:lnSpc>
              <a:spcBef>
                <a:spcPts val="0"/>
              </a:spcBef>
              <a:spcAft>
                <a:spcPts val="0"/>
              </a:spcAft>
            </a:pPr>
            <a:r>
              <a:rPr lang="fr-FR" sz="2400" b="1" dirty="0">
                <a:solidFill>
                  <a:srgbClr val="0F2035"/>
                </a:solidFill>
                <a:latin typeface="Montserrat ExtraBold" pitchFamily="2" charset="0"/>
                <a:cs typeface="Montserrat"/>
              </a:rPr>
              <a:t>Le coût d’utilisation de Power BI</a:t>
            </a:r>
            <a:endParaRPr lang="fr-FR" sz="2400" dirty="0">
              <a:solidFill>
                <a:srgbClr val="000000"/>
              </a:solidFill>
              <a:latin typeface="Montserrat ExtraBold" pitchFamily="2" charset="0"/>
              <a:cs typeface="JAHNIB+Montserrat-Regular"/>
            </a:endParaRPr>
          </a:p>
        </p:txBody>
      </p:sp>
      <p:sp>
        <p:nvSpPr>
          <p:cNvPr id="3" name="Sous-titre 2">
            <a:extLst>
              <a:ext uri="{FF2B5EF4-FFF2-40B4-BE49-F238E27FC236}">
                <a16:creationId xmlns:a16="http://schemas.microsoft.com/office/drawing/2014/main" id="{27BBC404-43C7-09F9-D942-B54E007A5BAD}"/>
              </a:ext>
            </a:extLst>
          </p:cNvPr>
          <p:cNvSpPr>
            <a:spLocks noGrp="1"/>
          </p:cNvSpPr>
          <p:nvPr>
            <p:ph type="subTitle" idx="1"/>
          </p:nvPr>
        </p:nvSpPr>
        <p:spPr>
          <a:xfrm>
            <a:off x="870333" y="1137251"/>
            <a:ext cx="10399923" cy="5362701"/>
          </a:xfrm>
        </p:spPr>
        <p:txBody>
          <a:bodyPr>
            <a:noAutofit/>
          </a:bodyPr>
          <a:lstStyle/>
          <a:p>
            <a:pPr algn="just">
              <a:lnSpc>
                <a:spcPct val="150000"/>
              </a:lnSpc>
              <a:spcBef>
                <a:spcPts val="0"/>
              </a:spcBef>
            </a:pPr>
            <a:r>
              <a:rPr lang="fr-FR" sz="1800" dirty="0">
                <a:latin typeface="Montserrat Medium" pitchFamily="2" charset="0"/>
                <a:cs typeface="JAHNIB+Montserrat-Regular"/>
              </a:rPr>
              <a:t>Le</a:t>
            </a:r>
            <a:r>
              <a:rPr lang="fr-FR" sz="1800" spc="101" dirty="0">
                <a:latin typeface="Montserrat Medium" pitchFamily="2" charset="0"/>
                <a:cs typeface="JAHNIB+Montserrat-Regular"/>
              </a:rPr>
              <a:t> </a:t>
            </a:r>
            <a:r>
              <a:rPr lang="fr-FR" sz="1800" dirty="0">
                <a:latin typeface="Montserrat Medium" pitchFamily="2" charset="0"/>
                <a:cs typeface="JAHNIB+Montserrat-Regular"/>
              </a:rPr>
              <a:t>coût</a:t>
            </a:r>
            <a:r>
              <a:rPr lang="fr-FR" sz="1800" spc="101" dirty="0">
                <a:latin typeface="Montserrat Medium" pitchFamily="2" charset="0"/>
                <a:cs typeface="JAHNIB+Montserrat-Regular"/>
              </a:rPr>
              <a:t> </a:t>
            </a:r>
            <a:r>
              <a:rPr lang="fr-FR" sz="1800" dirty="0">
                <a:latin typeface="Montserrat Medium" pitchFamily="2" charset="0"/>
                <a:cs typeface="JAHNIB+Montserrat-Regular"/>
              </a:rPr>
              <a:t>de</a:t>
            </a:r>
            <a:r>
              <a:rPr lang="fr-FR" sz="1800" spc="101" dirty="0">
                <a:latin typeface="Montserrat Medium" pitchFamily="2" charset="0"/>
                <a:cs typeface="JAHNIB+Montserrat-Regular"/>
              </a:rPr>
              <a:t> </a:t>
            </a:r>
            <a:r>
              <a:rPr lang="fr-FR" sz="1800" dirty="0">
                <a:latin typeface="Montserrat Medium" pitchFamily="2" charset="0"/>
                <a:cs typeface="JAHNIB+Montserrat-Regular"/>
              </a:rPr>
              <a:t>l’utilisation</a:t>
            </a:r>
            <a:r>
              <a:rPr lang="fr-FR" sz="1800" spc="101" dirty="0">
                <a:latin typeface="Montserrat Medium" pitchFamily="2" charset="0"/>
                <a:cs typeface="JAHNIB+Montserrat-Regular"/>
              </a:rPr>
              <a:t> </a:t>
            </a:r>
            <a:r>
              <a:rPr lang="fr-FR" sz="1800" dirty="0">
                <a:latin typeface="Montserrat Medium" pitchFamily="2" charset="0"/>
                <a:cs typeface="JAHNIB+Montserrat-Regular"/>
              </a:rPr>
              <a:t>de</a:t>
            </a:r>
            <a:r>
              <a:rPr lang="fr-FR" sz="1800" spc="101" dirty="0">
                <a:latin typeface="Montserrat Medium" pitchFamily="2" charset="0"/>
                <a:cs typeface="JAHNIB+Montserrat-Regular"/>
              </a:rPr>
              <a:t> </a:t>
            </a:r>
            <a:r>
              <a:rPr lang="fr-FR" sz="1800" dirty="0">
                <a:latin typeface="Montserrat Medium" pitchFamily="2" charset="0"/>
                <a:cs typeface="JAHNIB+Montserrat-Regular"/>
              </a:rPr>
              <a:t>Power</a:t>
            </a:r>
            <a:r>
              <a:rPr lang="fr-FR" sz="1800" spc="101" dirty="0">
                <a:latin typeface="Montserrat Medium" pitchFamily="2" charset="0"/>
                <a:cs typeface="JAHNIB+Montserrat-Regular"/>
              </a:rPr>
              <a:t> </a:t>
            </a:r>
            <a:r>
              <a:rPr lang="fr-FR" sz="1800" dirty="0">
                <a:latin typeface="Montserrat Medium" pitchFamily="2" charset="0"/>
                <a:cs typeface="JAHNIB+Montserrat-Regular"/>
              </a:rPr>
              <a:t>BI</a:t>
            </a:r>
            <a:r>
              <a:rPr lang="fr-FR" sz="1800" spc="101" dirty="0">
                <a:latin typeface="Montserrat Medium" pitchFamily="2" charset="0"/>
                <a:cs typeface="JAHNIB+Montserrat-Regular"/>
              </a:rPr>
              <a:t> </a:t>
            </a:r>
            <a:r>
              <a:rPr lang="fr-FR" sz="1800" dirty="0">
                <a:latin typeface="Montserrat Medium" pitchFamily="2" charset="0"/>
                <a:cs typeface="JAHNIB+Montserrat-Regular"/>
              </a:rPr>
              <a:t>dépendra</a:t>
            </a:r>
            <a:r>
              <a:rPr lang="fr-FR" sz="1800" spc="101" dirty="0">
                <a:latin typeface="Montserrat Medium" pitchFamily="2" charset="0"/>
                <a:cs typeface="JAHNIB+Montserrat-Regular"/>
              </a:rPr>
              <a:t> </a:t>
            </a:r>
            <a:r>
              <a:rPr lang="fr-FR" sz="1800" dirty="0">
                <a:latin typeface="Montserrat Medium" pitchFamily="2" charset="0"/>
                <a:cs typeface="JAHNIB+Montserrat-Regular"/>
              </a:rPr>
              <a:t>du</a:t>
            </a:r>
            <a:r>
              <a:rPr lang="fr-FR" sz="1800" spc="101" dirty="0">
                <a:latin typeface="Montserrat Medium" pitchFamily="2" charset="0"/>
                <a:cs typeface="JAHNIB+Montserrat-Regular"/>
              </a:rPr>
              <a:t> </a:t>
            </a:r>
            <a:r>
              <a:rPr lang="fr-FR" sz="1800" dirty="0">
                <a:latin typeface="Montserrat Medium" pitchFamily="2" charset="0"/>
                <a:cs typeface="JAHNIB+Montserrat-Regular"/>
              </a:rPr>
              <a:t>niveau</a:t>
            </a:r>
            <a:r>
              <a:rPr lang="fr-FR" sz="1800" spc="101" dirty="0">
                <a:latin typeface="Montserrat Medium" pitchFamily="2" charset="0"/>
                <a:cs typeface="JAHNIB+Montserrat-Regular"/>
              </a:rPr>
              <a:t> </a:t>
            </a:r>
            <a:r>
              <a:rPr lang="fr-FR" sz="1800" dirty="0">
                <a:latin typeface="Montserrat Medium" pitchFamily="2" charset="0"/>
                <a:cs typeface="JAHNIB+Montserrat-Regular"/>
              </a:rPr>
              <a:t>de</a:t>
            </a:r>
            <a:r>
              <a:rPr lang="fr-FR" sz="1800" spc="101" dirty="0">
                <a:latin typeface="Montserrat Medium" pitchFamily="2" charset="0"/>
                <a:cs typeface="JAHNIB+Montserrat-Regular"/>
              </a:rPr>
              <a:t> </a:t>
            </a:r>
            <a:r>
              <a:rPr lang="fr-FR" sz="1800" dirty="0">
                <a:latin typeface="Montserrat Medium" pitchFamily="2" charset="0"/>
                <a:cs typeface="JAHNIB+Montserrat-Regular"/>
              </a:rPr>
              <a:t>licence</a:t>
            </a:r>
            <a:r>
              <a:rPr lang="fr-FR" sz="1800" spc="101" dirty="0">
                <a:latin typeface="Montserrat Medium" pitchFamily="2" charset="0"/>
                <a:cs typeface="JAHNIB+Montserrat-Regular"/>
              </a:rPr>
              <a:t> </a:t>
            </a:r>
            <a:r>
              <a:rPr lang="fr-FR" sz="1800" dirty="0">
                <a:latin typeface="Montserrat Medium" pitchFamily="2" charset="0"/>
                <a:cs typeface="JAHNIB+Montserrat-Regular"/>
              </a:rPr>
              <a:t>que</a:t>
            </a:r>
            <a:r>
              <a:rPr lang="fr-FR" sz="1800" spc="101" dirty="0">
                <a:latin typeface="Montserrat Medium" pitchFamily="2" charset="0"/>
                <a:cs typeface="JAHNIB+Montserrat-Regular"/>
              </a:rPr>
              <a:t> </a:t>
            </a:r>
            <a:r>
              <a:rPr lang="fr-FR" sz="1800" dirty="0">
                <a:latin typeface="Montserrat Medium" pitchFamily="2" charset="0"/>
                <a:cs typeface="JAHNIB+Montserrat-Regular"/>
              </a:rPr>
              <a:t>vous allez choisir selon votre besoin.</a:t>
            </a:r>
          </a:p>
          <a:p>
            <a:pPr algn="just">
              <a:lnSpc>
                <a:spcPct val="150000"/>
              </a:lnSpc>
              <a:spcBef>
                <a:spcPts val="0"/>
              </a:spcBef>
            </a:pPr>
            <a:r>
              <a:rPr lang="fr-FR" sz="1800" dirty="0">
                <a:latin typeface="Montserrat Medium" pitchFamily="2" charset="0"/>
                <a:cs typeface="JAHNIB+Montserrat-Regular"/>
              </a:rPr>
              <a:t>Il</a:t>
            </a:r>
            <a:r>
              <a:rPr lang="fr-FR" sz="1800" spc="40" dirty="0">
                <a:latin typeface="Montserrat Medium" pitchFamily="2" charset="0"/>
                <a:cs typeface="JAHNIB+Montserrat-Regular"/>
              </a:rPr>
              <a:t> </a:t>
            </a:r>
            <a:r>
              <a:rPr lang="fr-FR" sz="1800" dirty="0">
                <a:latin typeface="Montserrat Medium" pitchFamily="2" charset="0"/>
                <a:cs typeface="JAHNIB+Montserrat-Regular"/>
              </a:rPr>
              <a:t>existe</a:t>
            </a:r>
            <a:r>
              <a:rPr lang="fr-FR" sz="1800" spc="40" dirty="0">
                <a:latin typeface="Montserrat Medium" pitchFamily="2" charset="0"/>
                <a:cs typeface="JAHNIB+Montserrat-Regular"/>
              </a:rPr>
              <a:t> </a:t>
            </a:r>
            <a:r>
              <a:rPr lang="fr-FR" sz="1800" dirty="0">
                <a:latin typeface="Montserrat Medium" pitchFamily="2" charset="0"/>
                <a:cs typeface="JAHNIB+Montserrat-Regular"/>
              </a:rPr>
              <a:t>une</a:t>
            </a:r>
            <a:r>
              <a:rPr lang="fr-FR" sz="1800" spc="42" dirty="0">
                <a:latin typeface="Montserrat Medium" pitchFamily="2" charset="0"/>
                <a:cs typeface="JAHNIB+Montserrat-Regular"/>
              </a:rPr>
              <a:t> </a:t>
            </a:r>
            <a:r>
              <a:rPr lang="fr-FR" sz="1800" dirty="0">
                <a:latin typeface="Montserrat Medium" pitchFamily="2" charset="0"/>
                <a:cs typeface="Montserrat"/>
              </a:rPr>
              <a:t>version</a:t>
            </a:r>
            <a:r>
              <a:rPr lang="fr-FR" sz="1800" spc="43" dirty="0">
                <a:latin typeface="Montserrat Medium" pitchFamily="2" charset="0"/>
                <a:cs typeface="Montserrat"/>
              </a:rPr>
              <a:t> </a:t>
            </a:r>
            <a:r>
              <a:rPr lang="fr-FR" sz="1800" dirty="0">
                <a:latin typeface="Montserrat Medium" pitchFamily="2" charset="0"/>
                <a:cs typeface="Montserrat"/>
              </a:rPr>
              <a:t>gratuite</a:t>
            </a:r>
            <a:r>
              <a:rPr lang="fr-FR" sz="1800" dirty="0">
                <a:latin typeface="Montserrat Medium" pitchFamily="2" charset="0"/>
                <a:cs typeface="JAHNIB+Montserrat-Regular"/>
              </a:rPr>
              <a:t>,</a:t>
            </a:r>
            <a:r>
              <a:rPr lang="fr-FR" sz="1800" spc="40" dirty="0">
                <a:latin typeface="Montserrat Medium" pitchFamily="2" charset="0"/>
                <a:cs typeface="JAHNIB+Montserrat-Regular"/>
              </a:rPr>
              <a:t> </a:t>
            </a:r>
            <a:r>
              <a:rPr lang="fr-FR" sz="1800" dirty="0">
                <a:latin typeface="Montserrat Medium" pitchFamily="2" charset="0"/>
                <a:cs typeface="JAHNIB+Montserrat-Regular"/>
              </a:rPr>
              <a:t>Power</a:t>
            </a:r>
            <a:r>
              <a:rPr lang="fr-FR" sz="1800" spc="40" dirty="0">
                <a:latin typeface="Montserrat Medium" pitchFamily="2" charset="0"/>
                <a:cs typeface="JAHNIB+Montserrat-Regular"/>
              </a:rPr>
              <a:t> </a:t>
            </a:r>
            <a:r>
              <a:rPr lang="fr-FR" sz="1800" dirty="0">
                <a:latin typeface="Montserrat Medium" pitchFamily="2" charset="0"/>
                <a:cs typeface="JAHNIB+Montserrat-Regular"/>
              </a:rPr>
              <a:t>BI</a:t>
            </a:r>
            <a:r>
              <a:rPr lang="fr-FR" sz="1800" spc="40" dirty="0">
                <a:latin typeface="Montserrat Medium" pitchFamily="2" charset="0"/>
                <a:cs typeface="JAHNIB+Montserrat-Regular"/>
              </a:rPr>
              <a:t> </a:t>
            </a:r>
            <a:r>
              <a:rPr lang="fr-FR" sz="1800" dirty="0">
                <a:latin typeface="Montserrat Medium" pitchFamily="2" charset="0"/>
                <a:cs typeface="JAHNIB+Montserrat-Regular"/>
              </a:rPr>
              <a:t>Desktop,</a:t>
            </a:r>
            <a:r>
              <a:rPr lang="fr-FR" sz="1800" spc="40" dirty="0">
                <a:latin typeface="Montserrat Medium" pitchFamily="2" charset="0"/>
                <a:cs typeface="JAHNIB+Montserrat-Regular"/>
              </a:rPr>
              <a:t> </a:t>
            </a:r>
            <a:r>
              <a:rPr lang="fr-FR" sz="1800" dirty="0">
                <a:latin typeface="Montserrat Medium" pitchFamily="2" charset="0"/>
                <a:cs typeface="JAHNIB+Montserrat-Regular"/>
              </a:rPr>
              <a:t>qui</a:t>
            </a:r>
            <a:r>
              <a:rPr lang="fr-FR" sz="1800" spc="40" dirty="0">
                <a:latin typeface="Montserrat Medium" pitchFamily="2" charset="0"/>
                <a:cs typeface="JAHNIB+Montserrat-Regular"/>
              </a:rPr>
              <a:t> </a:t>
            </a:r>
            <a:r>
              <a:rPr lang="fr-FR" sz="1800" dirty="0">
                <a:latin typeface="Montserrat Medium" pitchFamily="2" charset="0"/>
                <a:cs typeface="JAHNIB+Montserrat-Regular"/>
              </a:rPr>
              <a:t>vous</a:t>
            </a:r>
            <a:r>
              <a:rPr lang="fr-FR" sz="1800" spc="40" dirty="0">
                <a:latin typeface="Montserrat Medium" pitchFamily="2" charset="0"/>
                <a:cs typeface="JAHNIB+Montserrat-Regular"/>
              </a:rPr>
              <a:t> </a:t>
            </a:r>
            <a:r>
              <a:rPr lang="fr-FR" sz="1800" dirty="0">
                <a:latin typeface="Montserrat Medium" pitchFamily="2" charset="0"/>
                <a:cs typeface="JAHNIB+Montserrat-Regular"/>
              </a:rPr>
              <a:t>permettra</a:t>
            </a:r>
            <a:r>
              <a:rPr lang="fr-FR" sz="1800" spc="40" dirty="0">
                <a:latin typeface="Montserrat Medium" pitchFamily="2" charset="0"/>
                <a:cs typeface="JAHNIB+Montserrat-Regular"/>
              </a:rPr>
              <a:t> </a:t>
            </a:r>
            <a:r>
              <a:rPr lang="fr-FR" sz="1800" dirty="0">
                <a:latin typeface="Montserrat Medium" pitchFamily="2" charset="0"/>
                <a:cs typeface="JAHNIB+Montserrat-Regular"/>
              </a:rPr>
              <a:t>de</a:t>
            </a:r>
            <a:r>
              <a:rPr lang="fr-FR" sz="1800" spc="40" dirty="0">
                <a:latin typeface="Montserrat Medium" pitchFamily="2" charset="0"/>
                <a:cs typeface="JAHNIB+Montserrat-Regular"/>
              </a:rPr>
              <a:t> </a:t>
            </a:r>
            <a:r>
              <a:rPr lang="fr-FR" sz="1800" dirty="0">
                <a:latin typeface="Montserrat Medium" pitchFamily="2" charset="0"/>
                <a:cs typeface="JAHNIB+Montserrat-Regular"/>
              </a:rPr>
              <a:t>créer vos</a:t>
            </a:r>
            <a:r>
              <a:rPr lang="fr-FR" sz="1800" spc="84" dirty="0">
                <a:latin typeface="Montserrat Medium" pitchFamily="2" charset="0"/>
                <a:cs typeface="JAHNIB+Montserrat-Regular"/>
              </a:rPr>
              <a:t> </a:t>
            </a:r>
            <a:r>
              <a:rPr lang="fr-FR" sz="1800" dirty="0">
                <a:latin typeface="Montserrat Medium" pitchFamily="2" charset="0"/>
                <a:cs typeface="JAHNIB+Montserrat-Regular"/>
              </a:rPr>
              <a:t>rapports</a:t>
            </a:r>
            <a:r>
              <a:rPr lang="fr-FR" sz="1800" spc="84" dirty="0">
                <a:latin typeface="Montserrat Medium" pitchFamily="2" charset="0"/>
                <a:cs typeface="JAHNIB+Montserrat-Regular"/>
              </a:rPr>
              <a:t> </a:t>
            </a:r>
            <a:r>
              <a:rPr lang="fr-FR" sz="1800" dirty="0">
                <a:latin typeface="Montserrat Medium" pitchFamily="2" charset="0"/>
                <a:cs typeface="JAHNIB+Montserrat-Regular"/>
              </a:rPr>
              <a:t>en</a:t>
            </a:r>
            <a:r>
              <a:rPr lang="fr-FR" sz="1800" spc="84" dirty="0">
                <a:latin typeface="Montserrat Medium" pitchFamily="2" charset="0"/>
                <a:cs typeface="JAHNIB+Montserrat-Regular"/>
              </a:rPr>
              <a:t> </a:t>
            </a:r>
            <a:r>
              <a:rPr lang="fr-FR" sz="1800" dirty="0">
                <a:latin typeface="Montserrat Medium" pitchFamily="2" charset="0"/>
                <a:cs typeface="JAHNIB+Montserrat-Regular"/>
              </a:rPr>
              <a:t>local.</a:t>
            </a:r>
            <a:r>
              <a:rPr lang="fr-FR" sz="1800" spc="84" dirty="0">
                <a:latin typeface="Montserrat Medium" pitchFamily="2" charset="0"/>
                <a:cs typeface="JAHNIB+Montserrat-Regular"/>
              </a:rPr>
              <a:t> </a:t>
            </a:r>
            <a:r>
              <a:rPr lang="fr-FR" sz="1800" dirty="0">
                <a:latin typeface="Montserrat Medium" pitchFamily="2" charset="0"/>
                <a:cs typeface="JAHNIB+Montserrat-Regular"/>
              </a:rPr>
              <a:t>Cependant,</a:t>
            </a:r>
            <a:r>
              <a:rPr lang="fr-FR" sz="1800" spc="84" dirty="0">
                <a:latin typeface="Montserrat Medium" pitchFamily="2" charset="0"/>
                <a:cs typeface="JAHNIB+Montserrat-Regular"/>
              </a:rPr>
              <a:t> </a:t>
            </a:r>
            <a:r>
              <a:rPr lang="fr-FR" sz="1800" dirty="0">
                <a:latin typeface="Montserrat Medium" pitchFamily="2" charset="0"/>
                <a:cs typeface="JAHNIB+Montserrat-Regular"/>
              </a:rPr>
              <a:t>vous,</a:t>
            </a:r>
            <a:r>
              <a:rPr lang="fr-FR" sz="1800" spc="84" dirty="0">
                <a:latin typeface="Montserrat Medium" pitchFamily="2" charset="0"/>
                <a:cs typeface="JAHNIB+Montserrat-Regular"/>
              </a:rPr>
              <a:t> </a:t>
            </a:r>
            <a:r>
              <a:rPr lang="fr-FR" sz="1800" dirty="0">
                <a:latin typeface="Montserrat Medium" pitchFamily="2" charset="0"/>
                <a:cs typeface="JAHNIB+Montserrat-Regular"/>
              </a:rPr>
              <a:t>n’aurez</a:t>
            </a:r>
            <a:r>
              <a:rPr lang="fr-FR" sz="1800" spc="84" dirty="0">
                <a:latin typeface="Montserrat Medium" pitchFamily="2" charset="0"/>
                <a:cs typeface="JAHNIB+Montserrat-Regular"/>
              </a:rPr>
              <a:t> </a:t>
            </a:r>
            <a:r>
              <a:rPr lang="fr-FR" sz="1800" dirty="0">
                <a:latin typeface="Montserrat Medium" pitchFamily="2" charset="0"/>
                <a:cs typeface="JAHNIB+Montserrat-Regular"/>
              </a:rPr>
              <a:t>pas</a:t>
            </a:r>
            <a:r>
              <a:rPr lang="fr-FR" sz="1800" spc="84" dirty="0">
                <a:latin typeface="Montserrat Medium" pitchFamily="2" charset="0"/>
                <a:cs typeface="JAHNIB+Montserrat-Regular"/>
              </a:rPr>
              <a:t> </a:t>
            </a:r>
            <a:r>
              <a:rPr lang="fr-FR" sz="1800" dirty="0">
                <a:latin typeface="Montserrat Medium" pitchFamily="2" charset="0"/>
                <a:cs typeface="JAHNIB+Montserrat-Regular"/>
              </a:rPr>
              <a:t>accès</a:t>
            </a:r>
            <a:r>
              <a:rPr lang="fr-FR" sz="1800" spc="84" dirty="0">
                <a:latin typeface="Montserrat Medium" pitchFamily="2" charset="0"/>
                <a:cs typeface="JAHNIB+Montserrat-Regular"/>
              </a:rPr>
              <a:t> </a:t>
            </a:r>
            <a:r>
              <a:rPr lang="fr-FR" sz="1800" dirty="0">
                <a:latin typeface="Montserrat Medium" pitchFamily="2" charset="0"/>
                <a:cs typeface="JAHNIB+Montserrat-Regular"/>
              </a:rPr>
              <a:t>aux</a:t>
            </a:r>
            <a:r>
              <a:rPr lang="fr-FR" sz="1800" spc="84" dirty="0">
                <a:latin typeface="Montserrat Medium" pitchFamily="2" charset="0"/>
                <a:cs typeface="JAHNIB+Montserrat-Regular"/>
              </a:rPr>
              <a:t> </a:t>
            </a:r>
            <a:r>
              <a:rPr lang="fr-FR" sz="1800" dirty="0">
                <a:latin typeface="Montserrat Medium" pitchFamily="2" charset="0"/>
                <a:cs typeface="JAHNIB+Montserrat-Regular"/>
              </a:rPr>
              <a:t>fonctionnalités de partages proposés par Power BI Online.</a:t>
            </a:r>
          </a:p>
          <a:p>
            <a:pPr algn="just">
              <a:lnSpc>
                <a:spcPct val="150000"/>
              </a:lnSpc>
              <a:spcBef>
                <a:spcPts val="0"/>
              </a:spcBef>
            </a:pPr>
            <a:r>
              <a:rPr lang="fr-FR" sz="1800" dirty="0">
                <a:latin typeface="Montserrat Medium" pitchFamily="2" charset="0"/>
                <a:cs typeface="JAHNIB+Montserrat-Regular"/>
              </a:rPr>
              <a:t>Pour</a:t>
            </a:r>
            <a:r>
              <a:rPr lang="fr-FR" sz="1800" spc="10" dirty="0">
                <a:latin typeface="Montserrat Medium" pitchFamily="2" charset="0"/>
                <a:cs typeface="JAHNIB+Montserrat-Regular"/>
              </a:rPr>
              <a:t> </a:t>
            </a:r>
            <a:r>
              <a:rPr lang="fr-FR" sz="1800" dirty="0">
                <a:latin typeface="Montserrat Medium" pitchFamily="2" charset="0"/>
                <a:cs typeface="JAHNIB+Montserrat-Regular"/>
              </a:rPr>
              <a:t>y</a:t>
            </a:r>
            <a:r>
              <a:rPr lang="fr-FR" sz="1800" spc="10" dirty="0">
                <a:latin typeface="Montserrat Medium" pitchFamily="2" charset="0"/>
                <a:cs typeface="JAHNIB+Montserrat-Regular"/>
              </a:rPr>
              <a:t> </a:t>
            </a:r>
            <a:r>
              <a:rPr lang="fr-FR" sz="1800" dirty="0">
                <a:latin typeface="Montserrat Medium" pitchFamily="2" charset="0"/>
                <a:cs typeface="JAHNIB+Montserrat-Regular"/>
              </a:rPr>
              <a:t>accéder,</a:t>
            </a:r>
            <a:r>
              <a:rPr lang="fr-FR" sz="1800" spc="10" dirty="0">
                <a:latin typeface="Montserrat Medium" pitchFamily="2" charset="0"/>
                <a:cs typeface="JAHNIB+Montserrat-Regular"/>
              </a:rPr>
              <a:t> </a:t>
            </a:r>
            <a:r>
              <a:rPr lang="fr-FR" sz="1800" dirty="0">
                <a:latin typeface="Montserrat Medium" pitchFamily="2" charset="0"/>
                <a:cs typeface="JAHNIB+Montserrat-Regular"/>
              </a:rPr>
              <a:t>il</a:t>
            </a:r>
            <a:r>
              <a:rPr lang="fr-FR" sz="1800" spc="10" dirty="0">
                <a:latin typeface="Montserrat Medium" pitchFamily="2" charset="0"/>
                <a:cs typeface="JAHNIB+Montserrat-Regular"/>
              </a:rPr>
              <a:t> </a:t>
            </a:r>
            <a:r>
              <a:rPr lang="fr-FR" sz="1800" dirty="0">
                <a:latin typeface="Montserrat Medium" pitchFamily="2" charset="0"/>
                <a:cs typeface="JAHNIB+Montserrat-Regular"/>
              </a:rPr>
              <a:t>faudra</a:t>
            </a:r>
            <a:r>
              <a:rPr lang="fr-FR" sz="1800" spc="10" dirty="0">
                <a:latin typeface="Montserrat Medium" pitchFamily="2" charset="0"/>
                <a:cs typeface="JAHNIB+Montserrat-Regular"/>
              </a:rPr>
              <a:t> </a:t>
            </a:r>
            <a:r>
              <a:rPr lang="fr-FR" sz="1800" dirty="0">
                <a:latin typeface="Montserrat Medium" pitchFamily="2" charset="0"/>
                <a:cs typeface="JAHNIB+Montserrat-Regular"/>
              </a:rPr>
              <a:t>acheter</a:t>
            </a:r>
            <a:r>
              <a:rPr lang="fr-FR" sz="1800" spc="10" dirty="0">
                <a:latin typeface="Montserrat Medium" pitchFamily="2" charset="0"/>
                <a:cs typeface="JAHNIB+Montserrat-Regular"/>
              </a:rPr>
              <a:t> </a:t>
            </a:r>
            <a:r>
              <a:rPr lang="fr-FR" sz="1800" dirty="0">
                <a:latin typeface="Montserrat Medium" pitchFamily="2" charset="0"/>
                <a:cs typeface="JAHNIB+Montserrat-Regular"/>
              </a:rPr>
              <a:t>une</a:t>
            </a:r>
            <a:r>
              <a:rPr lang="fr-FR" sz="1800" spc="14" dirty="0">
                <a:latin typeface="Montserrat Medium" pitchFamily="2" charset="0"/>
                <a:cs typeface="JAHNIB+Montserrat-Regular"/>
              </a:rPr>
              <a:t> </a:t>
            </a:r>
            <a:r>
              <a:rPr lang="fr-FR" sz="1800" dirty="0">
                <a:latin typeface="Montserrat Medium" pitchFamily="2" charset="0"/>
                <a:cs typeface="Montserrat"/>
              </a:rPr>
              <a:t>licence</a:t>
            </a:r>
            <a:r>
              <a:rPr lang="fr-FR" sz="1800" spc="11" dirty="0">
                <a:latin typeface="Montserrat Medium" pitchFamily="2" charset="0"/>
                <a:cs typeface="Montserrat"/>
              </a:rPr>
              <a:t> </a:t>
            </a:r>
            <a:r>
              <a:rPr lang="fr-FR" sz="1800" dirty="0">
                <a:latin typeface="Montserrat Medium" pitchFamily="2" charset="0"/>
                <a:cs typeface="Montserrat"/>
              </a:rPr>
              <a:t>Power</a:t>
            </a:r>
            <a:r>
              <a:rPr lang="fr-FR" sz="1800" spc="11" dirty="0">
                <a:latin typeface="Montserrat Medium" pitchFamily="2" charset="0"/>
                <a:cs typeface="Montserrat"/>
              </a:rPr>
              <a:t> </a:t>
            </a:r>
            <a:r>
              <a:rPr lang="fr-FR" sz="1800" dirty="0">
                <a:latin typeface="Montserrat Medium" pitchFamily="2" charset="0"/>
                <a:cs typeface="Montserrat"/>
              </a:rPr>
              <a:t>BI</a:t>
            </a:r>
            <a:r>
              <a:rPr lang="fr-FR" sz="1800" spc="11" dirty="0">
                <a:latin typeface="Montserrat Medium" pitchFamily="2" charset="0"/>
                <a:cs typeface="Montserrat"/>
              </a:rPr>
              <a:t> </a:t>
            </a:r>
            <a:r>
              <a:rPr lang="fr-FR" sz="1800" dirty="0">
                <a:latin typeface="Montserrat Medium" pitchFamily="2" charset="0"/>
                <a:cs typeface="Montserrat"/>
              </a:rPr>
              <a:t>pro</a:t>
            </a:r>
            <a:r>
              <a:rPr lang="fr-FR" sz="1800" spc="11" dirty="0">
                <a:latin typeface="Montserrat Medium" pitchFamily="2" charset="0"/>
                <a:cs typeface="Montserrat"/>
              </a:rPr>
              <a:t> </a:t>
            </a:r>
            <a:r>
              <a:rPr lang="fr-FR" sz="1800" dirty="0">
                <a:latin typeface="Montserrat Medium" pitchFamily="2" charset="0"/>
                <a:cs typeface="Montserrat"/>
              </a:rPr>
              <a:t>ou</a:t>
            </a:r>
            <a:r>
              <a:rPr lang="fr-FR" sz="1800" spc="11" dirty="0">
                <a:latin typeface="Montserrat Medium" pitchFamily="2" charset="0"/>
                <a:cs typeface="Montserrat"/>
              </a:rPr>
              <a:t> </a:t>
            </a:r>
            <a:r>
              <a:rPr lang="fr-FR" sz="1800" dirty="0">
                <a:latin typeface="Montserrat Medium" pitchFamily="2" charset="0"/>
                <a:cs typeface="Montserrat"/>
              </a:rPr>
              <a:t>premium</a:t>
            </a:r>
            <a:r>
              <a:rPr lang="fr-FR" sz="1800" dirty="0">
                <a:latin typeface="Montserrat Medium" pitchFamily="2" charset="0"/>
                <a:cs typeface="JAHNIB+Montserrat-Regular"/>
              </a:rPr>
              <a:t>.</a:t>
            </a:r>
            <a:r>
              <a:rPr lang="fr-FR" sz="1800" spc="10" dirty="0">
                <a:latin typeface="Montserrat Medium" pitchFamily="2" charset="0"/>
                <a:cs typeface="JAHNIB+Montserrat-Regular"/>
              </a:rPr>
              <a:t> </a:t>
            </a:r>
            <a:r>
              <a:rPr lang="fr-FR" sz="1800" dirty="0">
                <a:latin typeface="Montserrat Medium" pitchFamily="2" charset="0"/>
                <a:cs typeface="JAHNIB+Montserrat-Regular"/>
              </a:rPr>
              <a:t>Cela vous</a:t>
            </a:r>
            <a:r>
              <a:rPr lang="fr-FR" sz="1800" spc="160" dirty="0">
                <a:latin typeface="Montserrat Medium" pitchFamily="2" charset="0"/>
                <a:cs typeface="JAHNIB+Montserrat-Regular"/>
              </a:rPr>
              <a:t> </a:t>
            </a:r>
            <a:r>
              <a:rPr lang="fr-FR" sz="1800" dirty="0">
                <a:latin typeface="Montserrat Medium" pitchFamily="2" charset="0"/>
                <a:cs typeface="JAHNIB+Montserrat-Regular"/>
              </a:rPr>
              <a:t>offrira</a:t>
            </a:r>
            <a:r>
              <a:rPr lang="fr-FR" sz="1800" spc="160" dirty="0">
                <a:latin typeface="Montserrat Medium" pitchFamily="2" charset="0"/>
                <a:cs typeface="JAHNIB+Montserrat-Regular"/>
              </a:rPr>
              <a:t> </a:t>
            </a:r>
            <a:r>
              <a:rPr lang="fr-FR" sz="1800" dirty="0">
                <a:latin typeface="Montserrat Medium" pitchFamily="2" charset="0"/>
                <a:cs typeface="JAHNIB+Montserrat-Regular"/>
              </a:rPr>
              <a:t>des</a:t>
            </a:r>
            <a:r>
              <a:rPr lang="fr-FR" sz="1800" spc="160" dirty="0">
                <a:latin typeface="Montserrat Medium" pitchFamily="2" charset="0"/>
                <a:cs typeface="JAHNIB+Montserrat-Regular"/>
              </a:rPr>
              <a:t> </a:t>
            </a:r>
            <a:r>
              <a:rPr lang="fr-FR" sz="1800" dirty="0">
                <a:latin typeface="Montserrat Medium" pitchFamily="2" charset="0"/>
                <a:cs typeface="JAHNIB+Montserrat-Regular"/>
              </a:rPr>
              <a:t>options</a:t>
            </a:r>
            <a:r>
              <a:rPr lang="fr-FR" sz="1800" spc="160" dirty="0">
                <a:latin typeface="Montserrat Medium" pitchFamily="2" charset="0"/>
                <a:cs typeface="JAHNIB+Montserrat-Regular"/>
              </a:rPr>
              <a:t> </a:t>
            </a:r>
            <a:r>
              <a:rPr lang="fr-FR" sz="1800" dirty="0">
                <a:latin typeface="Montserrat Medium" pitchFamily="2" charset="0"/>
                <a:cs typeface="JAHNIB+Montserrat-Regular"/>
              </a:rPr>
              <a:t>avancées,</a:t>
            </a:r>
            <a:r>
              <a:rPr lang="fr-FR" sz="1800" spc="160" dirty="0">
                <a:latin typeface="Montserrat Medium" pitchFamily="2" charset="0"/>
                <a:cs typeface="JAHNIB+Montserrat-Regular"/>
              </a:rPr>
              <a:t> </a:t>
            </a:r>
            <a:r>
              <a:rPr lang="fr-FR" sz="1800" dirty="0">
                <a:latin typeface="Montserrat Medium" pitchFamily="2" charset="0"/>
                <a:cs typeface="JAHNIB+Montserrat-Regular"/>
              </a:rPr>
              <a:t>notamment</a:t>
            </a:r>
            <a:r>
              <a:rPr lang="fr-FR" sz="1800" spc="160" dirty="0">
                <a:latin typeface="Montserrat Medium" pitchFamily="2" charset="0"/>
                <a:cs typeface="JAHNIB+Montserrat-Regular"/>
              </a:rPr>
              <a:t> </a:t>
            </a:r>
            <a:r>
              <a:rPr lang="fr-FR" sz="1800" dirty="0">
                <a:latin typeface="Montserrat Medium" pitchFamily="2" charset="0"/>
                <a:cs typeface="JAHNIB+Montserrat-Regular"/>
              </a:rPr>
              <a:t>la</a:t>
            </a:r>
            <a:r>
              <a:rPr lang="fr-FR" sz="1800" spc="161" dirty="0">
                <a:latin typeface="Montserrat Medium" pitchFamily="2" charset="0"/>
                <a:cs typeface="JAHNIB+Montserrat-Regular"/>
              </a:rPr>
              <a:t> </a:t>
            </a:r>
            <a:r>
              <a:rPr lang="fr-FR" sz="1800" dirty="0">
                <a:latin typeface="Montserrat Medium" pitchFamily="2" charset="0"/>
                <a:cs typeface="JAHNIB+Montserrat-Regular"/>
              </a:rPr>
              <a:t>possibilité</a:t>
            </a:r>
            <a:r>
              <a:rPr lang="fr-FR" sz="1800" spc="160" dirty="0">
                <a:latin typeface="Montserrat Medium" pitchFamily="2" charset="0"/>
                <a:cs typeface="JAHNIB+Montserrat-Regular"/>
              </a:rPr>
              <a:t> </a:t>
            </a:r>
            <a:r>
              <a:rPr lang="fr-FR" sz="1800" dirty="0">
                <a:latin typeface="Montserrat Medium" pitchFamily="2" charset="0"/>
                <a:cs typeface="JAHNIB+Montserrat-Regular"/>
              </a:rPr>
              <a:t>de</a:t>
            </a:r>
            <a:r>
              <a:rPr lang="fr-FR" sz="1800" spc="160" dirty="0">
                <a:latin typeface="Montserrat Medium" pitchFamily="2" charset="0"/>
                <a:cs typeface="JAHNIB+Montserrat-Regular"/>
              </a:rPr>
              <a:t> </a:t>
            </a:r>
            <a:r>
              <a:rPr lang="fr-FR" sz="1800" dirty="0">
                <a:latin typeface="Montserrat Medium" pitchFamily="2" charset="0"/>
                <a:cs typeface="JAHNIB+Montserrat-Regular"/>
              </a:rPr>
              <a:t>partager</a:t>
            </a:r>
            <a:r>
              <a:rPr lang="fr-FR" sz="1800" spc="160" dirty="0">
                <a:latin typeface="Montserrat Medium" pitchFamily="2" charset="0"/>
                <a:cs typeface="JAHNIB+Montserrat-Regular"/>
              </a:rPr>
              <a:t> </a:t>
            </a:r>
            <a:r>
              <a:rPr lang="fr-FR" sz="1800" dirty="0">
                <a:latin typeface="Montserrat Medium" pitchFamily="2" charset="0"/>
                <a:cs typeface="JAHNIB+Montserrat-Regular"/>
              </a:rPr>
              <a:t>vos rapports</a:t>
            </a:r>
            <a:r>
              <a:rPr lang="fr-FR" sz="1800" spc="158" dirty="0">
                <a:latin typeface="Montserrat Medium" pitchFamily="2" charset="0"/>
                <a:cs typeface="JAHNIB+Montserrat-Regular"/>
              </a:rPr>
              <a:t> </a:t>
            </a:r>
            <a:r>
              <a:rPr lang="fr-FR" sz="1800" dirty="0">
                <a:latin typeface="Montserrat Medium" pitchFamily="2" charset="0"/>
                <a:cs typeface="JAHNIB+Montserrat-Regular"/>
              </a:rPr>
              <a:t>avec</a:t>
            </a:r>
            <a:r>
              <a:rPr lang="fr-FR" sz="1800" spc="158" dirty="0">
                <a:latin typeface="Montserrat Medium" pitchFamily="2" charset="0"/>
                <a:cs typeface="JAHNIB+Montserrat-Regular"/>
              </a:rPr>
              <a:t> </a:t>
            </a:r>
            <a:r>
              <a:rPr lang="fr-FR" sz="1800" dirty="0">
                <a:latin typeface="Montserrat Medium" pitchFamily="2" charset="0"/>
                <a:cs typeface="JAHNIB+Montserrat-Regular"/>
              </a:rPr>
              <a:t>d’autres</a:t>
            </a:r>
            <a:r>
              <a:rPr lang="fr-FR" sz="1800" spc="158" dirty="0">
                <a:latin typeface="Montserrat Medium" pitchFamily="2" charset="0"/>
                <a:cs typeface="JAHNIB+Montserrat-Regular"/>
              </a:rPr>
              <a:t> </a:t>
            </a:r>
            <a:r>
              <a:rPr lang="fr-FR" sz="1800" dirty="0">
                <a:latin typeface="Montserrat Medium" pitchFamily="2" charset="0"/>
                <a:cs typeface="JAHNIB+Montserrat-Regular"/>
              </a:rPr>
              <a:t>membres</a:t>
            </a:r>
            <a:r>
              <a:rPr lang="fr-FR" sz="1800" spc="158" dirty="0">
                <a:latin typeface="Montserrat Medium" pitchFamily="2" charset="0"/>
                <a:cs typeface="JAHNIB+Montserrat-Regular"/>
              </a:rPr>
              <a:t> </a:t>
            </a:r>
            <a:r>
              <a:rPr lang="fr-FR" sz="1800" dirty="0">
                <a:latin typeface="Montserrat Medium" pitchFamily="2" charset="0"/>
                <a:cs typeface="JAHNIB+Montserrat-Regular"/>
              </a:rPr>
              <a:t>de</a:t>
            </a:r>
            <a:r>
              <a:rPr lang="fr-FR" sz="1800" spc="158" dirty="0">
                <a:latin typeface="Montserrat Medium" pitchFamily="2" charset="0"/>
                <a:cs typeface="JAHNIB+Montserrat-Regular"/>
              </a:rPr>
              <a:t> </a:t>
            </a:r>
            <a:r>
              <a:rPr lang="fr-FR" sz="1800" dirty="0">
                <a:latin typeface="Montserrat Medium" pitchFamily="2" charset="0"/>
                <a:cs typeface="JAHNIB+Montserrat-Regular"/>
              </a:rPr>
              <a:t>votre</a:t>
            </a:r>
            <a:r>
              <a:rPr lang="fr-FR" sz="1800" spc="158" dirty="0">
                <a:latin typeface="Montserrat Medium" pitchFamily="2" charset="0"/>
                <a:cs typeface="JAHNIB+Montserrat-Regular"/>
              </a:rPr>
              <a:t> </a:t>
            </a:r>
            <a:r>
              <a:rPr lang="fr-FR" sz="1800" dirty="0">
                <a:latin typeface="Montserrat Medium" pitchFamily="2" charset="0"/>
                <a:cs typeface="JAHNIB+Montserrat-Regular"/>
              </a:rPr>
              <a:t>organisation.</a:t>
            </a:r>
            <a:r>
              <a:rPr lang="fr-FR" sz="1800" spc="158" dirty="0">
                <a:latin typeface="Montserrat Medium" pitchFamily="2" charset="0"/>
                <a:cs typeface="JAHNIB+Montserrat-Regular"/>
              </a:rPr>
              <a:t> </a:t>
            </a:r>
            <a:r>
              <a:rPr lang="fr-FR" sz="1800" dirty="0">
                <a:latin typeface="Montserrat Medium" pitchFamily="2" charset="0"/>
                <a:cs typeface="JAHNIB+Montserrat-Regular"/>
              </a:rPr>
              <a:t>C’est</a:t>
            </a:r>
            <a:r>
              <a:rPr lang="fr-FR" sz="1800" spc="158" dirty="0">
                <a:latin typeface="Montserrat Medium" pitchFamily="2" charset="0"/>
                <a:cs typeface="JAHNIB+Montserrat-Regular"/>
              </a:rPr>
              <a:t> </a:t>
            </a:r>
            <a:r>
              <a:rPr lang="fr-FR" sz="1800" dirty="0">
                <a:latin typeface="Montserrat Medium" pitchFamily="2" charset="0"/>
                <a:cs typeface="JAHNIB+Montserrat-Regular"/>
              </a:rPr>
              <a:t>un</a:t>
            </a:r>
            <a:r>
              <a:rPr lang="fr-FR" sz="1800" spc="158" dirty="0">
                <a:latin typeface="Montserrat Medium" pitchFamily="2" charset="0"/>
                <a:cs typeface="JAHNIB+Montserrat-Regular"/>
              </a:rPr>
              <a:t> </a:t>
            </a:r>
            <a:r>
              <a:rPr lang="fr-FR" sz="1800" dirty="0">
                <a:latin typeface="Montserrat Medium" pitchFamily="2" charset="0"/>
                <a:cs typeface="JAHNIB+Montserrat-Regular"/>
              </a:rPr>
              <a:t>produit</a:t>
            </a:r>
            <a:r>
              <a:rPr lang="fr-FR" sz="1800" spc="158" dirty="0">
                <a:latin typeface="Montserrat Medium" pitchFamily="2" charset="0"/>
                <a:cs typeface="JAHNIB+Montserrat-Regular"/>
              </a:rPr>
              <a:t> </a:t>
            </a:r>
            <a:r>
              <a:rPr lang="fr-FR" sz="1800" dirty="0">
                <a:latin typeface="Montserrat Medium" pitchFamily="2" charset="0"/>
                <a:cs typeface="JAHNIB+Montserrat-Regular"/>
              </a:rPr>
              <a:t>qui s’adresse</a:t>
            </a:r>
            <a:r>
              <a:rPr lang="fr-FR" sz="1800" spc="281" dirty="0">
                <a:latin typeface="Montserrat Medium" pitchFamily="2" charset="0"/>
                <a:cs typeface="JAHNIB+Montserrat-Regular"/>
              </a:rPr>
              <a:t> </a:t>
            </a:r>
            <a:r>
              <a:rPr lang="fr-FR" sz="1800" dirty="0">
                <a:latin typeface="Montserrat Medium" pitchFamily="2" charset="0"/>
                <a:cs typeface="JAHNIB+Montserrat-Regular"/>
              </a:rPr>
              <a:t>aux</a:t>
            </a:r>
            <a:r>
              <a:rPr lang="fr-FR" sz="1800" spc="281" dirty="0">
                <a:latin typeface="Montserrat Medium" pitchFamily="2" charset="0"/>
                <a:cs typeface="JAHNIB+Montserrat-Regular"/>
              </a:rPr>
              <a:t> </a:t>
            </a:r>
            <a:r>
              <a:rPr lang="fr-FR" sz="1800" dirty="0">
                <a:latin typeface="Montserrat Medium" pitchFamily="2" charset="0"/>
                <a:cs typeface="JAHNIB+Montserrat-Regular"/>
              </a:rPr>
              <a:t>entreprises</a:t>
            </a:r>
            <a:r>
              <a:rPr lang="fr-FR" sz="1800" spc="281" dirty="0">
                <a:latin typeface="Montserrat Medium" pitchFamily="2" charset="0"/>
                <a:cs typeface="JAHNIB+Montserrat-Regular"/>
              </a:rPr>
              <a:t> </a:t>
            </a:r>
            <a:r>
              <a:rPr lang="fr-FR" sz="1800" dirty="0">
                <a:latin typeface="Montserrat Medium" pitchFamily="2" charset="0"/>
                <a:cs typeface="JAHNIB+Montserrat-Regular"/>
              </a:rPr>
              <a:t>qui</a:t>
            </a:r>
            <a:r>
              <a:rPr lang="fr-FR" sz="1800" spc="281" dirty="0">
                <a:latin typeface="Montserrat Medium" pitchFamily="2" charset="0"/>
                <a:cs typeface="JAHNIB+Montserrat-Regular"/>
              </a:rPr>
              <a:t> </a:t>
            </a:r>
            <a:r>
              <a:rPr lang="fr-FR" sz="1800" dirty="0">
                <a:latin typeface="Montserrat Medium" pitchFamily="2" charset="0"/>
                <a:cs typeface="JAHNIB+Montserrat-Regular"/>
              </a:rPr>
              <a:t>choisiront</a:t>
            </a:r>
            <a:r>
              <a:rPr lang="fr-FR" sz="1800" spc="281" dirty="0">
                <a:latin typeface="Montserrat Medium" pitchFamily="2" charset="0"/>
                <a:cs typeface="JAHNIB+Montserrat-Regular"/>
              </a:rPr>
              <a:t> </a:t>
            </a:r>
            <a:r>
              <a:rPr lang="fr-FR" sz="1800" dirty="0">
                <a:latin typeface="Montserrat Medium" pitchFamily="2" charset="0"/>
                <a:cs typeface="JAHNIB+Montserrat-Regular"/>
              </a:rPr>
              <a:t>alors</a:t>
            </a:r>
            <a:r>
              <a:rPr lang="fr-FR" sz="1800" spc="281" dirty="0">
                <a:latin typeface="Montserrat Medium" pitchFamily="2" charset="0"/>
                <a:cs typeface="JAHNIB+Montserrat-Regular"/>
              </a:rPr>
              <a:t> </a:t>
            </a:r>
            <a:r>
              <a:rPr lang="fr-FR" sz="1800" dirty="0">
                <a:latin typeface="Montserrat Medium" pitchFamily="2" charset="0"/>
                <a:cs typeface="JAHNIB+Montserrat-Regular"/>
              </a:rPr>
              <a:t>un</a:t>
            </a:r>
            <a:r>
              <a:rPr lang="fr-FR" sz="1800" spc="281" dirty="0">
                <a:latin typeface="Montserrat Medium" pitchFamily="2" charset="0"/>
                <a:cs typeface="JAHNIB+Montserrat-Regular"/>
              </a:rPr>
              <a:t> </a:t>
            </a:r>
            <a:r>
              <a:rPr lang="fr-FR" sz="1800" dirty="0">
                <a:latin typeface="Montserrat Medium" pitchFamily="2" charset="0"/>
                <a:cs typeface="JAHNIB+Montserrat-Regular"/>
              </a:rPr>
              <a:t>niveau</a:t>
            </a:r>
            <a:r>
              <a:rPr lang="fr-FR" sz="1800" spc="281" dirty="0">
                <a:latin typeface="Montserrat Medium" pitchFamily="2" charset="0"/>
                <a:cs typeface="JAHNIB+Montserrat-Regular"/>
              </a:rPr>
              <a:t> </a:t>
            </a:r>
            <a:r>
              <a:rPr lang="fr-FR" sz="1800" dirty="0">
                <a:latin typeface="Montserrat Medium" pitchFamily="2" charset="0"/>
                <a:cs typeface="JAHNIB+Montserrat-Regular"/>
              </a:rPr>
              <a:t>de</a:t>
            </a:r>
            <a:r>
              <a:rPr lang="fr-FR" sz="1800" spc="281" dirty="0">
                <a:latin typeface="Montserrat Medium" pitchFamily="2" charset="0"/>
                <a:cs typeface="JAHNIB+Montserrat-Regular"/>
              </a:rPr>
              <a:t> </a:t>
            </a:r>
            <a:r>
              <a:rPr lang="fr-FR" sz="1800" dirty="0">
                <a:latin typeface="Montserrat Medium" pitchFamily="2" charset="0"/>
                <a:cs typeface="JAHNIB+Montserrat-Regular"/>
              </a:rPr>
              <a:t>licence</a:t>
            </a:r>
            <a:r>
              <a:rPr lang="fr-FR" sz="1800" spc="281" dirty="0">
                <a:latin typeface="Montserrat Medium" pitchFamily="2" charset="0"/>
                <a:cs typeface="JAHNIB+Montserrat-Regular"/>
              </a:rPr>
              <a:t> </a:t>
            </a:r>
            <a:r>
              <a:rPr lang="fr-FR" sz="1800" dirty="0">
                <a:latin typeface="Montserrat Medium" pitchFamily="2" charset="0"/>
                <a:cs typeface="JAHNIB+Montserrat-Regular"/>
              </a:rPr>
              <a:t>pro</a:t>
            </a:r>
            <a:r>
              <a:rPr lang="fr-FR" sz="1800" spc="281" dirty="0">
                <a:latin typeface="Montserrat Medium" pitchFamily="2" charset="0"/>
                <a:cs typeface="JAHNIB+Montserrat-Regular"/>
              </a:rPr>
              <a:t> </a:t>
            </a:r>
            <a:r>
              <a:rPr lang="fr-FR" sz="1800" dirty="0">
                <a:latin typeface="Montserrat Medium" pitchFamily="2" charset="0"/>
                <a:cs typeface="JAHNIB+Montserrat-Regular"/>
              </a:rPr>
              <a:t>ou premium selon leurs besoins.</a:t>
            </a:r>
            <a:r>
              <a:rPr lang="fr-FR" sz="1800" dirty="0">
                <a:solidFill>
                  <a:srgbClr val="000000"/>
                </a:solidFill>
                <a:latin typeface="Montserrat Medium" pitchFamily="2" charset="0"/>
                <a:cs typeface="JAHNIB+Montserrat-Regular"/>
              </a:rPr>
              <a:t> Attention,</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les</a:t>
            </a:r>
            <a:r>
              <a:rPr lang="fr-FR" sz="1800" spc="-15"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tarifications</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peuvent</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évoluer.</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Il</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est</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préférable</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de</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consulter</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le</a:t>
            </a:r>
            <a:r>
              <a:rPr lang="fr-FR" sz="1800" spc="-16"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site de</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Microsoft</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pour</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être</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certain</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d’avoir</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les</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bonnes</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informations.</a:t>
            </a:r>
            <a:r>
              <a:rPr lang="fr-FR" sz="1800" spc="-47" dirty="0">
                <a:solidFill>
                  <a:srgbClr val="000000"/>
                </a:solidFill>
                <a:latin typeface="Montserrat Medium" pitchFamily="2" charset="0"/>
                <a:cs typeface="JAHNIB+Montserrat-Regular"/>
              </a:rPr>
              <a:t> </a:t>
            </a:r>
          </a:p>
          <a:p>
            <a:pPr algn="just">
              <a:lnSpc>
                <a:spcPct val="150000"/>
              </a:lnSpc>
              <a:spcBef>
                <a:spcPts val="0"/>
              </a:spcBef>
            </a:pPr>
            <a:r>
              <a:rPr lang="fr-FR" sz="1800" dirty="0">
                <a:solidFill>
                  <a:srgbClr val="000000"/>
                </a:solidFill>
                <a:latin typeface="Montserrat Medium" pitchFamily="2" charset="0"/>
                <a:cs typeface="JAHNIB+Montserrat-Regular"/>
              </a:rPr>
              <a:t>Voici</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un</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tableau récapitulatif récupéré sur le site internet de Microsoft en fin d’année 2024 :</a:t>
            </a:r>
          </a:p>
        </p:txBody>
      </p:sp>
      <p:pic>
        <p:nvPicPr>
          <p:cNvPr id="4" name="Image 3">
            <a:extLst>
              <a:ext uri="{FF2B5EF4-FFF2-40B4-BE49-F238E27FC236}">
                <a16:creationId xmlns:a16="http://schemas.microsoft.com/office/drawing/2014/main" id="{9FCB6420-8BC4-6DE6-09E3-58FF0C269177}"/>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4A39CA6F-BC98-7D4D-1735-14DC7F181290}"/>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978447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0370C-E865-83D1-E35D-8E81B3B7640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DC99F13-013E-C37A-A5DE-4377117C296C}"/>
              </a:ext>
            </a:extLst>
          </p:cNvPr>
          <p:cNvSpPr>
            <a:spLocks noGrp="1"/>
          </p:cNvSpPr>
          <p:nvPr>
            <p:ph type="ctrTitle"/>
          </p:nvPr>
        </p:nvSpPr>
        <p:spPr>
          <a:xfrm>
            <a:off x="174171" y="486820"/>
            <a:ext cx="8751459"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fonctions DAX les plus utiles</a:t>
            </a:r>
          </a:p>
        </p:txBody>
      </p:sp>
      <p:sp>
        <p:nvSpPr>
          <p:cNvPr id="3" name="Sous-titre 2">
            <a:extLst>
              <a:ext uri="{FF2B5EF4-FFF2-40B4-BE49-F238E27FC236}">
                <a16:creationId xmlns:a16="http://schemas.microsoft.com/office/drawing/2014/main" id="{331F8A7E-B19D-0123-B6E4-3B4EF7BBED5F}"/>
              </a:ext>
            </a:extLst>
          </p:cNvPr>
          <p:cNvSpPr>
            <a:spLocks noGrp="1"/>
          </p:cNvSpPr>
          <p:nvPr>
            <p:ph type="subTitle" idx="1"/>
          </p:nvPr>
        </p:nvSpPr>
        <p:spPr>
          <a:xfrm>
            <a:off x="909285" y="1575963"/>
            <a:ext cx="10373430" cy="990967"/>
          </a:xfrm>
        </p:spPr>
        <p:txBody>
          <a:bodyPr>
            <a:noAutofit/>
          </a:bodyPr>
          <a:lstStyle/>
          <a:p>
            <a:pPr algn="just">
              <a:lnSpc>
                <a:spcPct val="150000"/>
              </a:lnSpc>
              <a:spcBef>
                <a:spcPts val="0"/>
              </a:spcBef>
            </a:pPr>
            <a:r>
              <a:rPr lang="fr-FR" sz="1800" dirty="0">
                <a:solidFill>
                  <a:srgbClr val="000000"/>
                </a:solidFill>
                <a:latin typeface="Montserrat ExtraBold" pitchFamily="2" charset="0"/>
                <a:cs typeface="JOJFUI+Montserrat-Regular"/>
              </a:rPr>
              <a:t>5- Autres</a:t>
            </a:r>
          </a:p>
          <a:p>
            <a:pPr algn="just">
              <a:lnSpc>
                <a:spcPct val="150000"/>
              </a:lnSpc>
              <a:spcBef>
                <a:spcPts val="0"/>
              </a:spcBef>
            </a:pPr>
            <a:r>
              <a:rPr lang="fr-FR" sz="1800" dirty="0">
                <a:solidFill>
                  <a:srgbClr val="000000"/>
                </a:solidFill>
                <a:latin typeface="Montserrat Medium" pitchFamily="2" charset="0"/>
                <a:cs typeface="JOJFUI+Montserrat-Regular"/>
              </a:rPr>
              <a:t>Regroupe les fonctions ne rentrant pas dans les catégories précédentes.</a:t>
            </a:r>
          </a:p>
        </p:txBody>
      </p:sp>
      <p:pic>
        <p:nvPicPr>
          <p:cNvPr id="4" name="Image 3">
            <a:extLst>
              <a:ext uri="{FF2B5EF4-FFF2-40B4-BE49-F238E27FC236}">
                <a16:creationId xmlns:a16="http://schemas.microsoft.com/office/drawing/2014/main" id="{ACB00412-FAD5-28E0-3F13-6319C9D630E4}"/>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DDCD3E89-CC91-5142-DE1D-333A8AB78053}"/>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500951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93516-7EF8-56CF-D895-BE96B51FEE1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531B61D-3F79-34FE-53EB-7E8F0F27DA7F}"/>
              </a:ext>
            </a:extLst>
          </p:cNvPr>
          <p:cNvSpPr>
            <a:spLocks noGrp="1"/>
          </p:cNvSpPr>
          <p:nvPr>
            <p:ph type="ctrTitle"/>
          </p:nvPr>
        </p:nvSpPr>
        <p:spPr>
          <a:xfrm>
            <a:off x="174171" y="371049"/>
            <a:ext cx="8751459"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fonctions DAX les plus utiles</a:t>
            </a:r>
          </a:p>
        </p:txBody>
      </p:sp>
      <p:graphicFrame>
        <p:nvGraphicFramePr>
          <p:cNvPr id="6" name="Tableau 5">
            <a:extLst>
              <a:ext uri="{FF2B5EF4-FFF2-40B4-BE49-F238E27FC236}">
                <a16:creationId xmlns:a16="http://schemas.microsoft.com/office/drawing/2014/main" id="{A538E09A-70FD-F279-E93C-4F62734D34C0}"/>
              </a:ext>
            </a:extLst>
          </p:cNvPr>
          <p:cNvGraphicFramePr>
            <a:graphicFrameLocks noGrp="1"/>
          </p:cNvGraphicFramePr>
          <p:nvPr>
            <p:extLst>
              <p:ext uri="{D42A27DB-BD31-4B8C-83A1-F6EECF244321}">
                <p14:modId xmlns:p14="http://schemas.microsoft.com/office/powerpoint/2010/main" val="1345610049"/>
              </p:ext>
            </p:extLst>
          </p:nvPr>
        </p:nvGraphicFramePr>
        <p:xfrm>
          <a:off x="991517" y="1970447"/>
          <a:ext cx="10565176" cy="4138631"/>
        </p:xfrm>
        <a:graphic>
          <a:graphicData uri="http://schemas.openxmlformats.org/drawingml/2006/table">
            <a:tbl>
              <a:tblPr>
                <a:tableStyleId>{5940675A-B579-460E-94D1-54222C63F5DA}</a:tableStyleId>
              </a:tblPr>
              <a:tblGrid>
                <a:gridCol w="2486681">
                  <a:extLst>
                    <a:ext uri="{9D8B030D-6E8A-4147-A177-3AD203B41FA5}">
                      <a16:colId xmlns:a16="http://schemas.microsoft.com/office/drawing/2014/main" val="2839680718"/>
                    </a:ext>
                  </a:extLst>
                </a:gridCol>
                <a:gridCol w="8078495">
                  <a:extLst>
                    <a:ext uri="{9D8B030D-6E8A-4147-A177-3AD203B41FA5}">
                      <a16:colId xmlns:a16="http://schemas.microsoft.com/office/drawing/2014/main" val="1884660892"/>
                    </a:ext>
                  </a:extLst>
                </a:gridCol>
              </a:tblGrid>
              <a:tr h="205807">
                <a:tc>
                  <a:txBody>
                    <a:bodyPr/>
                    <a:lstStyle/>
                    <a:p>
                      <a:pPr algn="l">
                        <a:lnSpc>
                          <a:spcPct val="150000"/>
                        </a:lnSpc>
                        <a:buNone/>
                      </a:pPr>
                      <a:r>
                        <a:rPr lang="fr-FR" sz="1400" b="1" cap="all" dirty="0">
                          <a:solidFill>
                            <a:srgbClr val="FFFFFF"/>
                          </a:solidFill>
                          <a:effectLst/>
                          <a:latin typeface="Montserrat ExtraBold" pitchFamily="2" charset="0"/>
                        </a:rPr>
                        <a:t>Fonction</a:t>
                      </a:r>
                    </a:p>
                  </a:txBody>
                  <a:tcPr marL="36751" marR="36751" marT="36751" marB="36751" anchor="ctr">
                    <a:solidFill>
                      <a:srgbClr val="5A6C75"/>
                    </a:solidFill>
                  </a:tcPr>
                </a:tc>
                <a:tc>
                  <a:txBody>
                    <a:bodyPr/>
                    <a:lstStyle/>
                    <a:p>
                      <a:pPr algn="l">
                        <a:lnSpc>
                          <a:spcPct val="150000"/>
                        </a:lnSpc>
                        <a:buNone/>
                      </a:pPr>
                      <a:r>
                        <a:rPr lang="fr-FR" sz="1400" b="1" cap="all" dirty="0">
                          <a:solidFill>
                            <a:srgbClr val="FFFFFF"/>
                          </a:solidFill>
                          <a:effectLst/>
                          <a:latin typeface="Montserrat ExtraBold" pitchFamily="2" charset="0"/>
                        </a:rPr>
                        <a:t>Description</a:t>
                      </a:r>
                    </a:p>
                  </a:txBody>
                  <a:tcPr marL="36751" marR="36751" marT="36751" marB="36751" anchor="ctr">
                    <a:solidFill>
                      <a:srgbClr val="5A6C75"/>
                    </a:solidFill>
                  </a:tcPr>
                </a:tc>
                <a:extLst>
                  <a:ext uri="{0D108BD9-81ED-4DB2-BD59-A6C34878D82A}">
                    <a16:rowId xmlns:a16="http://schemas.microsoft.com/office/drawing/2014/main" val="1210257309"/>
                  </a:ext>
                </a:extLst>
              </a:tr>
              <a:tr h="603530">
                <a:tc>
                  <a:txBody>
                    <a:bodyPr/>
                    <a:lstStyle/>
                    <a:p>
                      <a:pPr algn="l">
                        <a:lnSpc>
                          <a:spcPct val="150000"/>
                        </a:lnSpc>
                        <a:buNone/>
                      </a:pPr>
                      <a:r>
                        <a:rPr lang="fr-FR" sz="1600" dirty="0">
                          <a:effectLst/>
                          <a:latin typeface="Montserrat Medium" pitchFamily="2" charset="0"/>
                        </a:rPr>
                        <a:t>AND()</a:t>
                      </a:r>
                    </a:p>
                  </a:txBody>
                  <a:tcPr marL="36751" marR="36751" marT="36751" marB="36751" anchor="ctr"/>
                </a:tc>
                <a:tc>
                  <a:txBody>
                    <a:bodyPr/>
                    <a:lstStyle/>
                    <a:p>
                      <a:pPr algn="l">
                        <a:lnSpc>
                          <a:spcPct val="150000"/>
                        </a:lnSpc>
                        <a:buNone/>
                      </a:pPr>
                      <a:r>
                        <a:rPr lang="fr-FR" sz="1600" dirty="0">
                          <a:effectLst/>
                          <a:latin typeface="Montserrat Medium" pitchFamily="2" charset="0"/>
                        </a:rPr>
                        <a:t>Renvoyer VRAI si toutes les conditions sont vraies. Utile pour évaluer plusieurs conditions simultanément dans des calculs complexes.</a:t>
                      </a:r>
                    </a:p>
                  </a:txBody>
                  <a:tcPr marL="36751" marR="36751" marT="36751" marB="36751" anchor="ctr"/>
                </a:tc>
                <a:extLst>
                  <a:ext uri="{0D108BD9-81ED-4DB2-BD59-A6C34878D82A}">
                    <a16:rowId xmlns:a16="http://schemas.microsoft.com/office/drawing/2014/main" val="2229999033"/>
                  </a:ext>
                </a:extLst>
              </a:tr>
              <a:tr h="470415">
                <a:tc>
                  <a:txBody>
                    <a:bodyPr/>
                    <a:lstStyle/>
                    <a:p>
                      <a:pPr algn="l">
                        <a:lnSpc>
                          <a:spcPct val="150000"/>
                        </a:lnSpc>
                        <a:buNone/>
                      </a:pPr>
                      <a:r>
                        <a:rPr lang="fr-FR" sz="1600" dirty="0">
                          <a:effectLst/>
                          <a:latin typeface="Montserrat Medium" pitchFamily="2" charset="0"/>
                        </a:rPr>
                        <a:t>OR()</a:t>
                      </a:r>
                    </a:p>
                  </a:txBody>
                  <a:tcPr marL="36751" marR="36751" marT="36751" marB="36751" anchor="ctr"/>
                </a:tc>
                <a:tc>
                  <a:txBody>
                    <a:bodyPr/>
                    <a:lstStyle/>
                    <a:p>
                      <a:pPr algn="l">
                        <a:lnSpc>
                          <a:spcPct val="150000"/>
                        </a:lnSpc>
                        <a:buNone/>
                      </a:pPr>
                      <a:r>
                        <a:rPr lang="fr-FR" sz="1600" dirty="0">
                          <a:effectLst/>
                          <a:latin typeface="Montserrat Medium" pitchFamily="2" charset="0"/>
                        </a:rPr>
                        <a:t>Renvoyer VRAI si l’une des conditions est vraie.</a:t>
                      </a:r>
                    </a:p>
                  </a:txBody>
                  <a:tcPr marL="36751" marR="36751" marT="36751" marB="36751" anchor="ctr"/>
                </a:tc>
                <a:extLst>
                  <a:ext uri="{0D108BD9-81ED-4DB2-BD59-A6C34878D82A}">
                    <a16:rowId xmlns:a16="http://schemas.microsoft.com/office/drawing/2014/main" val="1235339945"/>
                  </a:ext>
                </a:extLst>
              </a:tr>
              <a:tr h="554659">
                <a:tc>
                  <a:txBody>
                    <a:bodyPr/>
                    <a:lstStyle/>
                    <a:p>
                      <a:pPr algn="l">
                        <a:lnSpc>
                          <a:spcPct val="150000"/>
                        </a:lnSpc>
                        <a:buNone/>
                      </a:pPr>
                      <a:r>
                        <a:rPr lang="fr-FR" sz="1600" dirty="0">
                          <a:effectLst/>
                          <a:latin typeface="Montserrat Medium" pitchFamily="2" charset="0"/>
                        </a:rPr>
                        <a:t>IF()</a:t>
                      </a:r>
                    </a:p>
                  </a:txBody>
                  <a:tcPr marL="36751" marR="36751" marT="36751" marB="36751" anchor="ctr"/>
                </a:tc>
                <a:tc>
                  <a:txBody>
                    <a:bodyPr/>
                    <a:lstStyle/>
                    <a:p>
                      <a:pPr algn="l">
                        <a:lnSpc>
                          <a:spcPct val="150000"/>
                        </a:lnSpc>
                        <a:buNone/>
                      </a:pPr>
                      <a:r>
                        <a:rPr lang="fr-FR" sz="1600" dirty="0">
                          <a:effectLst/>
                          <a:latin typeface="Montserrat Medium" pitchFamily="2" charset="0"/>
                        </a:rPr>
                        <a:t>Renvoyer une valeur si une condition est vraie, une autre si elle est fausse. Cette fonction permet de créer des logiques conditionnelles simples dans vos analyses de données.</a:t>
                      </a:r>
                    </a:p>
                  </a:txBody>
                  <a:tcPr marL="36751" marR="36751" marT="36751" marB="36751" anchor="ctr"/>
                </a:tc>
                <a:extLst>
                  <a:ext uri="{0D108BD9-81ED-4DB2-BD59-A6C34878D82A}">
                    <a16:rowId xmlns:a16="http://schemas.microsoft.com/office/drawing/2014/main" val="2063259178"/>
                  </a:ext>
                </a:extLst>
              </a:tr>
              <a:tr h="470415">
                <a:tc>
                  <a:txBody>
                    <a:bodyPr/>
                    <a:lstStyle/>
                    <a:p>
                      <a:pPr algn="l">
                        <a:lnSpc>
                          <a:spcPct val="150000"/>
                        </a:lnSpc>
                        <a:buNone/>
                      </a:pPr>
                      <a:r>
                        <a:rPr lang="fr-FR" sz="1600" dirty="0">
                          <a:effectLst/>
                          <a:latin typeface="Montserrat Medium" pitchFamily="2" charset="0"/>
                        </a:rPr>
                        <a:t>SWITCH()</a:t>
                      </a:r>
                    </a:p>
                  </a:txBody>
                  <a:tcPr marL="36751" marR="36751" marT="36751" marB="36751" anchor="ctr"/>
                </a:tc>
                <a:tc>
                  <a:txBody>
                    <a:bodyPr/>
                    <a:lstStyle/>
                    <a:p>
                      <a:pPr algn="l">
                        <a:lnSpc>
                          <a:spcPct val="150000"/>
                        </a:lnSpc>
                        <a:buNone/>
                      </a:pPr>
                      <a:r>
                        <a:rPr lang="fr-FR" sz="1600" dirty="0">
                          <a:effectLst/>
                          <a:latin typeface="Montserrat Medium" pitchFamily="2" charset="0"/>
                        </a:rPr>
                        <a:t>Renvoyer une valeur en fonction d'une expression.</a:t>
                      </a:r>
                    </a:p>
                  </a:txBody>
                  <a:tcPr marL="36751" marR="36751" marT="36751" marB="36751" anchor="ctr"/>
                </a:tc>
                <a:extLst>
                  <a:ext uri="{0D108BD9-81ED-4DB2-BD59-A6C34878D82A}">
                    <a16:rowId xmlns:a16="http://schemas.microsoft.com/office/drawing/2014/main" val="1993839247"/>
                  </a:ext>
                </a:extLst>
              </a:tr>
              <a:tr h="476530">
                <a:tc>
                  <a:txBody>
                    <a:bodyPr/>
                    <a:lstStyle/>
                    <a:p>
                      <a:pPr algn="l">
                        <a:lnSpc>
                          <a:spcPct val="150000"/>
                        </a:lnSpc>
                        <a:buNone/>
                      </a:pPr>
                      <a:r>
                        <a:rPr lang="fr-FR" sz="1600">
                          <a:effectLst/>
                          <a:latin typeface="Montserrat Medium" pitchFamily="2" charset="0"/>
                        </a:rPr>
                        <a:t>NOT()</a:t>
                      </a:r>
                    </a:p>
                  </a:txBody>
                  <a:tcPr marL="36751" marR="36751" marT="36751" marB="36751" anchor="ctr"/>
                </a:tc>
                <a:tc>
                  <a:txBody>
                    <a:bodyPr/>
                    <a:lstStyle/>
                    <a:p>
                      <a:pPr algn="l">
                        <a:lnSpc>
                          <a:spcPct val="150000"/>
                        </a:lnSpc>
                        <a:buNone/>
                      </a:pPr>
                      <a:r>
                        <a:rPr lang="fr-FR" sz="1600" dirty="0">
                          <a:effectLst/>
                          <a:latin typeface="Montserrat Medium" pitchFamily="2" charset="0"/>
                        </a:rPr>
                        <a:t>Inverser le résultat d'une condition logique.</a:t>
                      </a:r>
                    </a:p>
                  </a:txBody>
                  <a:tcPr marL="36751" marR="36751" marT="36751" marB="36751" anchor="ctr"/>
                </a:tc>
                <a:extLst>
                  <a:ext uri="{0D108BD9-81ED-4DB2-BD59-A6C34878D82A}">
                    <a16:rowId xmlns:a16="http://schemas.microsoft.com/office/drawing/2014/main" val="4225437585"/>
                  </a:ext>
                </a:extLst>
              </a:tr>
              <a:tr h="470415">
                <a:tc>
                  <a:txBody>
                    <a:bodyPr/>
                    <a:lstStyle/>
                    <a:p>
                      <a:pPr algn="l">
                        <a:lnSpc>
                          <a:spcPct val="150000"/>
                        </a:lnSpc>
                        <a:buNone/>
                      </a:pPr>
                      <a:r>
                        <a:rPr lang="fr-FR" sz="1600">
                          <a:effectLst/>
                          <a:latin typeface="Montserrat Medium" pitchFamily="2" charset="0"/>
                        </a:rPr>
                        <a:t>IFERROR()</a:t>
                      </a:r>
                    </a:p>
                  </a:txBody>
                  <a:tcPr marL="36751" marR="36751" marT="36751" marB="36751" anchor="ctr"/>
                </a:tc>
                <a:tc>
                  <a:txBody>
                    <a:bodyPr/>
                    <a:lstStyle/>
                    <a:p>
                      <a:pPr algn="l">
                        <a:lnSpc>
                          <a:spcPct val="150000"/>
                        </a:lnSpc>
                        <a:buNone/>
                      </a:pPr>
                      <a:r>
                        <a:rPr lang="fr-FR" sz="1600" dirty="0">
                          <a:effectLst/>
                          <a:latin typeface="Montserrat Medium" pitchFamily="2" charset="0"/>
                        </a:rPr>
                        <a:t>Renvoyer une valeur si une formule génère une erreur.</a:t>
                      </a:r>
                    </a:p>
                  </a:txBody>
                  <a:tcPr marL="36751" marR="36751" marT="36751" marB="36751" anchor="ctr"/>
                </a:tc>
                <a:extLst>
                  <a:ext uri="{0D108BD9-81ED-4DB2-BD59-A6C34878D82A}">
                    <a16:rowId xmlns:a16="http://schemas.microsoft.com/office/drawing/2014/main" val="4180079874"/>
                  </a:ext>
                </a:extLst>
              </a:tr>
            </a:tbl>
          </a:graphicData>
        </a:graphic>
      </p:graphicFrame>
      <p:sp>
        <p:nvSpPr>
          <p:cNvPr id="8" name="ZoneTexte 7">
            <a:extLst>
              <a:ext uri="{FF2B5EF4-FFF2-40B4-BE49-F238E27FC236}">
                <a16:creationId xmlns:a16="http://schemas.microsoft.com/office/drawing/2014/main" id="{E8AB0036-BF47-36DF-1549-EC733C230122}"/>
              </a:ext>
            </a:extLst>
          </p:cNvPr>
          <p:cNvSpPr txBox="1"/>
          <p:nvPr/>
        </p:nvSpPr>
        <p:spPr>
          <a:xfrm>
            <a:off x="991517" y="1375994"/>
            <a:ext cx="6097836" cy="461024"/>
          </a:xfrm>
          <a:prstGeom prst="rect">
            <a:avLst/>
          </a:prstGeom>
          <a:noFill/>
        </p:spPr>
        <p:txBody>
          <a:bodyPr wrap="square">
            <a:spAutoFit/>
          </a:bodyPr>
          <a:lstStyle/>
          <a:p>
            <a:pPr algn="just">
              <a:lnSpc>
                <a:spcPct val="150000"/>
              </a:lnSpc>
              <a:spcBef>
                <a:spcPts val="0"/>
              </a:spcBef>
            </a:pPr>
            <a:r>
              <a:rPr lang="fr-FR" sz="1800" dirty="0">
                <a:solidFill>
                  <a:srgbClr val="000000"/>
                </a:solidFill>
                <a:latin typeface="Montserrat ExtraBold" pitchFamily="2" charset="0"/>
                <a:cs typeface="JOJFUI+Montserrat-Regular"/>
              </a:rPr>
              <a:t>1-</a:t>
            </a:r>
            <a:r>
              <a:rPr lang="fr-FR" sz="1800" spc="1027" dirty="0">
                <a:solidFill>
                  <a:srgbClr val="000000"/>
                </a:solidFill>
                <a:latin typeface="Montserrat ExtraBold" pitchFamily="2" charset="0"/>
                <a:cs typeface="JOJFUI+Montserrat-Regular"/>
              </a:rPr>
              <a:t> </a:t>
            </a:r>
            <a:r>
              <a:rPr lang="fr-FR" sz="1800" b="1" dirty="0">
                <a:solidFill>
                  <a:srgbClr val="000000"/>
                </a:solidFill>
                <a:latin typeface="Montserrat ExtraBold" pitchFamily="2" charset="0"/>
                <a:cs typeface="Montserrat"/>
              </a:rPr>
              <a:t>Logique :</a:t>
            </a:r>
          </a:p>
        </p:txBody>
      </p:sp>
      <p:pic>
        <p:nvPicPr>
          <p:cNvPr id="3" name="Image 2">
            <a:extLst>
              <a:ext uri="{FF2B5EF4-FFF2-40B4-BE49-F238E27FC236}">
                <a16:creationId xmlns:a16="http://schemas.microsoft.com/office/drawing/2014/main" id="{0D750272-7CB6-49B2-142E-D5074757C28B}"/>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4" name="Image 3">
            <a:extLst>
              <a:ext uri="{FF2B5EF4-FFF2-40B4-BE49-F238E27FC236}">
                <a16:creationId xmlns:a16="http://schemas.microsoft.com/office/drawing/2014/main" id="{B33B7C11-D39E-6CB8-6BBF-6969B6DE4F47}"/>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419541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C2DC5-054E-B84C-BD6D-DCC286A2161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3C6EFBC-59AE-C65E-E697-0F30B02688A0}"/>
              </a:ext>
            </a:extLst>
          </p:cNvPr>
          <p:cNvSpPr>
            <a:spLocks noGrp="1"/>
          </p:cNvSpPr>
          <p:nvPr>
            <p:ph type="ctrTitle"/>
          </p:nvPr>
        </p:nvSpPr>
        <p:spPr>
          <a:xfrm>
            <a:off x="174171" y="371049"/>
            <a:ext cx="8751459"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fonctions DAX les plus utiles</a:t>
            </a:r>
          </a:p>
        </p:txBody>
      </p:sp>
      <p:sp>
        <p:nvSpPr>
          <p:cNvPr id="8" name="ZoneTexte 7">
            <a:extLst>
              <a:ext uri="{FF2B5EF4-FFF2-40B4-BE49-F238E27FC236}">
                <a16:creationId xmlns:a16="http://schemas.microsoft.com/office/drawing/2014/main" id="{7244616E-9E0C-AD80-0851-3E7D40C96740}"/>
              </a:ext>
            </a:extLst>
          </p:cNvPr>
          <p:cNvSpPr txBox="1"/>
          <p:nvPr/>
        </p:nvSpPr>
        <p:spPr>
          <a:xfrm>
            <a:off x="991517" y="1298875"/>
            <a:ext cx="6097836" cy="461024"/>
          </a:xfrm>
          <a:prstGeom prst="rect">
            <a:avLst/>
          </a:prstGeom>
          <a:noFill/>
        </p:spPr>
        <p:txBody>
          <a:bodyPr wrap="square">
            <a:spAutoFit/>
          </a:bodyPr>
          <a:lstStyle/>
          <a:p>
            <a:pPr algn="just">
              <a:lnSpc>
                <a:spcPct val="150000"/>
              </a:lnSpc>
              <a:spcBef>
                <a:spcPts val="0"/>
              </a:spcBef>
            </a:pPr>
            <a:r>
              <a:rPr lang="fr-FR" dirty="0">
                <a:solidFill>
                  <a:srgbClr val="000000"/>
                </a:solidFill>
                <a:latin typeface="Montserrat ExtraBold" pitchFamily="2" charset="0"/>
                <a:cs typeface="JOJFUI+Montserrat-Regular"/>
              </a:rPr>
              <a:t>2-</a:t>
            </a:r>
            <a:r>
              <a:rPr lang="fr-FR" spc="1027" dirty="0">
                <a:solidFill>
                  <a:srgbClr val="000000"/>
                </a:solidFill>
                <a:latin typeface="Montserrat ExtraBold" pitchFamily="2" charset="0"/>
                <a:cs typeface="JOJFUI+Montserrat-Regular"/>
              </a:rPr>
              <a:t> </a:t>
            </a:r>
            <a:r>
              <a:rPr lang="fr-FR" b="1" dirty="0">
                <a:solidFill>
                  <a:srgbClr val="000000"/>
                </a:solidFill>
                <a:latin typeface="Montserrat ExtraBold" pitchFamily="2" charset="0"/>
                <a:cs typeface="Montserrat"/>
              </a:rPr>
              <a:t>Calcul :</a:t>
            </a:r>
          </a:p>
        </p:txBody>
      </p:sp>
      <p:graphicFrame>
        <p:nvGraphicFramePr>
          <p:cNvPr id="3" name="Tableau 2">
            <a:extLst>
              <a:ext uri="{FF2B5EF4-FFF2-40B4-BE49-F238E27FC236}">
                <a16:creationId xmlns:a16="http://schemas.microsoft.com/office/drawing/2014/main" id="{1893E21E-5ECA-8842-9876-CED230B0BBC4}"/>
              </a:ext>
            </a:extLst>
          </p:cNvPr>
          <p:cNvGraphicFramePr>
            <a:graphicFrameLocks noGrp="1"/>
          </p:cNvGraphicFramePr>
          <p:nvPr>
            <p:extLst>
              <p:ext uri="{D42A27DB-BD31-4B8C-83A1-F6EECF244321}">
                <p14:modId xmlns:p14="http://schemas.microsoft.com/office/powerpoint/2010/main" val="1992119057"/>
              </p:ext>
            </p:extLst>
          </p:nvPr>
        </p:nvGraphicFramePr>
        <p:xfrm>
          <a:off x="1090668" y="1943005"/>
          <a:ext cx="10543144" cy="4420760"/>
        </p:xfrm>
        <a:graphic>
          <a:graphicData uri="http://schemas.openxmlformats.org/drawingml/2006/table">
            <a:tbl>
              <a:tblPr>
                <a:tableStyleId>{5940675A-B579-460E-94D1-54222C63F5DA}</a:tableStyleId>
              </a:tblPr>
              <a:tblGrid>
                <a:gridCol w="2205578">
                  <a:extLst>
                    <a:ext uri="{9D8B030D-6E8A-4147-A177-3AD203B41FA5}">
                      <a16:colId xmlns:a16="http://schemas.microsoft.com/office/drawing/2014/main" val="987992533"/>
                    </a:ext>
                  </a:extLst>
                </a:gridCol>
                <a:gridCol w="8337566">
                  <a:extLst>
                    <a:ext uri="{9D8B030D-6E8A-4147-A177-3AD203B41FA5}">
                      <a16:colId xmlns:a16="http://schemas.microsoft.com/office/drawing/2014/main" val="3266744573"/>
                    </a:ext>
                  </a:extLst>
                </a:gridCol>
              </a:tblGrid>
              <a:tr h="225625">
                <a:tc>
                  <a:txBody>
                    <a:bodyPr/>
                    <a:lstStyle/>
                    <a:p>
                      <a:pPr algn="l">
                        <a:lnSpc>
                          <a:spcPct val="150000"/>
                        </a:lnSpc>
                        <a:buNone/>
                      </a:pPr>
                      <a:r>
                        <a:rPr lang="fr-FR" sz="1600" cap="all">
                          <a:solidFill>
                            <a:srgbClr val="FFFFFF"/>
                          </a:solidFill>
                          <a:effectLst/>
                          <a:latin typeface="Montserrat ExtraBold" pitchFamily="2" charset="0"/>
                        </a:rPr>
                        <a:t>Fonction</a:t>
                      </a:r>
                    </a:p>
                  </a:txBody>
                  <a:tcPr marL="40290" marR="40290" marT="40290" marB="40290" anchor="ctr">
                    <a:solidFill>
                      <a:srgbClr val="5A6C75"/>
                    </a:solidFill>
                  </a:tcPr>
                </a:tc>
                <a:tc>
                  <a:txBody>
                    <a:bodyPr/>
                    <a:lstStyle/>
                    <a:p>
                      <a:pPr algn="l">
                        <a:lnSpc>
                          <a:spcPct val="150000"/>
                        </a:lnSpc>
                        <a:buNone/>
                      </a:pPr>
                      <a:r>
                        <a:rPr lang="fr-FR" sz="1600" cap="all" dirty="0">
                          <a:solidFill>
                            <a:srgbClr val="FFFFFF"/>
                          </a:solidFill>
                          <a:effectLst/>
                          <a:latin typeface="Montserrat ExtraBold" pitchFamily="2" charset="0"/>
                        </a:rPr>
                        <a:t>Description</a:t>
                      </a:r>
                    </a:p>
                  </a:txBody>
                  <a:tcPr marL="40290" marR="40290" marT="40290" marB="40290" anchor="ctr">
                    <a:solidFill>
                      <a:srgbClr val="5A6C75"/>
                    </a:solidFill>
                  </a:tcPr>
                </a:tc>
                <a:extLst>
                  <a:ext uri="{0D108BD9-81ED-4DB2-BD59-A6C34878D82A}">
                    <a16:rowId xmlns:a16="http://schemas.microsoft.com/office/drawing/2014/main" val="2570261387"/>
                  </a:ext>
                </a:extLst>
              </a:tr>
              <a:tr h="370669">
                <a:tc>
                  <a:txBody>
                    <a:bodyPr/>
                    <a:lstStyle/>
                    <a:p>
                      <a:pPr algn="l">
                        <a:lnSpc>
                          <a:spcPct val="150000"/>
                        </a:lnSpc>
                        <a:buNone/>
                      </a:pPr>
                      <a:r>
                        <a:rPr lang="fr-FR" sz="1600" dirty="0">
                          <a:effectLst/>
                          <a:latin typeface="Montserrat Medium" pitchFamily="2" charset="0"/>
                        </a:rPr>
                        <a:t>SUM()</a:t>
                      </a:r>
                    </a:p>
                  </a:txBody>
                  <a:tcPr marL="40290" marR="40290" marT="40290" marB="40290" anchor="ctr"/>
                </a:tc>
                <a:tc>
                  <a:txBody>
                    <a:bodyPr/>
                    <a:lstStyle/>
                    <a:p>
                      <a:pPr algn="l">
                        <a:lnSpc>
                          <a:spcPct val="150000"/>
                        </a:lnSpc>
                        <a:buNone/>
                      </a:pPr>
                      <a:r>
                        <a:rPr lang="fr-FR" sz="1600">
                          <a:effectLst/>
                          <a:latin typeface="Montserrat Medium" pitchFamily="2" charset="0"/>
                        </a:rPr>
                        <a:t>Additionner une colonne entière.</a:t>
                      </a:r>
                    </a:p>
                  </a:txBody>
                  <a:tcPr marL="40290" marR="40290" marT="40290" marB="40290" anchor="ctr"/>
                </a:tc>
                <a:extLst>
                  <a:ext uri="{0D108BD9-81ED-4DB2-BD59-A6C34878D82A}">
                    <a16:rowId xmlns:a16="http://schemas.microsoft.com/office/drawing/2014/main" val="1327568608"/>
                  </a:ext>
                </a:extLst>
              </a:tr>
              <a:tr h="423677">
                <a:tc>
                  <a:txBody>
                    <a:bodyPr/>
                    <a:lstStyle/>
                    <a:p>
                      <a:pPr algn="l">
                        <a:lnSpc>
                          <a:spcPct val="150000"/>
                        </a:lnSpc>
                        <a:buNone/>
                      </a:pPr>
                      <a:r>
                        <a:rPr lang="fr-FR" sz="1600">
                          <a:effectLst/>
                          <a:latin typeface="Montserrat Medium" pitchFamily="2" charset="0"/>
                        </a:rPr>
                        <a:t>SUMX()</a:t>
                      </a:r>
                    </a:p>
                  </a:txBody>
                  <a:tcPr marL="40290" marR="40290" marT="40290" marB="40290" anchor="ctr"/>
                </a:tc>
                <a:tc>
                  <a:txBody>
                    <a:bodyPr/>
                    <a:lstStyle/>
                    <a:p>
                      <a:pPr algn="l">
                        <a:lnSpc>
                          <a:spcPct val="150000"/>
                        </a:lnSpc>
                        <a:buNone/>
                      </a:pPr>
                      <a:r>
                        <a:rPr lang="fr-FR" sz="1600" dirty="0">
                          <a:effectLst/>
                          <a:latin typeface="Montserrat Medium" pitchFamily="2" charset="0"/>
                        </a:rPr>
                        <a:t>Effectuer une somme avec un calcul sur chaque ligne.</a:t>
                      </a:r>
                    </a:p>
                  </a:txBody>
                  <a:tcPr marL="40290" marR="40290" marT="40290" marB="40290" anchor="ctr"/>
                </a:tc>
                <a:extLst>
                  <a:ext uri="{0D108BD9-81ED-4DB2-BD59-A6C34878D82A}">
                    <a16:rowId xmlns:a16="http://schemas.microsoft.com/office/drawing/2014/main" val="1174974199"/>
                  </a:ext>
                </a:extLst>
              </a:tr>
              <a:tr h="370669">
                <a:tc>
                  <a:txBody>
                    <a:bodyPr/>
                    <a:lstStyle/>
                    <a:p>
                      <a:pPr algn="l">
                        <a:lnSpc>
                          <a:spcPct val="150000"/>
                        </a:lnSpc>
                        <a:buNone/>
                      </a:pPr>
                      <a:r>
                        <a:rPr lang="fr-FR" sz="1600">
                          <a:effectLst/>
                          <a:latin typeface="Montserrat Medium" pitchFamily="2" charset="0"/>
                        </a:rPr>
                        <a:t>AVERAGE()</a:t>
                      </a:r>
                    </a:p>
                  </a:txBody>
                  <a:tcPr marL="40290" marR="40290" marT="40290" marB="40290" anchor="ctr"/>
                </a:tc>
                <a:tc>
                  <a:txBody>
                    <a:bodyPr/>
                    <a:lstStyle/>
                    <a:p>
                      <a:pPr algn="l">
                        <a:lnSpc>
                          <a:spcPct val="150000"/>
                        </a:lnSpc>
                        <a:buNone/>
                      </a:pPr>
                      <a:r>
                        <a:rPr lang="fr-FR" sz="1600">
                          <a:effectLst/>
                          <a:latin typeface="Montserrat Medium" pitchFamily="2" charset="0"/>
                        </a:rPr>
                        <a:t>Calculer la moyenne d'une colonne.</a:t>
                      </a:r>
                    </a:p>
                  </a:txBody>
                  <a:tcPr marL="40290" marR="40290" marT="40290" marB="40290" anchor="ctr"/>
                </a:tc>
                <a:extLst>
                  <a:ext uri="{0D108BD9-81ED-4DB2-BD59-A6C34878D82A}">
                    <a16:rowId xmlns:a16="http://schemas.microsoft.com/office/drawing/2014/main" val="2181060199"/>
                  </a:ext>
                </a:extLst>
              </a:tr>
              <a:tr h="429660">
                <a:tc>
                  <a:txBody>
                    <a:bodyPr/>
                    <a:lstStyle/>
                    <a:p>
                      <a:pPr algn="l">
                        <a:lnSpc>
                          <a:spcPct val="150000"/>
                        </a:lnSpc>
                        <a:buNone/>
                      </a:pPr>
                      <a:r>
                        <a:rPr lang="fr-FR" sz="1600">
                          <a:effectLst/>
                          <a:latin typeface="Montserrat Medium" pitchFamily="2" charset="0"/>
                        </a:rPr>
                        <a:t>MAX()</a:t>
                      </a:r>
                    </a:p>
                  </a:txBody>
                  <a:tcPr marL="40290" marR="40290" marT="40290" marB="40290" anchor="ctr"/>
                </a:tc>
                <a:tc>
                  <a:txBody>
                    <a:bodyPr/>
                    <a:lstStyle/>
                    <a:p>
                      <a:pPr algn="l">
                        <a:lnSpc>
                          <a:spcPct val="150000"/>
                        </a:lnSpc>
                        <a:buNone/>
                      </a:pPr>
                      <a:r>
                        <a:rPr lang="fr-FR" sz="1600" dirty="0">
                          <a:effectLst/>
                          <a:latin typeface="Montserrat Medium" pitchFamily="2" charset="0"/>
                        </a:rPr>
                        <a:t>Renvoyer la valeur maximale d'une colonne.</a:t>
                      </a:r>
                    </a:p>
                  </a:txBody>
                  <a:tcPr marL="40290" marR="40290" marT="40290" marB="40290" anchor="ctr"/>
                </a:tc>
                <a:extLst>
                  <a:ext uri="{0D108BD9-81ED-4DB2-BD59-A6C34878D82A}">
                    <a16:rowId xmlns:a16="http://schemas.microsoft.com/office/drawing/2014/main" val="1857066836"/>
                  </a:ext>
                </a:extLst>
              </a:tr>
              <a:tr h="396608">
                <a:tc>
                  <a:txBody>
                    <a:bodyPr/>
                    <a:lstStyle/>
                    <a:p>
                      <a:pPr algn="l">
                        <a:lnSpc>
                          <a:spcPct val="150000"/>
                        </a:lnSpc>
                        <a:buNone/>
                      </a:pPr>
                      <a:r>
                        <a:rPr lang="fr-FR" sz="1600">
                          <a:effectLst/>
                          <a:latin typeface="Montserrat Medium" pitchFamily="2" charset="0"/>
                        </a:rPr>
                        <a:t>MIN()</a:t>
                      </a:r>
                    </a:p>
                  </a:txBody>
                  <a:tcPr marL="40290" marR="40290" marT="40290" marB="40290" anchor="ctr"/>
                </a:tc>
                <a:tc>
                  <a:txBody>
                    <a:bodyPr/>
                    <a:lstStyle/>
                    <a:p>
                      <a:pPr algn="l">
                        <a:lnSpc>
                          <a:spcPct val="150000"/>
                        </a:lnSpc>
                        <a:buNone/>
                      </a:pPr>
                      <a:r>
                        <a:rPr lang="fr-FR" sz="1600" dirty="0">
                          <a:effectLst/>
                          <a:latin typeface="Montserrat Medium" pitchFamily="2" charset="0"/>
                        </a:rPr>
                        <a:t>Renvoyer la valeur minimale d'une colonne.</a:t>
                      </a:r>
                    </a:p>
                  </a:txBody>
                  <a:tcPr marL="40290" marR="40290" marT="40290" marB="40290" anchor="ctr"/>
                </a:tc>
                <a:extLst>
                  <a:ext uri="{0D108BD9-81ED-4DB2-BD59-A6C34878D82A}">
                    <a16:rowId xmlns:a16="http://schemas.microsoft.com/office/drawing/2014/main" val="895332924"/>
                  </a:ext>
                </a:extLst>
              </a:tr>
              <a:tr h="422801">
                <a:tc>
                  <a:txBody>
                    <a:bodyPr/>
                    <a:lstStyle/>
                    <a:p>
                      <a:pPr algn="l">
                        <a:lnSpc>
                          <a:spcPct val="150000"/>
                        </a:lnSpc>
                        <a:buNone/>
                      </a:pPr>
                      <a:r>
                        <a:rPr lang="fr-FR" sz="1600">
                          <a:effectLst/>
                          <a:latin typeface="Montserrat Medium" pitchFamily="2" charset="0"/>
                        </a:rPr>
                        <a:t>ROUND()</a:t>
                      </a:r>
                    </a:p>
                  </a:txBody>
                  <a:tcPr marL="40290" marR="40290" marT="40290" marB="40290" anchor="ctr"/>
                </a:tc>
                <a:tc>
                  <a:txBody>
                    <a:bodyPr/>
                    <a:lstStyle/>
                    <a:p>
                      <a:pPr algn="l">
                        <a:lnSpc>
                          <a:spcPct val="150000"/>
                        </a:lnSpc>
                        <a:buNone/>
                      </a:pPr>
                      <a:r>
                        <a:rPr lang="fr-FR" sz="1600" dirty="0">
                          <a:effectLst/>
                          <a:latin typeface="Montserrat Medium" pitchFamily="2" charset="0"/>
                        </a:rPr>
                        <a:t>Arrondir la valeur à un certain nombre de décimales pour des rapports plus lisibles.</a:t>
                      </a:r>
                    </a:p>
                  </a:txBody>
                  <a:tcPr marL="40290" marR="40290" marT="40290" marB="40290" anchor="ctr"/>
                </a:tc>
                <a:extLst>
                  <a:ext uri="{0D108BD9-81ED-4DB2-BD59-A6C34878D82A}">
                    <a16:rowId xmlns:a16="http://schemas.microsoft.com/office/drawing/2014/main" val="2344041687"/>
                  </a:ext>
                </a:extLst>
              </a:tr>
              <a:tr h="440675">
                <a:tc>
                  <a:txBody>
                    <a:bodyPr/>
                    <a:lstStyle/>
                    <a:p>
                      <a:pPr algn="l">
                        <a:lnSpc>
                          <a:spcPct val="150000"/>
                        </a:lnSpc>
                        <a:buNone/>
                      </a:pPr>
                      <a:r>
                        <a:rPr lang="fr-FR" sz="1600">
                          <a:effectLst/>
                          <a:latin typeface="Montserrat Medium" pitchFamily="2" charset="0"/>
                        </a:rPr>
                        <a:t>MOD()</a:t>
                      </a:r>
                    </a:p>
                  </a:txBody>
                  <a:tcPr marL="40290" marR="40290" marT="40290" marB="40290" anchor="ctr"/>
                </a:tc>
                <a:tc>
                  <a:txBody>
                    <a:bodyPr/>
                    <a:lstStyle/>
                    <a:p>
                      <a:pPr algn="l">
                        <a:lnSpc>
                          <a:spcPct val="150000"/>
                        </a:lnSpc>
                        <a:buNone/>
                      </a:pPr>
                      <a:r>
                        <a:rPr lang="fr-FR" sz="1600" dirty="0">
                          <a:effectLst/>
                          <a:latin typeface="Montserrat Medium" pitchFamily="2" charset="0"/>
                        </a:rPr>
                        <a:t>Renvoyer le reste d'une division, pour des calculs où la parité des groupes doit être évaluée.</a:t>
                      </a:r>
                    </a:p>
                  </a:txBody>
                  <a:tcPr marL="40290" marR="40290" marT="40290" marB="40290" anchor="ctr"/>
                </a:tc>
                <a:extLst>
                  <a:ext uri="{0D108BD9-81ED-4DB2-BD59-A6C34878D82A}">
                    <a16:rowId xmlns:a16="http://schemas.microsoft.com/office/drawing/2014/main" val="4247825461"/>
                  </a:ext>
                </a:extLst>
              </a:tr>
              <a:tr h="370669">
                <a:tc>
                  <a:txBody>
                    <a:bodyPr/>
                    <a:lstStyle/>
                    <a:p>
                      <a:pPr algn="l">
                        <a:lnSpc>
                          <a:spcPct val="150000"/>
                        </a:lnSpc>
                        <a:buNone/>
                      </a:pPr>
                      <a:r>
                        <a:rPr lang="fr-FR" sz="1600" dirty="0">
                          <a:effectLst/>
                          <a:latin typeface="Montserrat Medium" pitchFamily="2" charset="0"/>
                        </a:rPr>
                        <a:t>CEILING()</a:t>
                      </a:r>
                    </a:p>
                  </a:txBody>
                  <a:tcPr marL="40290" marR="40290" marT="40290" marB="40290" anchor="ctr"/>
                </a:tc>
                <a:tc>
                  <a:txBody>
                    <a:bodyPr/>
                    <a:lstStyle/>
                    <a:p>
                      <a:pPr algn="l">
                        <a:lnSpc>
                          <a:spcPct val="150000"/>
                        </a:lnSpc>
                        <a:buNone/>
                      </a:pPr>
                      <a:r>
                        <a:rPr lang="fr-FR" sz="1600" dirty="0">
                          <a:effectLst/>
                          <a:latin typeface="Montserrat Medium" pitchFamily="2" charset="0"/>
                        </a:rPr>
                        <a:t>Arrondir une valeur à l'entier supérieur.</a:t>
                      </a:r>
                    </a:p>
                  </a:txBody>
                  <a:tcPr marL="40290" marR="40290" marT="40290" marB="40290" anchor="ctr"/>
                </a:tc>
                <a:extLst>
                  <a:ext uri="{0D108BD9-81ED-4DB2-BD59-A6C34878D82A}">
                    <a16:rowId xmlns:a16="http://schemas.microsoft.com/office/drawing/2014/main" val="2794482260"/>
                  </a:ext>
                </a:extLst>
              </a:tr>
            </a:tbl>
          </a:graphicData>
        </a:graphic>
      </p:graphicFrame>
      <p:pic>
        <p:nvPicPr>
          <p:cNvPr id="4" name="Image 3">
            <a:extLst>
              <a:ext uri="{FF2B5EF4-FFF2-40B4-BE49-F238E27FC236}">
                <a16:creationId xmlns:a16="http://schemas.microsoft.com/office/drawing/2014/main" id="{7B0551FA-4A0F-931C-C378-BBAE1748A143}"/>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7F814E28-52BC-0B48-1F42-8BB2B8E13E89}"/>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528704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EDDAF-4292-01F3-4366-D83D50C5BFB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F5CE6B0-4405-B18F-D0C8-6ED5778D5E59}"/>
              </a:ext>
            </a:extLst>
          </p:cNvPr>
          <p:cNvSpPr>
            <a:spLocks noGrp="1"/>
          </p:cNvSpPr>
          <p:nvPr>
            <p:ph type="ctrTitle"/>
          </p:nvPr>
        </p:nvSpPr>
        <p:spPr>
          <a:xfrm>
            <a:off x="174171" y="371049"/>
            <a:ext cx="8751459"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fonctions DAX les plus utiles</a:t>
            </a:r>
          </a:p>
        </p:txBody>
      </p:sp>
      <p:sp>
        <p:nvSpPr>
          <p:cNvPr id="8" name="ZoneTexte 7">
            <a:extLst>
              <a:ext uri="{FF2B5EF4-FFF2-40B4-BE49-F238E27FC236}">
                <a16:creationId xmlns:a16="http://schemas.microsoft.com/office/drawing/2014/main" id="{3F06F2D2-A30D-F2F2-CFC4-1B84BAFB079F}"/>
              </a:ext>
            </a:extLst>
          </p:cNvPr>
          <p:cNvSpPr txBox="1"/>
          <p:nvPr/>
        </p:nvSpPr>
        <p:spPr>
          <a:xfrm>
            <a:off x="991517" y="1298875"/>
            <a:ext cx="6097836" cy="461024"/>
          </a:xfrm>
          <a:prstGeom prst="rect">
            <a:avLst/>
          </a:prstGeom>
          <a:noFill/>
        </p:spPr>
        <p:txBody>
          <a:bodyPr wrap="square">
            <a:spAutoFit/>
          </a:bodyPr>
          <a:lstStyle/>
          <a:p>
            <a:pPr algn="just">
              <a:lnSpc>
                <a:spcPct val="150000"/>
              </a:lnSpc>
              <a:spcBef>
                <a:spcPts val="0"/>
              </a:spcBef>
            </a:pPr>
            <a:r>
              <a:rPr lang="fr-FR" dirty="0">
                <a:solidFill>
                  <a:srgbClr val="000000"/>
                </a:solidFill>
                <a:latin typeface="Montserrat ExtraBold" pitchFamily="2" charset="0"/>
                <a:cs typeface="JOJFUI+Montserrat-Regular"/>
              </a:rPr>
              <a:t>3-</a:t>
            </a:r>
            <a:r>
              <a:rPr lang="fr-FR" spc="1027" dirty="0">
                <a:solidFill>
                  <a:srgbClr val="000000"/>
                </a:solidFill>
                <a:latin typeface="Montserrat ExtraBold" pitchFamily="2" charset="0"/>
                <a:cs typeface="JOJFUI+Montserrat-Regular"/>
              </a:rPr>
              <a:t> </a:t>
            </a:r>
            <a:r>
              <a:rPr lang="fr-FR" b="1" dirty="0">
                <a:solidFill>
                  <a:srgbClr val="000000"/>
                </a:solidFill>
                <a:latin typeface="Montserrat ExtraBold" pitchFamily="2" charset="0"/>
                <a:cs typeface="Montserrat"/>
              </a:rPr>
              <a:t>Texte :</a:t>
            </a:r>
          </a:p>
        </p:txBody>
      </p:sp>
      <p:graphicFrame>
        <p:nvGraphicFramePr>
          <p:cNvPr id="4" name="Tableau 3">
            <a:extLst>
              <a:ext uri="{FF2B5EF4-FFF2-40B4-BE49-F238E27FC236}">
                <a16:creationId xmlns:a16="http://schemas.microsoft.com/office/drawing/2014/main" id="{E1AD0A56-9054-142C-CA12-CEDBF186816D}"/>
              </a:ext>
            </a:extLst>
          </p:cNvPr>
          <p:cNvGraphicFramePr>
            <a:graphicFrameLocks noGrp="1"/>
          </p:cNvGraphicFramePr>
          <p:nvPr>
            <p:extLst>
              <p:ext uri="{D42A27DB-BD31-4B8C-83A1-F6EECF244321}">
                <p14:modId xmlns:p14="http://schemas.microsoft.com/office/powerpoint/2010/main" val="557153844"/>
              </p:ext>
            </p:extLst>
          </p:nvPr>
        </p:nvGraphicFramePr>
        <p:xfrm>
          <a:off x="991517" y="1825626"/>
          <a:ext cx="9661794" cy="4421122"/>
        </p:xfrm>
        <a:graphic>
          <a:graphicData uri="http://schemas.openxmlformats.org/drawingml/2006/table">
            <a:tbl>
              <a:tblPr>
                <a:tableStyleId>{5940675A-B579-460E-94D1-54222C63F5DA}</a:tableStyleId>
              </a:tblPr>
              <a:tblGrid>
                <a:gridCol w="2060155">
                  <a:extLst>
                    <a:ext uri="{9D8B030D-6E8A-4147-A177-3AD203B41FA5}">
                      <a16:colId xmlns:a16="http://schemas.microsoft.com/office/drawing/2014/main" val="3606764468"/>
                    </a:ext>
                  </a:extLst>
                </a:gridCol>
                <a:gridCol w="7601639">
                  <a:extLst>
                    <a:ext uri="{9D8B030D-6E8A-4147-A177-3AD203B41FA5}">
                      <a16:colId xmlns:a16="http://schemas.microsoft.com/office/drawing/2014/main" val="238503149"/>
                    </a:ext>
                  </a:extLst>
                </a:gridCol>
              </a:tblGrid>
              <a:tr h="270750">
                <a:tc>
                  <a:txBody>
                    <a:bodyPr/>
                    <a:lstStyle/>
                    <a:p>
                      <a:pPr algn="l">
                        <a:buNone/>
                      </a:pPr>
                      <a:r>
                        <a:rPr lang="fr-FR" sz="1600" cap="all">
                          <a:solidFill>
                            <a:srgbClr val="FFFFFF"/>
                          </a:solidFill>
                          <a:effectLst/>
                          <a:latin typeface="Montserrat ExtraBold" pitchFamily="2" charset="0"/>
                        </a:rPr>
                        <a:t>Fonction</a:t>
                      </a:r>
                    </a:p>
                  </a:txBody>
                  <a:tcPr marL="48348" marR="48348" marT="48348" marB="48348" anchor="ctr">
                    <a:solidFill>
                      <a:srgbClr val="5A6C75"/>
                    </a:solidFill>
                  </a:tcPr>
                </a:tc>
                <a:tc>
                  <a:txBody>
                    <a:bodyPr/>
                    <a:lstStyle/>
                    <a:p>
                      <a:pPr algn="l">
                        <a:buNone/>
                      </a:pPr>
                      <a:r>
                        <a:rPr lang="fr-FR" sz="1600" cap="all" dirty="0">
                          <a:solidFill>
                            <a:srgbClr val="FFFFFF"/>
                          </a:solidFill>
                          <a:effectLst/>
                          <a:latin typeface="Montserrat ExtraBold" pitchFamily="2" charset="0"/>
                        </a:rPr>
                        <a:t>Description</a:t>
                      </a:r>
                    </a:p>
                  </a:txBody>
                  <a:tcPr marL="48348" marR="48348" marT="48348" marB="48348" anchor="ctr">
                    <a:solidFill>
                      <a:srgbClr val="5A6C75"/>
                    </a:solidFill>
                  </a:tcPr>
                </a:tc>
                <a:extLst>
                  <a:ext uri="{0D108BD9-81ED-4DB2-BD59-A6C34878D82A}">
                    <a16:rowId xmlns:a16="http://schemas.microsoft.com/office/drawing/2014/main" val="2837712466"/>
                  </a:ext>
                </a:extLst>
              </a:tr>
              <a:tr h="444803">
                <a:tc>
                  <a:txBody>
                    <a:bodyPr/>
                    <a:lstStyle/>
                    <a:p>
                      <a:pPr algn="l">
                        <a:buNone/>
                      </a:pPr>
                      <a:r>
                        <a:rPr lang="fr-FR" sz="1600" dirty="0">
                          <a:effectLst/>
                          <a:latin typeface="Montserrat Medium" pitchFamily="2" charset="0"/>
                        </a:rPr>
                        <a:t>CONCATENATE()</a:t>
                      </a:r>
                    </a:p>
                  </a:txBody>
                  <a:tcPr marL="48348" marR="48348" marT="48348" marB="48348" anchor="ctr"/>
                </a:tc>
                <a:tc>
                  <a:txBody>
                    <a:bodyPr/>
                    <a:lstStyle/>
                    <a:p>
                      <a:pPr algn="l">
                        <a:buNone/>
                      </a:pPr>
                      <a:r>
                        <a:rPr lang="fr-FR" sz="1600" dirty="0">
                          <a:effectLst/>
                          <a:latin typeface="Montserrat Medium" pitchFamily="2" charset="0"/>
                        </a:rPr>
                        <a:t>Combiner deux chaînes de texte en une seule.</a:t>
                      </a:r>
                    </a:p>
                  </a:txBody>
                  <a:tcPr marL="48348" marR="48348" marT="48348" marB="48348" anchor="ctr"/>
                </a:tc>
                <a:extLst>
                  <a:ext uri="{0D108BD9-81ED-4DB2-BD59-A6C34878D82A}">
                    <a16:rowId xmlns:a16="http://schemas.microsoft.com/office/drawing/2014/main" val="3683649340"/>
                  </a:ext>
                </a:extLst>
              </a:tr>
              <a:tr h="618857">
                <a:tc>
                  <a:txBody>
                    <a:bodyPr/>
                    <a:lstStyle/>
                    <a:p>
                      <a:pPr algn="l">
                        <a:buNone/>
                      </a:pPr>
                      <a:r>
                        <a:rPr lang="fr-FR" sz="1600">
                          <a:effectLst/>
                          <a:latin typeface="Montserrat Medium" pitchFamily="2" charset="0"/>
                        </a:rPr>
                        <a:t>LEFT()</a:t>
                      </a:r>
                    </a:p>
                  </a:txBody>
                  <a:tcPr marL="48348" marR="48348" marT="48348" marB="48348" anchor="ctr"/>
                </a:tc>
                <a:tc>
                  <a:txBody>
                    <a:bodyPr/>
                    <a:lstStyle/>
                    <a:p>
                      <a:pPr algn="l">
                        <a:buNone/>
                      </a:pPr>
                      <a:r>
                        <a:rPr lang="fr-FR" sz="1600" dirty="0">
                          <a:effectLst/>
                          <a:latin typeface="Montserrat Medium" pitchFamily="2" charset="0"/>
                        </a:rPr>
                        <a:t>Renvoyer les caractères à gauche d'une chaîne de texte.</a:t>
                      </a:r>
                    </a:p>
                  </a:txBody>
                  <a:tcPr marL="48348" marR="48348" marT="48348" marB="48348" anchor="ctr"/>
                </a:tc>
                <a:extLst>
                  <a:ext uri="{0D108BD9-81ED-4DB2-BD59-A6C34878D82A}">
                    <a16:rowId xmlns:a16="http://schemas.microsoft.com/office/drawing/2014/main" val="1290760758"/>
                  </a:ext>
                </a:extLst>
              </a:tr>
              <a:tr h="618857">
                <a:tc>
                  <a:txBody>
                    <a:bodyPr/>
                    <a:lstStyle/>
                    <a:p>
                      <a:pPr algn="l">
                        <a:buNone/>
                      </a:pPr>
                      <a:r>
                        <a:rPr lang="fr-FR" sz="1600">
                          <a:effectLst/>
                          <a:latin typeface="Montserrat Medium" pitchFamily="2" charset="0"/>
                        </a:rPr>
                        <a:t>RIGHT()</a:t>
                      </a:r>
                    </a:p>
                  </a:txBody>
                  <a:tcPr marL="48348" marR="48348" marT="48348" marB="48348" anchor="ctr"/>
                </a:tc>
                <a:tc>
                  <a:txBody>
                    <a:bodyPr/>
                    <a:lstStyle/>
                    <a:p>
                      <a:pPr algn="l">
                        <a:buNone/>
                      </a:pPr>
                      <a:r>
                        <a:rPr lang="fr-FR" sz="1600" dirty="0">
                          <a:effectLst/>
                          <a:latin typeface="Montserrat Medium" pitchFamily="2" charset="0"/>
                        </a:rPr>
                        <a:t>Extraire un nombre de caractères d'une chaîne.</a:t>
                      </a:r>
                    </a:p>
                  </a:txBody>
                  <a:tcPr marL="48348" marR="48348" marT="48348" marB="48348" anchor="ctr"/>
                </a:tc>
                <a:extLst>
                  <a:ext uri="{0D108BD9-81ED-4DB2-BD59-A6C34878D82A}">
                    <a16:rowId xmlns:a16="http://schemas.microsoft.com/office/drawing/2014/main" val="3345220289"/>
                  </a:ext>
                </a:extLst>
              </a:tr>
              <a:tr h="618857">
                <a:tc>
                  <a:txBody>
                    <a:bodyPr/>
                    <a:lstStyle/>
                    <a:p>
                      <a:pPr algn="l">
                        <a:buNone/>
                      </a:pPr>
                      <a:r>
                        <a:rPr lang="fr-FR" sz="1600">
                          <a:effectLst/>
                          <a:latin typeface="Montserrat Medium" pitchFamily="2" charset="0"/>
                        </a:rPr>
                        <a:t>MID()</a:t>
                      </a:r>
                    </a:p>
                  </a:txBody>
                  <a:tcPr marL="48348" marR="48348" marT="48348" marB="48348" anchor="ctr"/>
                </a:tc>
                <a:tc>
                  <a:txBody>
                    <a:bodyPr/>
                    <a:lstStyle/>
                    <a:p>
                      <a:pPr algn="l">
                        <a:buNone/>
                      </a:pPr>
                      <a:r>
                        <a:rPr lang="fr-FR" sz="1600" dirty="0">
                          <a:effectLst/>
                          <a:latin typeface="Montserrat Medium" pitchFamily="2" charset="0"/>
                        </a:rPr>
                        <a:t>Renvoyer les caractères à droite d'une chaîne de texte.</a:t>
                      </a:r>
                    </a:p>
                  </a:txBody>
                  <a:tcPr marL="48348" marR="48348" marT="48348" marB="48348" anchor="ctr"/>
                </a:tc>
                <a:extLst>
                  <a:ext uri="{0D108BD9-81ED-4DB2-BD59-A6C34878D82A}">
                    <a16:rowId xmlns:a16="http://schemas.microsoft.com/office/drawing/2014/main" val="614889777"/>
                  </a:ext>
                </a:extLst>
              </a:tr>
              <a:tr h="444803">
                <a:tc>
                  <a:txBody>
                    <a:bodyPr/>
                    <a:lstStyle/>
                    <a:p>
                      <a:pPr algn="l">
                        <a:buNone/>
                      </a:pPr>
                      <a:r>
                        <a:rPr lang="fr-FR" sz="1600">
                          <a:effectLst/>
                          <a:latin typeface="Montserrat Medium" pitchFamily="2" charset="0"/>
                        </a:rPr>
                        <a:t>LEN()</a:t>
                      </a:r>
                    </a:p>
                  </a:txBody>
                  <a:tcPr marL="48348" marR="48348" marT="48348" marB="48348" anchor="ctr"/>
                </a:tc>
                <a:tc>
                  <a:txBody>
                    <a:bodyPr/>
                    <a:lstStyle/>
                    <a:p>
                      <a:pPr algn="l">
                        <a:buNone/>
                      </a:pPr>
                      <a:r>
                        <a:rPr lang="fr-FR" sz="1600" dirty="0">
                          <a:effectLst/>
                          <a:latin typeface="Montserrat Medium" pitchFamily="2" charset="0"/>
                        </a:rPr>
                        <a:t>Renvoyer la longueur d'une chaîne.</a:t>
                      </a:r>
                    </a:p>
                  </a:txBody>
                  <a:tcPr marL="48348" marR="48348" marT="48348" marB="48348" anchor="ctr"/>
                </a:tc>
                <a:extLst>
                  <a:ext uri="{0D108BD9-81ED-4DB2-BD59-A6C34878D82A}">
                    <a16:rowId xmlns:a16="http://schemas.microsoft.com/office/drawing/2014/main" val="717196653"/>
                  </a:ext>
                </a:extLst>
              </a:tr>
              <a:tr h="444803">
                <a:tc>
                  <a:txBody>
                    <a:bodyPr/>
                    <a:lstStyle/>
                    <a:p>
                      <a:pPr algn="l">
                        <a:buNone/>
                      </a:pPr>
                      <a:r>
                        <a:rPr lang="fr-FR" sz="1600">
                          <a:effectLst/>
                          <a:latin typeface="Montserrat Medium" pitchFamily="2" charset="0"/>
                        </a:rPr>
                        <a:t>UPPER()</a:t>
                      </a:r>
                    </a:p>
                  </a:txBody>
                  <a:tcPr marL="48348" marR="48348" marT="48348" marB="48348" anchor="ctr"/>
                </a:tc>
                <a:tc>
                  <a:txBody>
                    <a:bodyPr/>
                    <a:lstStyle/>
                    <a:p>
                      <a:pPr algn="l">
                        <a:buNone/>
                      </a:pPr>
                      <a:r>
                        <a:rPr lang="fr-FR" sz="1600" dirty="0">
                          <a:effectLst/>
                          <a:latin typeface="Montserrat Medium" pitchFamily="2" charset="0"/>
                        </a:rPr>
                        <a:t>Convertir une chaîne en majuscules.</a:t>
                      </a:r>
                    </a:p>
                  </a:txBody>
                  <a:tcPr marL="48348" marR="48348" marT="48348" marB="48348" anchor="ctr"/>
                </a:tc>
                <a:extLst>
                  <a:ext uri="{0D108BD9-81ED-4DB2-BD59-A6C34878D82A}">
                    <a16:rowId xmlns:a16="http://schemas.microsoft.com/office/drawing/2014/main" val="737727933"/>
                  </a:ext>
                </a:extLst>
              </a:tr>
              <a:tr h="444803">
                <a:tc>
                  <a:txBody>
                    <a:bodyPr/>
                    <a:lstStyle/>
                    <a:p>
                      <a:pPr algn="l">
                        <a:buNone/>
                      </a:pPr>
                      <a:r>
                        <a:rPr lang="fr-FR" sz="1600">
                          <a:effectLst/>
                          <a:latin typeface="Montserrat Medium" pitchFamily="2" charset="0"/>
                        </a:rPr>
                        <a:t>LOWER()</a:t>
                      </a:r>
                    </a:p>
                  </a:txBody>
                  <a:tcPr marL="48348" marR="48348" marT="48348" marB="48348" anchor="ctr"/>
                </a:tc>
                <a:tc>
                  <a:txBody>
                    <a:bodyPr/>
                    <a:lstStyle/>
                    <a:p>
                      <a:pPr algn="l">
                        <a:buNone/>
                      </a:pPr>
                      <a:r>
                        <a:rPr lang="fr-FR" sz="1600" dirty="0">
                          <a:effectLst/>
                          <a:latin typeface="Montserrat Medium" pitchFamily="2" charset="0"/>
                        </a:rPr>
                        <a:t>Convertir une chaîne en minuscules.</a:t>
                      </a:r>
                    </a:p>
                  </a:txBody>
                  <a:tcPr marL="48348" marR="48348" marT="48348" marB="48348" anchor="ctr"/>
                </a:tc>
                <a:extLst>
                  <a:ext uri="{0D108BD9-81ED-4DB2-BD59-A6C34878D82A}">
                    <a16:rowId xmlns:a16="http://schemas.microsoft.com/office/drawing/2014/main" val="3202914487"/>
                  </a:ext>
                </a:extLst>
              </a:tr>
              <a:tr h="444803">
                <a:tc>
                  <a:txBody>
                    <a:bodyPr/>
                    <a:lstStyle/>
                    <a:p>
                      <a:pPr algn="l">
                        <a:buNone/>
                      </a:pPr>
                      <a:r>
                        <a:rPr lang="fr-FR" sz="1600">
                          <a:effectLst/>
                          <a:latin typeface="Montserrat Medium" pitchFamily="2" charset="0"/>
                        </a:rPr>
                        <a:t>TRIM()</a:t>
                      </a:r>
                    </a:p>
                  </a:txBody>
                  <a:tcPr marL="48348" marR="48348" marT="48348" marB="48348" anchor="ctr"/>
                </a:tc>
                <a:tc>
                  <a:txBody>
                    <a:bodyPr/>
                    <a:lstStyle/>
                    <a:p>
                      <a:pPr algn="l">
                        <a:buNone/>
                      </a:pPr>
                      <a:r>
                        <a:rPr lang="fr-FR" sz="1600" dirty="0">
                          <a:effectLst/>
                          <a:latin typeface="Montserrat Medium" pitchFamily="2" charset="0"/>
                        </a:rPr>
                        <a:t>Supprimer les espaces en début et fin de texte.</a:t>
                      </a:r>
                    </a:p>
                  </a:txBody>
                  <a:tcPr marL="48348" marR="48348" marT="48348" marB="48348" anchor="ctr"/>
                </a:tc>
                <a:extLst>
                  <a:ext uri="{0D108BD9-81ED-4DB2-BD59-A6C34878D82A}">
                    <a16:rowId xmlns:a16="http://schemas.microsoft.com/office/drawing/2014/main" val="151490296"/>
                  </a:ext>
                </a:extLst>
              </a:tr>
            </a:tbl>
          </a:graphicData>
        </a:graphic>
      </p:graphicFrame>
      <p:pic>
        <p:nvPicPr>
          <p:cNvPr id="3" name="Image 2">
            <a:extLst>
              <a:ext uri="{FF2B5EF4-FFF2-40B4-BE49-F238E27FC236}">
                <a16:creationId xmlns:a16="http://schemas.microsoft.com/office/drawing/2014/main" id="{3FF063BB-5D4F-5732-9E8E-34F552091D56}"/>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F1ABCCFA-0903-7725-A0FD-376426783AB6}"/>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399879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B1AAA-8948-3DC8-7B95-164021D8D49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7778C04-0601-F47E-48DF-FFF3EBA6EB7C}"/>
              </a:ext>
            </a:extLst>
          </p:cNvPr>
          <p:cNvSpPr>
            <a:spLocks noGrp="1"/>
          </p:cNvSpPr>
          <p:nvPr>
            <p:ph type="ctrTitle"/>
          </p:nvPr>
        </p:nvSpPr>
        <p:spPr>
          <a:xfrm>
            <a:off x="174171" y="371049"/>
            <a:ext cx="8751459"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fonctions DAX les plus utiles</a:t>
            </a:r>
          </a:p>
        </p:txBody>
      </p:sp>
      <p:sp>
        <p:nvSpPr>
          <p:cNvPr id="8" name="ZoneTexte 7">
            <a:extLst>
              <a:ext uri="{FF2B5EF4-FFF2-40B4-BE49-F238E27FC236}">
                <a16:creationId xmlns:a16="http://schemas.microsoft.com/office/drawing/2014/main" id="{1983A95C-F387-4C08-98E6-C8937BA98FE4}"/>
              </a:ext>
            </a:extLst>
          </p:cNvPr>
          <p:cNvSpPr txBox="1"/>
          <p:nvPr/>
        </p:nvSpPr>
        <p:spPr>
          <a:xfrm>
            <a:off x="991517" y="1298875"/>
            <a:ext cx="6097836" cy="461024"/>
          </a:xfrm>
          <a:prstGeom prst="rect">
            <a:avLst/>
          </a:prstGeom>
          <a:noFill/>
        </p:spPr>
        <p:txBody>
          <a:bodyPr wrap="square">
            <a:spAutoFit/>
          </a:bodyPr>
          <a:lstStyle/>
          <a:p>
            <a:pPr algn="just">
              <a:lnSpc>
                <a:spcPct val="150000"/>
              </a:lnSpc>
              <a:spcBef>
                <a:spcPts val="0"/>
              </a:spcBef>
            </a:pPr>
            <a:r>
              <a:rPr lang="fr-FR" dirty="0">
                <a:solidFill>
                  <a:srgbClr val="000000"/>
                </a:solidFill>
                <a:latin typeface="Montserrat ExtraBold" pitchFamily="2" charset="0"/>
                <a:cs typeface="JOJFUI+Montserrat-Regular"/>
              </a:rPr>
              <a:t>4-</a:t>
            </a:r>
            <a:r>
              <a:rPr lang="fr-FR" spc="1027" dirty="0">
                <a:solidFill>
                  <a:srgbClr val="000000"/>
                </a:solidFill>
                <a:latin typeface="Montserrat ExtraBold" pitchFamily="2" charset="0"/>
                <a:cs typeface="JOJFUI+Montserrat-Regular"/>
              </a:rPr>
              <a:t> </a:t>
            </a:r>
            <a:r>
              <a:rPr lang="fr-FR" b="1" dirty="0">
                <a:solidFill>
                  <a:srgbClr val="000000"/>
                </a:solidFill>
                <a:latin typeface="Montserrat ExtraBold" pitchFamily="2" charset="0"/>
                <a:cs typeface="Montserrat"/>
              </a:rPr>
              <a:t>Date et heure :</a:t>
            </a:r>
          </a:p>
        </p:txBody>
      </p:sp>
      <p:graphicFrame>
        <p:nvGraphicFramePr>
          <p:cNvPr id="3" name="Tableau 2">
            <a:extLst>
              <a:ext uri="{FF2B5EF4-FFF2-40B4-BE49-F238E27FC236}">
                <a16:creationId xmlns:a16="http://schemas.microsoft.com/office/drawing/2014/main" id="{CA5C5F77-F28D-14CE-E657-186FB6AFE012}"/>
              </a:ext>
            </a:extLst>
          </p:cNvPr>
          <p:cNvGraphicFramePr>
            <a:graphicFrameLocks noGrp="1"/>
          </p:cNvGraphicFramePr>
          <p:nvPr>
            <p:extLst>
              <p:ext uri="{D42A27DB-BD31-4B8C-83A1-F6EECF244321}">
                <p14:modId xmlns:p14="http://schemas.microsoft.com/office/powerpoint/2010/main" val="1260179711"/>
              </p:ext>
            </p:extLst>
          </p:nvPr>
        </p:nvGraphicFramePr>
        <p:xfrm>
          <a:off x="991516" y="1822805"/>
          <a:ext cx="9166036" cy="4397386"/>
        </p:xfrm>
        <a:graphic>
          <a:graphicData uri="http://schemas.openxmlformats.org/drawingml/2006/table">
            <a:tbl>
              <a:tblPr>
                <a:tableStyleId>{5940675A-B579-460E-94D1-54222C63F5DA}</a:tableStyleId>
              </a:tblPr>
              <a:tblGrid>
                <a:gridCol w="1454229">
                  <a:extLst>
                    <a:ext uri="{9D8B030D-6E8A-4147-A177-3AD203B41FA5}">
                      <a16:colId xmlns:a16="http://schemas.microsoft.com/office/drawing/2014/main" val="2545808026"/>
                    </a:ext>
                  </a:extLst>
                </a:gridCol>
                <a:gridCol w="7711807">
                  <a:extLst>
                    <a:ext uri="{9D8B030D-6E8A-4147-A177-3AD203B41FA5}">
                      <a16:colId xmlns:a16="http://schemas.microsoft.com/office/drawing/2014/main" val="2740297376"/>
                    </a:ext>
                  </a:extLst>
                </a:gridCol>
              </a:tblGrid>
              <a:tr h="307670">
                <a:tc>
                  <a:txBody>
                    <a:bodyPr/>
                    <a:lstStyle/>
                    <a:p>
                      <a:pPr algn="l">
                        <a:buNone/>
                      </a:pPr>
                      <a:r>
                        <a:rPr lang="fr-FR" sz="1600" b="1" cap="all">
                          <a:solidFill>
                            <a:srgbClr val="FFFFFF"/>
                          </a:solidFill>
                          <a:effectLst/>
                          <a:latin typeface="Montserrat ExtraBold" pitchFamily="2" charset="0"/>
                        </a:rPr>
                        <a:t>Fonction</a:t>
                      </a:r>
                    </a:p>
                  </a:txBody>
                  <a:tcPr marL="54941" marR="54941" marT="54941" marB="54941" anchor="ctr">
                    <a:solidFill>
                      <a:srgbClr val="5A6C75"/>
                    </a:solidFill>
                  </a:tcPr>
                </a:tc>
                <a:tc>
                  <a:txBody>
                    <a:bodyPr/>
                    <a:lstStyle/>
                    <a:p>
                      <a:pPr algn="l">
                        <a:buNone/>
                      </a:pPr>
                      <a:r>
                        <a:rPr lang="fr-FR" sz="1600" b="1" cap="all" dirty="0">
                          <a:solidFill>
                            <a:srgbClr val="FFFFFF"/>
                          </a:solidFill>
                          <a:effectLst/>
                          <a:latin typeface="Montserrat ExtraBold" pitchFamily="2" charset="0"/>
                        </a:rPr>
                        <a:t>Description</a:t>
                      </a:r>
                    </a:p>
                  </a:txBody>
                  <a:tcPr marL="54941" marR="54941" marT="54941" marB="54941" anchor="ctr">
                    <a:solidFill>
                      <a:srgbClr val="5A6C75"/>
                    </a:solidFill>
                  </a:tcPr>
                </a:tc>
                <a:extLst>
                  <a:ext uri="{0D108BD9-81ED-4DB2-BD59-A6C34878D82A}">
                    <a16:rowId xmlns:a16="http://schemas.microsoft.com/office/drawing/2014/main" val="1179416011"/>
                  </a:ext>
                </a:extLst>
              </a:tr>
              <a:tr h="505458">
                <a:tc>
                  <a:txBody>
                    <a:bodyPr/>
                    <a:lstStyle/>
                    <a:p>
                      <a:pPr algn="l">
                        <a:buNone/>
                      </a:pPr>
                      <a:r>
                        <a:rPr lang="fr-FR" sz="1600" dirty="0">
                          <a:effectLst/>
                          <a:latin typeface="Montserrat Medium" pitchFamily="2" charset="0"/>
                        </a:rPr>
                        <a:t>TODAY()</a:t>
                      </a:r>
                    </a:p>
                  </a:txBody>
                  <a:tcPr marL="54941" marR="54941" marT="54941" marB="54941" anchor="ctr"/>
                </a:tc>
                <a:tc>
                  <a:txBody>
                    <a:bodyPr/>
                    <a:lstStyle/>
                    <a:p>
                      <a:pPr algn="l">
                        <a:buNone/>
                      </a:pPr>
                      <a:r>
                        <a:rPr lang="fr-FR" sz="1600">
                          <a:effectLst/>
                          <a:latin typeface="Montserrat Medium" pitchFamily="2" charset="0"/>
                        </a:rPr>
                        <a:t>Renvoyer la date actuelle.</a:t>
                      </a:r>
                    </a:p>
                  </a:txBody>
                  <a:tcPr marL="54941" marR="54941" marT="54941" marB="54941" anchor="ctr"/>
                </a:tc>
                <a:extLst>
                  <a:ext uri="{0D108BD9-81ED-4DB2-BD59-A6C34878D82A}">
                    <a16:rowId xmlns:a16="http://schemas.microsoft.com/office/drawing/2014/main" val="640186208"/>
                  </a:ext>
                </a:extLst>
              </a:tr>
              <a:tr h="505458">
                <a:tc>
                  <a:txBody>
                    <a:bodyPr/>
                    <a:lstStyle/>
                    <a:p>
                      <a:pPr algn="l">
                        <a:buNone/>
                      </a:pPr>
                      <a:r>
                        <a:rPr lang="fr-FR" sz="1600">
                          <a:effectLst/>
                          <a:latin typeface="Montserrat Medium" pitchFamily="2" charset="0"/>
                        </a:rPr>
                        <a:t>NOW()</a:t>
                      </a:r>
                    </a:p>
                  </a:txBody>
                  <a:tcPr marL="54941" marR="54941" marT="54941" marB="54941" anchor="ctr"/>
                </a:tc>
                <a:tc>
                  <a:txBody>
                    <a:bodyPr/>
                    <a:lstStyle/>
                    <a:p>
                      <a:pPr algn="l">
                        <a:buNone/>
                      </a:pPr>
                      <a:r>
                        <a:rPr lang="fr-FR" sz="1600" dirty="0">
                          <a:effectLst/>
                          <a:latin typeface="Montserrat Medium" pitchFamily="2" charset="0"/>
                        </a:rPr>
                        <a:t>Renvoyer la date et l'heure actuelles.</a:t>
                      </a:r>
                    </a:p>
                  </a:txBody>
                  <a:tcPr marL="54941" marR="54941" marT="54941" marB="54941" anchor="ctr"/>
                </a:tc>
                <a:extLst>
                  <a:ext uri="{0D108BD9-81ED-4DB2-BD59-A6C34878D82A}">
                    <a16:rowId xmlns:a16="http://schemas.microsoft.com/office/drawing/2014/main" val="538854656"/>
                  </a:ext>
                </a:extLst>
              </a:tr>
              <a:tr h="505458">
                <a:tc>
                  <a:txBody>
                    <a:bodyPr/>
                    <a:lstStyle/>
                    <a:p>
                      <a:pPr algn="l">
                        <a:buNone/>
                      </a:pPr>
                      <a:r>
                        <a:rPr lang="fr-FR" sz="1600">
                          <a:effectLst/>
                          <a:latin typeface="Montserrat Medium" pitchFamily="2" charset="0"/>
                        </a:rPr>
                        <a:t>YEAR()</a:t>
                      </a:r>
                    </a:p>
                  </a:txBody>
                  <a:tcPr marL="54941" marR="54941" marT="54941" marB="54941" anchor="ctr"/>
                </a:tc>
                <a:tc>
                  <a:txBody>
                    <a:bodyPr/>
                    <a:lstStyle/>
                    <a:p>
                      <a:pPr algn="l">
                        <a:buNone/>
                      </a:pPr>
                      <a:r>
                        <a:rPr lang="fr-FR" sz="1600" dirty="0">
                          <a:effectLst/>
                          <a:latin typeface="Montserrat Medium" pitchFamily="2" charset="0"/>
                        </a:rPr>
                        <a:t>Renvoyer l'année d'une date.</a:t>
                      </a:r>
                    </a:p>
                  </a:txBody>
                  <a:tcPr marL="54941" marR="54941" marT="54941" marB="54941" anchor="ctr"/>
                </a:tc>
                <a:extLst>
                  <a:ext uri="{0D108BD9-81ED-4DB2-BD59-A6C34878D82A}">
                    <a16:rowId xmlns:a16="http://schemas.microsoft.com/office/drawing/2014/main" val="3893891982"/>
                  </a:ext>
                </a:extLst>
              </a:tr>
              <a:tr h="505458">
                <a:tc>
                  <a:txBody>
                    <a:bodyPr/>
                    <a:lstStyle/>
                    <a:p>
                      <a:pPr algn="l">
                        <a:buNone/>
                      </a:pPr>
                      <a:r>
                        <a:rPr lang="fr-FR" sz="1600">
                          <a:effectLst/>
                          <a:latin typeface="Montserrat Medium" pitchFamily="2" charset="0"/>
                        </a:rPr>
                        <a:t>MONTH()</a:t>
                      </a:r>
                    </a:p>
                  </a:txBody>
                  <a:tcPr marL="54941" marR="54941" marT="54941" marB="54941" anchor="ctr"/>
                </a:tc>
                <a:tc>
                  <a:txBody>
                    <a:bodyPr/>
                    <a:lstStyle/>
                    <a:p>
                      <a:pPr algn="l">
                        <a:buNone/>
                      </a:pPr>
                      <a:r>
                        <a:rPr lang="fr-FR" sz="1600" dirty="0">
                          <a:effectLst/>
                          <a:latin typeface="Montserrat Medium" pitchFamily="2" charset="0"/>
                        </a:rPr>
                        <a:t>Renvoyer le mois d'une date.</a:t>
                      </a:r>
                    </a:p>
                  </a:txBody>
                  <a:tcPr marL="54941" marR="54941" marT="54941" marB="54941" anchor="ctr"/>
                </a:tc>
                <a:extLst>
                  <a:ext uri="{0D108BD9-81ED-4DB2-BD59-A6C34878D82A}">
                    <a16:rowId xmlns:a16="http://schemas.microsoft.com/office/drawing/2014/main" val="3056373729"/>
                  </a:ext>
                </a:extLst>
              </a:tr>
              <a:tr h="505458">
                <a:tc>
                  <a:txBody>
                    <a:bodyPr/>
                    <a:lstStyle/>
                    <a:p>
                      <a:pPr algn="l">
                        <a:buNone/>
                      </a:pPr>
                      <a:r>
                        <a:rPr lang="fr-FR" sz="1600">
                          <a:effectLst/>
                          <a:latin typeface="Montserrat Medium" pitchFamily="2" charset="0"/>
                        </a:rPr>
                        <a:t>DAY()</a:t>
                      </a:r>
                    </a:p>
                  </a:txBody>
                  <a:tcPr marL="54941" marR="54941" marT="54941" marB="54941" anchor="ctr"/>
                </a:tc>
                <a:tc>
                  <a:txBody>
                    <a:bodyPr/>
                    <a:lstStyle/>
                    <a:p>
                      <a:pPr algn="l">
                        <a:buNone/>
                      </a:pPr>
                      <a:r>
                        <a:rPr lang="fr-FR" sz="1600" dirty="0">
                          <a:effectLst/>
                          <a:latin typeface="Montserrat Medium" pitchFamily="2" charset="0"/>
                        </a:rPr>
                        <a:t>Renvoyer le jour d'une date.</a:t>
                      </a:r>
                    </a:p>
                  </a:txBody>
                  <a:tcPr marL="54941" marR="54941" marT="54941" marB="54941" anchor="ctr"/>
                </a:tc>
                <a:extLst>
                  <a:ext uri="{0D108BD9-81ED-4DB2-BD59-A6C34878D82A}">
                    <a16:rowId xmlns:a16="http://schemas.microsoft.com/office/drawing/2014/main" val="1736431790"/>
                  </a:ext>
                </a:extLst>
              </a:tr>
              <a:tr h="505458">
                <a:tc>
                  <a:txBody>
                    <a:bodyPr/>
                    <a:lstStyle/>
                    <a:p>
                      <a:pPr algn="l">
                        <a:buNone/>
                      </a:pPr>
                      <a:r>
                        <a:rPr lang="fr-FR" sz="1600">
                          <a:effectLst/>
                          <a:latin typeface="Montserrat Medium" pitchFamily="2" charset="0"/>
                        </a:rPr>
                        <a:t>HOUR()</a:t>
                      </a:r>
                    </a:p>
                  </a:txBody>
                  <a:tcPr marL="54941" marR="54941" marT="54941" marB="54941" anchor="ctr"/>
                </a:tc>
                <a:tc>
                  <a:txBody>
                    <a:bodyPr/>
                    <a:lstStyle/>
                    <a:p>
                      <a:pPr algn="l">
                        <a:buNone/>
                      </a:pPr>
                      <a:r>
                        <a:rPr lang="fr-FR" sz="1600" dirty="0">
                          <a:effectLst/>
                          <a:latin typeface="Montserrat Medium" pitchFamily="2" charset="0"/>
                        </a:rPr>
                        <a:t>Renvoyer l'heure d'une date/heure.</a:t>
                      </a:r>
                    </a:p>
                  </a:txBody>
                  <a:tcPr marL="54941" marR="54941" marT="54941" marB="54941" anchor="ctr"/>
                </a:tc>
                <a:extLst>
                  <a:ext uri="{0D108BD9-81ED-4DB2-BD59-A6C34878D82A}">
                    <a16:rowId xmlns:a16="http://schemas.microsoft.com/office/drawing/2014/main" val="1938152899"/>
                  </a:ext>
                </a:extLst>
              </a:tr>
              <a:tr h="505458">
                <a:tc>
                  <a:txBody>
                    <a:bodyPr/>
                    <a:lstStyle/>
                    <a:p>
                      <a:pPr algn="l">
                        <a:buNone/>
                      </a:pPr>
                      <a:r>
                        <a:rPr lang="fr-FR" sz="1600">
                          <a:effectLst/>
                          <a:latin typeface="Montserrat Medium" pitchFamily="2" charset="0"/>
                        </a:rPr>
                        <a:t>MINUTE()</a:t>
                      </a:r>
                    </a:p>
                  </a:txBody>
                  <a:tcPr marL="54941" marR="54941" marT="54941" marB="54941" anchor="ctr"/>
                </a:tc>
                <a:tc>
                  <a:txBody>
                    <a:bodyPr/>
                    <a:lstStyle/>
                    <a:p>
                      <a:pPr algn="l">
                        <a:buNone/>
                      </a:pPr>
                      <a:r>
                        <a:rPr lang="fr-FR" sz="1600" dirty="0">
                          <a:effectLst/>
                          <a:latin typeface="Montserrat Medium" pitchFamily="2" charset="0"/>
                        </a:rPr>
                        <a:t>Renvoyer la minute d'une date/heure.</a:t>
                      </a:r>
                    </a:p>
                  </a:txBody>
                  <a:tcPr marL="54941" marR="54941" marT="54941" marB="54941" anchor="ctr"/>
                </a:tc>
                <a:extLst>
                  <a:ext uri="{0D108BD9-81ED-4DB2-BD59-A6C34878D82A}">
                    <a16:rowId xmlns:a16="http://schemas.microsoft.com/office/drawing/2014/main" val="2363056883"/>
                  </a:ext>
                </a:extLst>
              </a:tr>
              <a:tr h="505458">
                <a:tc>
                  <a:txBody>
                    <a:bodyPr/>
                    <a:lstStyle/>
                    <a:p>
                      <a:pPr algn="l">
                        <a:buNone/>
                      </a:pPr>
                      <a:r>
                        <a:rPr lang="fr-FR" sz="1600" dirty="0">
                          <a:effectLst/>
                          <a:latin typeface="Montserrat Medium" pitchFamily="2" charset="0"/>
                        </a:rPr>
                        <a:t>SECOND()</a:t>
                      </a:r>
                    </a:p>
                  </a:txBody>
                  <a:tcPr marL="54941" marR="54941" marT="54941" marB="54941" anchor="ctr"/>
                </a:tc>
                <a:tc>
                  <a:txBody>
                    <a:bodyPr/>
                    <a:lstStyle/>
                    <a:p>
                      <a:pPr algn="l">
                        <a:buNone/>
                      </a:pPr>
                      <a:r>
                        <a:rPr lang="fr-FR" sz="1600" dirty="0">
                          <a:effectLst/>
                          <a:latin typeface="Montserrat Medium" pitchFamily="2" charset="0"/>
                        </a:rPr>
                        <a:t>Renvoyer la seconde d'une date/heure.</a:t>
                      </a:r>
                    </a:p>
                  </a:txBody>
                  <a:tcPr marL="54941" marR="54941" marT="54941" marB="54941" anchor="ctr"/>
                </a:tc>
                <a:extLst>
                  <a:ext uri="{0D108BD9-81ED-4DB2-BD59-A6C34878D82A}">
                    <a16:rowId xmlns:a16="http://schemas.microsoft.com/office/drawing/2014/main" val="2320102656"/>
                  </a:ext>
                </a:extLst>
              </a:tr>
            </a:tbl>
          </a:graphicData>
        </a:graphic>
      </p:graphicFrame>
      <p:pic>
        <p:nvPicPr>
          <p:cNvPr id="4" name="Image 3">
            <a:extLst>
              <a:ext uri="{FF2B5EF4-FFF2-40B4-BE49-F238E27FC236}">
                <a16:creationId xmlns:a16="http://schemas.microsoft.com/office/drawing/2014/main" id="{0F9A49A7-4FE5-3156-557C-F1DE7645333D}"/>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CB906F05-9F9B-75A3-EC88-ACF8D2D8800D}"/>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5733951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CEF3C-3DD7-FD90-5546-54C72798FB2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3ABA84B-05EF-B442-A94B-DC22E1264DF0}"/>
              </a:ext>
            </a:extLst>
          </p:cNvPr>
          <p:cNvSpPr>
            <a:spLocks noGrp="1"/>
          </p:cNvSpPr>
          <p:nvPr>
            <p:ph type="ctrTitle"/>
          </p:nvPr>
        </p:nvSpPr>
        <p:spPr>
          <a:xfrm>
            <a:off x="174171" y="371049"/>
            <a:ext cx="8751459"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fonctions DAX les plus utiles</a:t>
            </a:r>
          </a:p>
        </p:txBody>
      </p:sp>
      <p:sp>
        <p:nvSpPr>
          <p:cNvPr id="8" name="ZoneTexte 7">
            <a:extLst>
              <a:ext uri="{FF2B5EF4-FFF2-40B4-BE49-F238E27FC236}">
                <a16:creationId xmlns:a16="http://schemas.microsoft.com/office/drawing/2014/main" id="{505FA125-8623-18F6-CFBB-12BF901A2A80}"/>
              </a:ext>
            </a:extLst>
          </p:cNvPr>
          <p:cNvSpPr txBox="1"/>
          <p:nvPr/>
        </p:nvSpPr>
        <p:spPr>
          <a:xfrm>
            <a:off x="991516" y="1298875"/>
            <a:ext cx="10113485" cy="1707519"/>
          </a:xfrm>
          <a:prstGeom prst="rect">
            <a:avLst/>
          </a:prstGeom>
          <a:noFill/>
        </p:spPr>
        <p:txBody>
          <a:bodyPr wrap="square">
            <a:spAutoFit/>
          </a:bodyPr>
          <a:lstStyle/>
          <a:p>
            <a:pPr algn="just">
              <a:lnSpc>
                <a:spcPct val="150000"/>
              </a:lnSpc>
              <a:spcBef>
                <a:spcPts val="0"/>
              </a:spcBef>
            </a:pPr>
            <a:r>
              <a:rPr lang="fr-FR" dirty="0">
                <a:solidFill>
                  <a:srgbClr val="000000"/>
                </a:solidFill>
                <a:latin typeface="Montserrat ExtraBold" pitchFamily="2" charset="0"/>
                <a:cs typeface="JOJFUI+Montserrat-Regular"/>
              </a:rPr>
              <a:t>5-</a:t>
            </a:r>
            <a:r>
              <a:rPr lang="fr-FR" spc="1027" dirty="0">
                <a:solidFill>
                  <a:srgbClr val="000000"/>
                </a:solidFill>
                <a:latin typeface="Montserrat ExtraBold" pitchFamily="2" charset="0"/>
                <a:cs typeface="JOJFUI+Montserrat-Regular"/>
              </a:rPr>
              <a:t> </a:t>
            </a:r>
            <a:r>
              <a:rPr lang="fr-FR" b="1" dirty="0">
                <a:solidFill>
                  <a:srgbClr val="000000"/>
                </a:solidFill>
                <a:latin typeface="Montserrat ExtraBold" pitchFamily="2" charset="0"/>
                <a:cs typeface="Montserrat"/>
              </a:rPr>
              <a:t>Autres</a:t>
            </a:r>
          </a:p>
          <a:p>
            <a:pPr algn="just">
              <a:lnSpc>
                <a:spcPct val="150000"/>
              </a:lnSpc>
            </a:pPr>
            <a:r>
              <a:rPr lang="fr-FR" dirty="0">
                <a:solidFill>
                  <a:srgbClr val="000000"/>
                </a:solidFill>
                <a:latin typeface="Montserrat Medium" pitchFamily="2" charset="0"/>
                <a:cs typeface="JOJFUI+Montserrat-Regular"/>
              </a:rPr>
              <a:t>Découvrez toutes les fonction DAX sur ce lien : </a:t>
            </a:r>
            <a:r>
              <a:rPr lang="fr-FR" dirty="0">
                <a:solidFill>
                  <a:srgbClr val="000000"/>
                </a:solidFill>
                <a:latin typeface="Montserrat Medium" pitchFamily="2" charset="0"/>
                <a:cs typeface="JOJFUI+Montserrat-Regular"/>
                <a:hlinkClick r:id="rId2"/>
              </a:rPr>
              <a:t>https://www.data-bird.co/blog/fonctions-power-bi</a:t>
            </a:r>
            <a:endParaRPr lang="fr-FR" dirty="0">
              <a:solidFill>
                <a:srgbClr val="000000"/>
              </a:solidFill>
              <a:latin typeface="Montserrat Medium" pitchFamily="2" charset="0"/>
              <a:cs typeface="JOJFUI+Montserrat-Regular"/>
            </a:endParaRPr>
          </a:p>
          <a:p>
            <a:pPr algn="just">
              <a:lnSpc>
                <a:spcPct val="150000"/>
              </a:lnSpc>
              <a:spcBef>
                <a:spcPts val="0"/>
              </a:spcBef>
            </a:pPr>
            <a:endParaRPr lang="fr-FR" b="1" dirty="0">
              <a:solidFill>
                <a:srgbClr val="000000"/>
              </a:solidFill>
              <a:latin typeface="Montserrat ExtraBold" pitchFamily="2" charset="0"/>
              <a:cs typeface="Montserrat"/>
            </a:endParaRPr>
          </a:p>
        </p:txBody>
      </p:sp>
      <p:pic>
        <p:nvPicPr>
          <p:cNvPr id="3" name="Image 2">
            <a:extLst>
              <a:ext uri="{FF2B5EF4-FFF2-40B4-BE49-F238E27FC236}">
                <a16:creationId xmlns:a16="http://schemas.microsoft.com/office/drawing/2014/main" id="{78590D90-2982-9701-E27D-A8121F6D5099}"/>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4" name="Image 3">
            <a:extLst>
              <a:ext uri="{FF2B5EF4-FFF2-40B4-BE49-F238E27FC236}">
                <a16:creationId xmlns:a16="http://schemas.microsoft.com/office/drawing/2014/main" id="{1F699067-D658-A6B5-55C7-EA07242603DF}"/>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4071518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4814C-F2E2-1432-09E2-C66983CCFF6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6CFAE1A-18AA-81DB-3D50-BE510EB32923}"/>
              </a:ext>
            </a:extLst>
          </p:cNvPr>
          <p:cNvSpPr>
            <a:spLocks noGrp="1"/>
          </p:cNvSpPr>
          <p:nvPr>
            <p:ph type="ctrTitle"/>
          </p:nvPr>
        </p:nvSpPr>
        <p:spPr>
          <a:xfrm>
            <a:off x="991516" y="337998"/>
            <a:ext cx="8751459"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Les calculs natifs</a:t>
            </a:r>
          </a:p>
        </p:txBody>
      </p:sp>
      <p:sp>
        <p:nvSpPr>
          <p:cNvPr id="8" name="ZoneTexte 7">
            <a:extLst>
              <a:ext uri="{FF2B5EF4-FFF2-40B4-BE49-F238E27FC236}">
                <a16:creationId xmlns:a16="http://schemas.microsoft.com/office/drawing/2014/main" id="{1447792B-3C13-3072-0BC6-5994D8CD441A}"/>
              </a:ext>
            </a:extLst>
          </p:cNvPr>
          <p:cNvSpPr txBox="1"/>
          <p:nvPr/>
        </p:nvSpPr>
        <p:spPr>
          <a:xfrm>
            <a:off x="991516" y="1121028"/>
            <a:ext cx="10113485" cy="4615944"/>
          </a:xfrm>
          <a:prstGeom prst="rect">
            <a:avLst/>
          </a:prstGeom>
          <a:noFill/>
        </p:spPr>
        <p:txBody>
          <a:bodyPr wrap="square">
            <a:spAutoFit/>
          </a:bodyPr>
          <a:lstStyle/>
          <a:p>
            <a:pPr algn="just">
              <a:lnSpc>
                <a:spcPct val="150000"/>
              </a:lnSpc>
            </a:pPr>
            <a:r>
              <a:rPr lang="fr-FR" dirty="0">
                <a:latin typeface="Montserrat Medium" pitchFamily="2" charset="0"/>
                <a:cs typeface="JOJFUI+Montserrat-Regular"/>
              </a:rPr>
              <a:t>Power</a:t>
            </a:r>
            <a:r>
              <a:rPr lang="fr-FR" spc="61" dirty="0">
                <a:latin typeface="Montserrat Medium" pitchFamily="2" charset="0"/>
                <a:cs typeface="JOJFUI+Montserrat-Regular"/>
              </a:rPr>
              <a:t> </a:t>
            </a:r>
            <a:r>
              <a:rPr lang="fr-FR" dirty="0">
                <a:latin typeface="Montserrat Medium" pitchFamily="2" charset="0"/>
                <a:cs typeface="JOJFUI+Montserrat-Regular"/>
              </a:rPr>
              <a:t>BI</a:t>
            </a:r>
            <a:r>
              <a:rPr lang="fr-FR" spc="61" dirty="0">
                <a:latin typeface="Montserrat Medium" pitchFamily="2" charset="0"/>
                <a:cs typeface="JOJFUI+Montserrat-Regular"/>
              </a:rPr>
              <a:t> </a:t>
            </a:r>
            <a:r>
              <a:rPr lang="fr-FR" dirty="0">
                <a:latin typeface="Montserrat Medium" pitchFamily="2" charset="0"/>
                <a:cs typeface="JOJFUI+Montserrat-Regular"/>
              </a:rPr>
              <a:t>Desktop</a:t>
            </a:r>
            <a:r>
              <a:rPr lang="fr-FR" spc="61" dirty="0">
                <a:latin typeface="Montserrat Medium" pitchFamily="2" charset="0"/>
                <a:cs typeface="JOJFUI+Montserrat-Regular"/>
              </a:rPr>
              <a:t> </a:t>
            </a:r>
            <a:r>
              <a:rPr lang="fr-FR" dirty="0">
                <a:latin typeface="Montserrat Medium" pitchFamily="2" charset="0"/>
                <a:cs typeface="JOJFUI+Montserrat-Regular"/>
              </a:rPr>
              <a:t>vous</a:t>
            </a:r>
            <a:r>
              <a:rPr lang="fr-FR" spc="61" dirty="0">
                <a:latin typeface="Montserrat Medium" pitchFamily="2" charset="0"/>
                <a:cs typeface="JOJFUI+Montserrat-Regular"/>
              </a:rPr>
              <a:t> </a:t>
            </a:r>
            <a:r>
              <a:rPr lang="fr-FR" dirty="0">
                <a:latin typeface="Montserrat Medium" pitchFamily="2" charset="0"/>
                <a:cs typeface="JOJFUI+Montserrat-Regular"/>
              </a:rPr>
              <a:t>donne</a:t>
            </a:r>
            <a:r>
              <a:rPr lang="fr-FR" spc="61" dirty="0">
                <a:latin typeface="Montserrat Medium" pitchFamily="2" charset="0"/>
                <a:cs typeface="JOJFUI+Montserrat-Regular"/>
              </a:rPr>
              <a:t> </a:t>
            </a:r>
            <a:r>
              <a:rPr lang="fr-FR" dirty="0">
                <a:latin typeface="Montserrat Medium" pitchFamily="2" charset="0"/>
                <a:cs typeface="JOJFUI+Montserrat-Regular"/>
              </a:rPr>
              <a:t>la</a:t>
            </a:r>
            <a:r>
              <a:rPr lang="fr-FR" spc="61" dirty="0">
                <a:latin typeface="Montserrat Medium" pitchFamily="2" charset="0"/>
                <a:cs typeface="JOJFUI+Montserrat-Regular"/>
              </a:rPr>
              <a:t> </a:t>
            </a:r>
            <a:r>
              <a:rPr lang="fr-FR" dirty="0">
                <a:latin typeface="Montserrat Medium" pitchFamily="2" charset="0"/>
                <a:cs typeface="JOJFUI+Montserrat-Regular"/>
              </a:rPr>
              <a:t>possibilité</a:t>
            </a:r>
            <a:r>
              <a:rPr lang="fr-FR" spc="61" dirty="0">
                <a:latin typeface="Montserrat Medium" pitchFamily="2" charset="0"/>
                <a:cs typeface="JOJFUI+Montserrat-Regular"/>
              </a:rPr>
              <a:t> </a:t>
            </a:r>
            <a:r>
              <a:rPr lang="fr-FR" dirty="0">
                <a:latin typeface="Montserrat Medium" pitchFamily="2" charset="0"/>
                <a:cs typeface="JOJFUI+Montserrat-Regular"/>
              </a:rPr>
              <a:t>de</a:t>
            </a:r>
            <a:r>
              <a:rPr lang="fr-FR" spc="61" dirty="0">
                <a:latin typeface="Montserrat Medium" pitchFamily="2" charset="0"/>
                <a:cs typeface="JOJFUI+Montserrat-Regular"/>
              </a:rPr>
              <a:t> </a:t>
            </a:r>
            <a:r>
              <a:rPr lang="fr-FR" dirty="0">
                <a:latin typeface="Montserrat Medium" pitchFamily="2" charset="0"/>
                <a:cs typeface="JOJFUI+Montserrat-Regular"/>
              </a:rPr>
              <a:t>réaliser</a:t>
            </a:r>
            <a:r>
              <a:rPr lang="fr-FR" spc="61" dirty="0">
                <a:latin typeface="Montserrat Medium" pitchFamily="2" charset="0"/>
                <a:cs typeface="JOJFUI+Montserrat-Regular"/>
              </a:rPr>
              <a:t> </a:t>
            </a:r>
            <a:r>
              <a:rPr lang="fr-FR" dirty="0">
                <a:latin typeface="Montserrat Medium" pitchFamily="2" charset="0"/>
                <a:cs typeface="JOJFUI+Montserrat-Regular"/>
              </a:rPr>
              <a:t>des</a:t>
            </a:r>
            <a:r>
              <a:rPr lang="fr-FR" spc="61" dirty="0">
                <a:latin typeface="Montserrat Medium" pitchFamily="2" charset="0"/>
                <a:cs typeface="JOJFUI+Montserrat-Regular"/>
              </a:rPr>
              <a:t> </a:t>
            </a:r>
            <a:r>
              <a:rPr lang="fr-FR" dirty="0">
                <a:latin typeface="Montserrat Medium" pitchFamily="2" charset="0"/>
                <a:cs typeface="JOJFUI+Montserrat-Regular"/>
              </a:rPr>
              <a:t>calculs</a:t>
            </a:r>
            <a:r>
              <a:rPr lang="fr-FR" spc="61" dirty="0">
                <a:latin typeface="Montserrat Medium" pitchFamily="2" charset="0"/>
                <a:cs typeface="JOJFUI+Montserrat-Regular"/>
              </a:rPr>
              <a:t> </a:t>
            </a:r>
            <a:r>
              <a:rPr lang="fr-FR" dirty="0">
                <a:latin typeface="Montserrat Medium" pitchFamily="2" charset="0"/>
                <a:cs typeface="JOJFUI+Montserrat-Regular"/>
              </a:rPr>
              <a:t>natifs</a:t>
            </a:r>
            <a:r>
              <a:rPr lang="fr-FR" spc="61" dirty="0">
                <a:latin typeface="Montserrat Medium" pitchFamily="2" charset="0"/>
                <a:cs typeface="JOJFUI+Montserrat-Regular"/>
              </a:rPr>
              <a:t> </a:t>
            </a:r>
            <a:r>
              <a:rPr lang="fr-FR" dirty="0">
                <a:latin typeface="Montserrat Medium" pitchFamily="2" charset="0"/>
                <a:cs typeface="JOJFUI+Montserrat-Regular"/>
              </a:rPr>
              <a:t>vous facilitant</a:t>
            </a:r>
            <a:r>
              <a:rPr lang="fr-FR" spc="367" dirty="0">
                <a:latin typeface="Montserrat Medium" pitchFamily="2" charset="0"/>
                <a:cs typeface="JOJFUI+Montserrat-Regular"/>
              </a:rPr>
              <a:t> </a:t>
            </a:r>
            <a:r>
              <a:rPr lang="fr-FR" dirty="0">
                <a:latin typeface="Montserrat Medium" pitchFamily="2" charset="0"/>
                <a:cs typeface="JOJFUI+Montserrat-Regular"/>
              </a:rPr>
              <a:t>l’analyse</a:t>
            </a:r>
            <a:r>
              <a:rPr lang="fr-FR" spc="367" dirty="0">
                <a:latin typeface="Montserrat Medium" pitchFamily="2" charset="0"/>
                <a:cs typeface="JOJFUI+Montserrat-Regular"/>
              </a:rPr>
              <a:t> </a:t>
            </a:r>
            <a:r>
              <a:rPr lang="fr-FR" dirty="0">
                <a:latin typeface="Montserrat Medium" pitchFamily="2" charset="0"/>
                <a:cs typeface="JOJFUI+Montserrat-Regular"/>
              </a:rPr>
              <a:t>de</a:t>
            </a:r>
            <a:r>
              <a:rPr lang="fr-FR" spc="367" dirty="0">
                <a:latin typeface="Montserrat Medium" pitchFamily="2" charset="0"/>
                <a:cs typeface="JOJFUI+Montserrat-Regular"/>
              </a:rPr>
              <a:t> </a:t>
            </a:r>
            <a:r>
              <a:rPr lang="fr-FR" dirty="0">
                <a:latin typeface="Montserrat Medium" pitchFamily="2" charset="0"/>
                <a:cs typeface="JOJFUI+Montserrat-Regular"/>
              </a:rPr>
              <a:t>vos</a:t>
            </a:r>
            <a:r>
              <a:rPr lang="fr-FR" spc="367" dirty="0">
                <a:latin typeface="Montserrat Medium" pitchFamily="2" charset="0"/>
                <a:cs typeface="JOJFUI+Montserrat-Regular"/>
              </a:rPr>
              <a:t> </a:t>
            </a:r>
            <a:r>
              <a:rPr lang="fr-FR" dirty="0">
                <a:latin typeface="Montserrat Medium" pitchFamily="2" charset="0"/>
                <a:cs typeface="JOJFUI+Montserrat-Regular"/>
              </a:rPr>
              <a:t>données.</a:t>
            </a:r>
            <a:r>
              <a:rPr lang="fr-FR" spc="367" dirty="0">
                <a:latin typeface="Montserrat Medium" pitchFamily="2" charset="0"/>
                <a:cs typeface="JOJFUI+Montserrat-Regular"/>
              </a:rPr>
              <a:t> </a:t>
            </a:r>
            <a:r>
              <a:rPr lang="fr-FR" dirty="0">
                <a:latin typeface="Montserrat Medium" pitchFamily="2" charset="0"/>
                <a:cs typeface="JOJFUI+Montserrat-Regular"/>
              </a:rPr>
              <a:t>De</a:t>
            </a:r>
            <a:r>
              <a:rPr lang="fr-FR" spc="367" dirty="0">
                <a:latin typeface="Montserrat Medium" pitchFamily="2" charset="0"/>
                <a:cs typeface="JOJFUI+Montserrat-Regular"/>
              </a:rPr>
              <a:t> </a:t>
            </a:r>
            <a:r>
              <a:rPr lang="fr-FR" dirty="0">
                <a:latin typeface="Montserrat Medium" pitchFamily="2" charset="0"/>
                <a:cs typeface="JOJFUI+Montserrat-Regular"/>
              </a:rPr>
              <a:t>plus,</a:t>
            </a:r>
            <a:r>
              <a:rPr lang="fr-FR" spc="367" dirty="0">
                <a:latin typeface="Montserrat Medium" pitchFamily="2" charset="0"/>
                <a:cs typeface="JOJFUI+Montserrat-Regular"/>
              </a:rPr>
              <a:t> </a:t>
            </a:r>
            <a:r>
              <a:rPr lang="fr-FR" dirty="0">
                <a:latin typeface="Montserrat Medium" pitchFamily="2" charset="0"/>
                <a:cs typeface="JOJFUI+Montserrat-Regular"/>
              </a:rPr>
              <a:t>cela</a:t>
            </a:r>
            <a:r>
              <a:rPr lang="fr-FR" spc="367" dirty="0">
                <a:latin typeface="Montserrat Medium" pitchFamily="2" charset="0"/>
                <a:cs typeface="JOJFUI+Montserrat-Regular"/>
              </a:rPr>
              <a:t> </a:t>
            </a:r>
            <a:r>
              <a:rPr lang="fr-FR" dirty="0">
                <a:latin typeface="Montserrat Medium" pitchFamily="2" charset="0"/>
                <a:cs typeface="JOJFUI+Montserrat-Regular"/>
              </a:rPr>
              <a:t>vous</a:t>
            </a:r>
            <a:r>
              <a:rPr lang="fr-FR" spc="375" dirty="0">
                <a:latin typeface="Montserrat Medium" pitchFamily="2" charset="0"/>
                <a:cs typeface="JOJFUI+Montserrat-Regular"/>
              </a:rPr>
              <a:t> </a:t>
            </a:r>
            <a:r>
              <a:rPr lang="fr-FR" b="1" dirty="0">
                <a:latin typeface="Montserrat Medium" pitchFamily="2" charset="0"/>
                <a:cs typeface="Montserrat"/>
              </a:rPr>
              <a:t>évite</a:t>
            </a:r>
            <a:r>
              <a:rPr lang="fr-FR" b="1" spc="380" dirty="0">
                <a:latin typeface="Montserrat Medium" pitchFamily="2" charset="0"/>
                <a:cs typeface="Montserrat"/>
              </a:rPr>
              <a:t> </a:t>
            </a:r>
            <a:r>
              <a:rPr lang="fr-FR" b="1" dirty="0">
                <a:latin typeface="Montserrat Medium" pitchFamily="2" charset="0"/>
                <a:cs typeface="Montserrat"/>
              </a:rPr>
              <a:t>d’écrire</a:t>
            </a:r>
            <a:r>
              <a:rPr lang="fr-FR" b="1" spc="380" dirty="0">
                <a:latin typeface="Montserrat Medium" pitchFamily="2" charset="0"/>
                <a:cs typeface="Montserrat"/>
              </a:rPr>
              <a:t> </a:t>
            </a:r>
            <a:r>
              <a:rPr lang="fr-FR" b="1" dirty="0">
                <a:latin typeface="Montserrat Medium" pitchFamily="2" charset="0"/>
                <a:cs typeface="Montserrat"/>
              </a:rPr>
              <a:t>des formules DAX complexes</a:t>
            </a:r>
            <a:r>
              <a:rPr lang="fr-FR" dirty="0">
                <a:latin typeface="Montserrat Medium" pitchFamily="2" charset="0"/>
                <a:cs typeface="JOJFUI+Montserrat-Regular"/>
              </a:rPr>
              <a:t>.</a:t>
            </a:r>
          </a:p>
          <a:p>
            <a:pPr algn="just">
              <a:lnSpc>
                <a:spcPct val="150000"/>
              </a:lnSpc>
            </a:pPr>
            <a:r>
              <a:rPr lang="fr-FR" dirty="0">
                <a:solidFill>
                  <a:srgbClr val="000000"/>
                </a:solidFill>
                <a:latin typeface="Montserrat Medium" pitchFamily="2" charset="0"/>
                <a:cs typeface="JOJFUI+Montserrat-Regular"/>
              </a:rPr>
              <a:t>Prenons</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un</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exemple</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concret</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sur</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les</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données</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que</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nous</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avons</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importées</a:t>
            </a:r>
            <a:r>
              <a:rPr lang="fr-FR" spc="17"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dans Power</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BI</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Desktop.</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Nous</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pouvons</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envisager</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de</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calculer</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la</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moyenne</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des</a:t>
            </a:r>
            <a:r>
              <a:rPr lang="fr-FR" spc="1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notes car nous avons les données pour le faire.</a:t>
            </a:r>
          </a:p>
          <a:p>
            <a:pPr>
              <a:lnSpc>
                <a:spcPct val="150000"/>
              </a:lnSpc>
            </a:pPr>
            <a:r>
              <a:rPr lang="fr-FR" dirty="0">
                <a:solidFill>
                  <a:srgbClr val="000000"/>
                </a:solidFill>
                <a:latin typeface="Montserrat Medium" pitchFamily="2" charset="0"/>
                <a:cs typeface="JOJFUI+Montserrat-Regular"/>
              </a:rPr>
              <a:t>Créer</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une</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colonne</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calculée</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n’est</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pas</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judicieux</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car</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une</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moyenne</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ne</a:t>
            </a:r>
            <a:r>
              <a:rPr lang="fr-FR" spc="-18"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s’applique</a:t>
            </a:r>
          </a:p>
          <a:p>
            <a:pPr>
              <a:lnSpc>
                <a:spcPct val="150000"/>
              </a:lnSpc>
            </a:pPr>
            <a:r>
              <a:rPr lang="fr-FR" dirty="0">
                <a:solidFill>
                  <a:srgbClr val="000000"/>
                </a:solidFill>
                <a:latin typeface="Montserrat Medium" pitchFamily="2" charset="0"/>
                <a:cs typeface="JOJFUI+Montserrat-Regular"/>
              </a:rPr>
              <a:t>pas</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ligne</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par</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ligne,</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c’est</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un</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calcul</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qui</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renvoie</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un</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résultat.</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De</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ce</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fait,</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nous</a:t>
            </a:r>
            <a:r>
              <a:rPr lang="fr-FR" spc="-55"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avons</a:t>
            </a:r>
          </a:p>
          <a:p>
            <a:pPr>
              <a:lnSpc>
                <a:spcPct val="150000"/>
              </a:lnSpc>
              <a:spcBef>
                <a:spcPts val="1"/>
              </a:spcBef>
            </a:pPr>
            <a:r>
              <a:rPr lang="fr-FR" dirty="0">
                <a:solidFill>
                  <a:srgbClr val="000000"/>
                </a:solidFill>
                <a:latin typeface="Montserrat Medium" pitchFamily="2" charset="0"/>
                <a:cs typeface="JOJFUI+Montserrat-Regular"/>
              </a:rPr>
              <a:t>deux solutions :</a:t>
            </a:r>
          </a:p>
          <a:p>
            <a:pPr>
              <a:lnSpc>
                <a:spcPct val="150000"/>
              </a:lnSpc>
            </a:pPr>
            <a:r>
              <a:rPr lang="fr-FR" dirty="0">
                <a:solidFill>
                  <a:srgbClr val="000000"/>
                </a:solidFill>
                <a:latin typeface="Montserrat Medium" pitchFamily="2" charset="0"/>
                <a:cs typeface="JOJFUI+Montserrat-Regular"/>
              </a:rPr>
              <a:t>	1-</a:t>
            </a:r>
            <a:r>
              <a:rPr lang="fr-FR" spc="594"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Créer une mesure et utiliser la fonction « </a:t>
            </a:r>
            <a:r>
              <a:rPr lang="fr-FR" dirty="0" err="1">
                <a:solidFill>
                  <a:srgbClr val="000000"/>
                </a:solidFill>
                <a:latin typeface="Montserrat Medium" pitchFamily="2" charset="0"/>
                <a:cs typeface="JOJFUI+Montserrat-Regular"/>
              </a:rPr>
              <a:t>average</a:t>
            </a:r>
            <a:r>
              <a:rPr lang="fr-FR" dirty="0">
                <a:solidFill>
                  <a:srgbClr val="000000"/>
                </a:solidFill>
                <a:latin typeface="Montserrat Medium" pitchFamily="2" charset="0"/>
                <a:cs typeface="JOJFUI+Montserrat-Regular"/>
              </a:rPr>
              <a:t> »</a:t>
            </a:r>
          </a:p>
          <a:p>
            <a:pPr>
              <a:lnSpc>
                <a:spcPct val="150000"/>
              </a:lnSpc>
            </a:pPr>
            <a:r>
              <a:rPr lang="fr-FR" dirty="0">
                <a:solidFill>
                  <a:srgbClr val="000000"/>
                </a:solidFill>
                <a:latin typeface="Montserrat Medium" pitchFamily="2" charset="0"/>
                <a:cs typeface="JOJFUI+Montserrat-Regular"/>
              </a:rPr>
              <a:t>	2-</a:t>
            </a:r>
            <a:r>
              <a:rPr lang="fr-FR" spc="346" dirty="0">
                <a:solidFill>
                  <a:srgbClr val="000000"/>
                </a:solidFill>
                <a:latin typeface="Montserrat Medium" pitchFamily="2" charset="0"/>
                <a:cs typeface="JOJFUI+Montserrat-Regular"/>
              </a:rPr>
              <a:t> </a:t>
            </a:r>
            <a:r>
              <a:rPr lang="fr-FR" dirty="0">
                <a:solidFill>
                  <a:srgbClr val="000000"/>
                </a:solidFill>
                <a:latin typeface="Montserrat Medium" pitchFamily="2" charset="0"/>
                <a:cs typeface="JOJFUI+Montserrat-Regular"/>
              </a:rPr>
              <a:t>Utiliser les calculs natifs.</a:t>
            </a:r>
          </a:p>
        </p:txBody>
      </p:sp>
      <p:pic>
        <p:nvPicPr>
          <p:cNvPr id="3" name="Image 2">
            <a:extLst>
              <a:ext uri="{FF2B5EF4-FFF2-40B4-BE49-F238E27FC236}">
                <a16:creationId xmlns:a16="http://schemas.microsoft.com/office/drawing/2014/main" id="{45877E07-CAC1-AF0A-9630-1D9BBC9F5639}"/>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4" name="Image 3">
            <a:extLst>
              <a:ext uri="{FF2B5EF4-FFF2-40B4-BE49-F238E27FC236}">
                <a16:creationId xmlns:a16="http://schemas.microsoft.com/office/drawing/2014/main" id="{CCFF9F64-450C-BE12-54B5-6407E53DAF72}"/>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858062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0FD95-2316-C0B3-2F26-7AC783B2096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F1D66D8-AAC9-408C-8E97-1C7D30981C52}"/>
              </a:ext>
            </a:extLst>
          </p:cNvPr>
          <p:cNvSpPr>
            <a:spLocks noGrp="1"/>
          </p:cNvSpPr>
          <p:nvPr>
            <p:ph type="ctrTitle"/>
          </p:nvPr>
        </p:nvSpPr>
        <p:spPr>
          <a:xfrm>
            <a:off x="991516" y="337998"/>
            <a:ext cx="8751459"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Démonstration</a:t>
            </a:r>
          </a:p>
        </p:txBody>
      </p:sp>
      <p:sp>
        <p:nvSpPr>
          <p:cNvPr id="8" name="ZoneTexte 7">
            <a:extLst>
              <a:ext uri="{FF2B5EF4-FFF2-40B4-BE49-F238E27FC236}">
                <a16:creationId xmlns:a16="http://schemas.microsoft.com/office/drawing/2014/main" id="{EEDCEED5-B419-85DE-127E-B6C62CC361C9}"/>
              </a:ext>
            </a:extLst>
          </p:cNvPr>
          <p:cNvSpPr txBox="1"/>
          <p:nvPr/>
        </p:nvSpPr>
        <p:spPr>
          <a:xfrm>
            <a:off x="991516" y="1286281"/>
            <a:ext cx="10113485" cy="293607"/>
          </a:xfrm>
          <a:prstGeom prst="rect">
            <a:avLst/>
          </a:prstGeom>
          <a:noFill/>
        </p:spPr>
        <p:txBody>
          <a:bodyPr wrap="square">
            <a:spAutoFit/>
          </a:bodyPr>
          <a:lstStyle/>
          <a:p>
            <a:pPr>
              <a:lnSpc>
                <a:spcPts val="1462"/>
              </a:lnSpc>
            </a:pPr>
            <a:r>
              <a:rPr lang="fr-FR" dirty="0">
                <a:solidFill>
                  <a:srgbClr val="000000"/>
                </a:solidFill>
                <a:latin typeface="Montserrat Medium" pitchFamily="2" charset="0"/>
                <a:cs typeface="JOJFUI+Montserrat-Regular"/>
              </a:rPr>
              <a:t>Nous allons commencer par cliquer sur « Nouvelle mesure ».</a:t>
            </a:r>
          </a:p>
        </p:txBody>
      </p:sp>
      <p:sp>
        <p:nvSpPr>
          <p:cNvPr id="3" name="object 2">
            <a:extLst>
              <a:ext uri="{FF2B5EF4-FFF2-40B4-BE49-F238E27FC236}">
                <a16:creationId xmlns:a16="http://schemas.microsoft.com/office/drawing/2014/main" id="{A9FDA57E-D402-6CB1-FBC4-17DFC2ACF27E}"/>
              </a:ext>
            </a:extLst>
          </p:cNvPr>
          <p:cNvSpPr/>
          <p:nvPr/>
        </p:nvSpPr>
        <p:spPr>
          <a:xfrm>
            <a:off x="1086999" y="1579887"/>
            <a:ext cx="8090052" cy="4457355"/>
          </a:xfrm>
          <a:prstGeom prst="rect">
            <a:avLst/>
          </a:prstGeom>
          <a:blipFill>
            <a:blip r:embed="rId2" cstate="print"/>
            <a:stretch>
              <a:fillRect/>
            </a:stretch>
          </a:blipFill>
        </p:spPr>
        <p:txBody>
          <a:bodyPr wrap="square" lIns="0" tIns="0" rIns="0" bIns="0" rtlCol="0">
            <a:spAutoFit/>
          </a:bodyPr>
          <a:lstStyle/>
          <a:p>
            <a:endParaRPr/>
          </a:p>
        </p:txBody>
      </p:sp>
      <p:pic>
        <p:nvPicPr>
          <p:cNvPr id="4" name="Image 3">
            <a:extLst>
              <a:ext uri="{FF2B5EF4-FFF2-40B4-BE49-F238E27FC236}">
                <a16:creationId xmlns:a16="http://schemas.microsoft.com/office/drawing/2014/main" id="{6DD4B035-2E1C-84E8-FD99-56CFE9FB7B18}"/>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85CCE4E1-F014-0AF0-FC86-46F5FC1D3EF2}"/>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8014530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E6B6C-4C1F-AA5B-5E13-F81BF416783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15FE245-54A3-5AC1-FBB5-17BB3A17EDA7}"/>
              </a:ext>
            </a:extLst>
          </p:cNvPr>
          <p:cNvSpPr>
            <a:spLocks noGrp="1"/>
          </p:cNvSpPr>
          <p:nvPr>
            <p:ph type="ctrTitle"/>
          </p:nvPr>
        </p:nvSpPr>
        <p:spPr>
          <a:xfrm>
            <a:off x="991516" y="337998"/>
            <a:ext cx="8751459"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Démonstration</a:t>
            </a:r>
          </a:p>
        </p:txBody>
      </p:sp>
      <p:sp>
        <p:nvSpPr>
          <p:cNvPr id="8" name="ZoneTexte 7">
            <a:extLst>
              <a:ext uri="{FF2B5EF4-FFF2-40B4-BE49-F238E27FC236}">
                <a16:creationId xmlns:a16="http://schemas.microsoft.com/office/drawing/2014/main" id="{907CB33C-8CC5-F7CB-BAAA-122998B4F1CA}"/>
              </a:ext>
            </a:extLst>
          </p:cNvPr>
          <p:cNvSpPr txBox="1"/>
          <p:nvPr/>
        </p:nvSpPr>
        <p:spPr>
          <a:xfrm>
            <a:off x="991516" y="1286281"/>
            <a:ext cx="10113485" cy="293607"/>
          </a:xfrm>
          <a:prstGeom prst="rect">
            <a:avLst/>
          </a:prstGeom>
          <a:noFill/>
        </p:spPr>
        <p:txBody>
          <a:bodyPr wrap="square">
            <a:spAutoFit/>
          </a:bodyPr>
          <a:lstStyle/>
          <a:p>
            <a:pPr>
              <a:lnSpc>
                <a:spcPts val="1462"/>
              </a:lnSpc>
            </a:pPr>
            <a:r>
              <a:rPr lang="fr-FR" dirty="0">
                <a:solidFill>
                  <a:srgbClr val="000000"/>
                </a:solidFill>
                <a:latin typeface="Montserrat Medium" pitchFamily="2" charset="0"/>
                <a:cs typeface="JOJFUI+Montserrat-Regular"/>
              </a:rPr>
              <a:t>Puis, nous allons écrire la formule suivante :</a:t>
            </a:r>
          </a:p>
        </p:txBody>
      </p:sp>
      <p:sp>
        <p:nvSpPr>
          <p:cNvPr id="4" name="object 1">
            <a:extLst>
              <a:ext uri="{FF2B5EF4-FFF2-40B4-BE49-F238E27FC236}">
                <a16:creationId xmlns:a16="http://schemas.microsoft.com/office/drawing/2014/main" id="{0902942B-0BD4-6E75-D63C-9B358CB86AD5}"/>
              </a:ext>
            </a:extLst>
          </p:cNvPr>
          <p:cNvSpPr/>
          <p:nvPr/>
        </p:nvSpPr>
        <p:spPr>
          <a:xfrm>
            <a:off x="991515" y="1699948"/>
            <a:ext cx="7238085" cy="4469497"/>
          </a:xfrm>
          <a:prstGeom prst="rect">
            <a:avLst/>
          </a:prstGeom>
          <a:blipFill>
            <a:blip r:embed="rId2" cstate="print"/>
            <a:stretch>
              <a:fillRect/>
            </a:stretch>
          </a:blipFill>
        </p:spPr>
        <p:txBody>
          <a:bodyPr wrap="square" lIns="0" tIns="0" rIns="0" bIns="0" rtlCol="0">
            <a:spAutoFit/>
          </a:bodyPr>
          <a:lstStyle/>
          <a:p>
            <a:endParaRPr/>
          </a:p>
        </p:txBody>
      </p:sp>
      <p:pic>
        <p:nvPicPr>
          <p:cNvPr id="3" name="Image 2">
            <a:extLst>
              <a:ext uri="{FF2B5EF4-FFF2-40B4-BE49-F238E27FC236}">
                <a16:creationId xmlns:a16="http://schemas.microsoft.com/office/drawing/2014/main" id="{45F66CF8-3146-4464-8AFF-17C555FB9D01}"/>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03029B92-BE30-EDC2-ED78-11FD398CDE35}"/>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7483585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A7563-4685-C413-563E-F34833D6134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3C699F4-1E86-2681-583C-6916026041C4}"/>
              </a:ext>
            </a:extLst>
          </p:cNvPr>
          <p:cNvSpPr>
            <a:spLocks noGrp="1"/>
          </p:cNvSpPr>
          <p:nvPr>
            <p:ph type="ctrTitle"/>
          </p:nvPr>
        </p:nvSpPr>
        <p:spPr>
          <a:xfrm>
            <a:off x="991516" y="337998"/>
            <a:ext cx="8751459"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Démonstration</a:t>
            </a:r>
          </a:p>
        </p:txBody>
      </p:sp>
      <p:sp>
        <p:nvSpPr>
          <p:cNvPr id="8" name="ZoneTexte 7">
            <a:extLst>
              <a:ext uri="{FF2B5EF4-FFF2-40B4-BE49-F238E27FC236}">
                <a16:creationId xmlns:a16="http://schemas.microsoft.com/office/drawing/2014/main" id="{8BE750B1-B6F2-F2C2-2269-ECC14CC51798}"/>
              </a:ext>
            </a:extLst>
          </p:cNvPr>
          <p:cNvSpPr txBox="1"/>
          <p:nvPr/>
        </p:nvSpPr>
        <p:spPr>
          <a:xfrm>
            <a:off x="991516" y="1286281"/>
            <a:ext cx="10157554" cy="876522"/>
          </a:xfrm>
          <a:prstGeom prst="rect">
            <a:avLst/>
          </a:prstGeom>
          <a:noFill/>
        </p:spPr>
        <p:txBody>
          <a:bodyPr wrap="square">
            <a:spAutoFit/>
          </a:bodyPr>
          <a:lstStyle/>
          <a:p>
            <a:pPr>
              <a:lnSpc>
                <a:spcPct val="150000"/>
              </a:lnSpc>
            </a:pPr>
            <a:r>
              <a:rPr lang="fr-FR" dirty="0">
                <a:latin typeface="Montserrat Medium" pitchFamily="2" charset="0"/>
                <a:cs typeface="JOJFUI+Montserrat-Regular"/>
              </a:rPr>
              <a:t>Comme mentionné plus haut dans ce module, </a:t>
            </a:r>
            <a:r>
              <a:rPr lang="fr-FR" b="1" dirty="0">
                <a:latin typeface="Montserrat Medium" pitchFamily="2" charset="0"/>
                <a:cs typeface="Montserrat"/>
              </a:rPr>
              <a:t>le résultat de la mesure n’est pas encore visible</a:t>
            </a:r>
            <a:r>
              <a:rPr lang="fr-FR" dirty="0">
                <a:latin typeface="Montserrat Medium" pitchFamily="2" charset="0"/>
                <a:cs typeface="JOJFUI+Montserrat-Regular"/>
              </a:rPr>
              <a:t>. Toutefois, vous la retrouvez juste ici :</a:t>
            </a:r>
          </a:p>
        </p:txBody>
      </p:sp>
      <p:sp>
        <p:nvSpPr>
          <p:cNvPr id="3" name="object 1">
            <a:extLst>
              <a:ext uri="{FF2B5EF4-FFF2-40B4-BE49-F238E27FC236}">
                <a16:creationId xmlns:a16="http://schemas.microsoft.com/office/drawing/2014/main" id="{DDF6DC3A-2BDC-A4DA-46AC-A1E7903CD36C}"/>
              </a:ext>
            </a:extLst>
          </p:cNvPr>
          <p:cNvSpPr/>
          <p:nvPr/>
        </p:nvSpPr>
        <p:spPr>
          <a:xfrm>
            <a:off x="1817784" y="2162803"/>
            <a:ext cx="7447402" cy="4296578"/>
          </a:xfrm>
          <a:prstGeom prst="rect">
            <a:avLst/>
          </a:prstGeom>
          <a:blipFill>
            <a:blip r:embed="rId2" cstate="print"/>
            <a:stretch>
              <a:fillRect/>
            </a:stretch>
          </a:blipFill>
        </p:spPr>
        <p:txBody>
          <a:bodyPr wrap="square" lIns="0" tIns="0" rIns="0" bIns="0" rtlCol="0">
            <a:spAutoFit/>
          </a:bodyPr>
          <a:lstStyle/>
          <a:p>
            <a:endParaRPr dirty="0"/>
          </a:p>
        </p:txBody>
      </p:sp>
      <p:pic>
        <p:nvPicPr>
          <p:cNvPr id="4" name="Image 3">
            <a:extLst>
              <a:ext uri="{FF2B5EF4-FFF2-40B4-BE49-F238E27FC236}">
                <a16:creationId xmlns:a16="http://schemas.microsoft.com/office/drawing/2014/main" id="{7528931A-AD6B-8FD7-58D4-656E526AB01E}"/>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74036E97-2B40-DDB7-70DF-B4C480E0925E}"/>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41273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6885D-8B00-EFF5-2B86-9A70BA9BA9B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7CB6E3C-3441-0EAF-5E90-850DAD8AFDCA}"/>
              </a:ext>
            </a:extLst>
          </p:cNvPr>
          <p:cNvSpPr>
            <a:spLocks noGrp="1"/>
          </p:cNvSpPr>
          <p:nvPr>
            <p:ph type="ctrTitle"/>
          </p:nvPr>
        </p:nvSpPr>
        <p:spPr>
          <a:xfrm>
            <a:off x="1366092" y="186197"/>
            <a:ext cx="8714344" cy="755746"/>
          </a:xfrm>
        </p:spPr>
        <p:txBody>
          <a:bodyPr>
            <a:noAutofit/>
          </a:bodyPr>
          <a:lstStyle/>
          <a:p>
            <a:pPr marL="0" marR="0">
              <a:lnSpc>
                <a:spcPts val="1462"/>
              </a:lnSpc>
              <a:spcBef>
                <a:spcPts val="0"/>
              </a:spcBef>
              <a:spcAft>
                <a:spcPts val="0"/>
              </a:spcAft>
            </a:pPr>
            <a:r>
              <a:rPr lang="fr-FR" sz="2400" b="1" dirty="0">
                <a:solidFill>
                  <a:srgbClr val="0F2035"/>
                </a:solidFill>
                <a:latin typeface="Montserrat ExtraBold" pitchFamily="2" charset="0"/>
                <a:cs typeface="Montserrat"/>
              </a:rPr>
              <a:t>Le coût d’utilisation de Power BI</a:t>
            </a:r>
            <a:endParaRPr lang="fr-FR" sz="2400" dirty="0">
              <a:solidFill>
                <a:srgbClr val="000000"/>
              </a:solidFill>
              <a:latin typeface="Montserrat ExtraBold" pitchFamily="2" charset="0"/>
              <a:cs typeface="JAHNIB+Montserrat-Regular"/>
            </a:endParaRPr>
          </a:p>
        </p:txBody>
      </p:sp>
      <p:sp>
        <p:nvSpPr>
          <p:cNvPr id="3" name="Sous-titre 2">
            <a:extLst>
              <a:ext uri="{FF2B5EF4-FFF2-40B4-BE49-F238E27FC236}">
                <a16:creationId xmlns:a16="http://schemas.microsoft.com/office/drawing/2014/main" id="{35FE6731-33A4-51F8-6FB5-03E3066075B6}"/>
              </a:ext>
            </a:extLst>
          </p:cNvPr>
          <p:cNvSpPr>
            <a:spLocks noGrp="1"/>
          </p:cNvSpPr>
          <p:nvPr>
            <p:ph type="subTitle" idx="1"/>
          </p:nvPr>
        </p:nvSpPr>
        <p:spPr>
          <a:xfrm>
            <a:off x="870333" y="1137251"/>
            <a:ext cx="10399923" cy="1044089"/>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JAHNIB+Montserrat-Regular"/>
              </a:rPr>
              <a:t>Voici</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un</a:t>
            </a:r>
            <a:r>
              <a:rPr lang="fr-FR" sz="1800" spc="-47" dirty="0">
                <a:solidFill>
                  <a:srgbClr val="000000"/>
                </a:solidFill>
                <a:latin typeface="Montserrat Medium" pitchFamily="2" charset="0"/>
                <a:cs typeface="JAHNIB+Montserrat-Regular"/>
              </a:rPr>
              <a:t> </a:t>
            </a:r>
            <a:r>
              <a:rPr lang="fr-FR" sz="1800" dirty="0">
                <a:solidFill>
                  <a:srgbClr val="000000"/>
                </a:solidFill>
                <a:latin typeface="Montserrat Medium" pitchFamily="2" charset="0"/>
                <a:cs typeface="JAHNIB+Montserrat-Regular"/>
              </a:rPr>
              <a:t>tableau récapitulatif récupéré sur le site internet de Microsoft en fin d’année 2024 :</a:t>
            </a:r>
          </a:p>
        </p:txBody>
      </p:sp>
      <p:graphicFrame>
        <p:nvGraphicFramePr>
          <p:cNvPr id="5" name="Tableau 4">
            <a:extLst>
              <a:ext uri="{FF2B5EF4-FFF2-40B4-BE49-F238E27FC236}">
                <a16:creationId xmlns:a16="http://schemas.microsoft.com/office/drawing/2014/main" id="{81F46FAB-FA45-8405-E671-BA579B75C263}"/>
              </a:ext>
            </a:extLst>
          </p:cNvPr>
          <p:cNvGraphicFramePr>
            <a:graphicFrameLocks noGrp="1"/>
          </p:cNvGraphicFramePr>
          <p:nvPr>
            <p:extLst>
              <p:ext uri="{D42A27DB-BD31-4B8C-83A1-F6EECF244321}">
                <p14:modId xmlns:p14="http://schemas.microsoft.com/office/powerpoint/2010/main" val="1475564700"/>
              </p:ext>
            </p:extLst>
          </p:nvPr>
        </p:nvGraphicFramePr>
        <p:xfrm>
          <a:off x="919908" y="2376648"/>
          <a:ext cx="10300771" cy="2595880"/>
        </p:xfrm>
        <a:graphic>
          <a:graphicData uri="http://schemas.openxmlformats.org/drawingml/2006/table">
            <a:tbl>
              <a:tblPr firstRow="1" bandRow="1">
                <a:tableStyleId>{5940675A-B579-460E-94D1-54222C63F5DA}</a:tableStyleId>
              </a:tblPr>
              <a:tblGrid>
                <a:gridCol w="3014952">
                  <a:extLst>
                    <a:ext uri="{9D8B030D-6E8A-4147-A177-3AD203B41FA5}">
                      <a16:colId xmlns:a16="http://schemas.microsoft.com/office/drawing/2014/main" val="2395355682"/>
                    </a:ext>
                  </a:extLst>
                </a:gridCol>
                <a:gridCol w="2032000">
                  <a:extLst>
                    <a:ext uri="{9D8B030D-6E8A-4147-A177-3AD203B41FA5}">
                      <a16:colId xmlns:a16="http://schemas.microsoft.com/office/drawing/2014/main" val="3587186702"/>
                    </a:ext>
                  </a:extLst>
                </a:gridCol>
                <a:gridCol w="2032000">
                  <a:extLst>
                    <a:ext uri="{9D8B030D-6E8A-4147-A177-3AD203B41FA5}">
                      <a16:colId xmlns:a16="http://schemas.microsoft.com/office/drawing/2014/main" val="1439337656"/>
                    </a:ext>
                  </a:extLst>
                </a:gridCol>
                <a:gridCol w="3221819">
                  <a:extLst>
                    <a:ext uri="{9D8B030D-6E8A-4147-A177-3AD203B41FA5}">
                      <a16:colId xmlns:a16="http://schemas.microsoft.com/office/drawing/2014/main" val="2154597281"/>
                    </a:ext>
                  </a:extLst>
                </a:gridCol>
              </a:tblGrid>
              <a:tr h="370840">
                <a:tc>
                  <a:txBody>
                    <a:bodyPr/>
                    <a:lstStyle/>
                    <a:p>
                      <a:pPr algn="ctr"/>
                      <a:endParaRPr lang="fr-BJ" dirty="0">
                        <a:latin typeface="Montserrat ExtraBold" pitchFamily="2" charset="0"/>
                      </a:endParaRPr>
                    </a:p>
                  </a:txBody>
                  <a:tcPr/>
                </a:tc>
                <a:tc>
                  <a:txBody>
                    <a:bodyPr/>
                    <a:lstStyle/>
                    <a:p>
                      <a:pPr algn="ctr"/>
                      <a:r>
                        <a:rPr lang="fr-FR" sz="1400" dirty="0">
                          <a:solidFill>
                            <a:schemeClr val="bg1"/>
                          </a:solidFill>
                          <a:latin typeface="Montserrat ExtraBold" pitchFamily="2" charset="0"/>
                        </a:rPr>
                        <a:t>Sans licence</a:t>
                      </a:r>
                      <a:endParaRPr lang="fr-BJ" sz="1400" dirty="0">
                        <a:solidFill>
                          <a:schemeClr val="bg1"/>
                        </a:solidFill>
                        <a:latin typeface="Montserrat ExtraBold" pitchFamily="2" charset="0"/>
                      </a:endParaRPr>
                    </a:p>
                  </a:txBody>
                  <a:tcPr>
                    <a:solidFill>
                      <a:srgbClr val="5A6C75"/>
                    </a:solidFill>
                  </a:tcPr>
                </a:tc>
                <a:tc>
                  <a:txBody>
                    <a:bodyPr/>
                    <a:lstStyle/>
                    <a:p>
                      <a:pPr algn="ctr"/>
                      <a:r>
                        <a:rPr lang="fr-FR" sz="1400" dirty="0">
                          <a:solidFill>
                            <a:schemeClr val="bg1"/>
                          </a:solidFill>
                          <a:latin typeface="Montserrat ExtraBold" pitchFamily="2" charset="0"/>
                        </a:rPr>
                        <a:t>Licence Pro</a:t>
                      </a:r>
                      <a:endParaRPr lang="fr-BJ" sz="1400" dirty="0">
                        <a:solidFill>
                          <a:schemeClr val="bg1"/>
                        </a:solidFill>
                        <a:latin typeface="Montserrat ExtraBold" pitchFamily="2" charset="0"/>
                      </a:endParaRPr>
                    </a:p>
                  </a:txBody>
                  <a:tcPr>
                    <a:solidFill>
                      <a:srgbClr val="5A6C75"/>
                    </a:solidFill>
                  </a:tcPr>
                </a:tc>
                <a:tc>
                  <a:txBody>
                    <a:bodyPr/>
                    <a:lstStyle/>
                    <a:p>
                      <a:pPr algn="ctr"/>
                      <a:r>
                        <a:rPr lang="fr-FR" sz="1400" dirty="0">
                          <a:solidFill>
                            <a:schemeClr val="bg1"/>
                          </a:solidFill>
                          <a:latin typeface="Montserrat ExtraBold" pitchFamily="2" charset="0"/>
                        </a:rPr>
                        <a:t>Licence premium</a:t>
                      </a:r>
                      <a:endParaRPr lang="fr-BJ" sz="1400" dirty="0">
                        <a:solidFill>
                          <a:schemeClr val="bg1"/>
                        </a:solidFill>
                        <a:latin typeface="Montserrat ExtraBold" pitchFamily="2" charset="0"/>
                      </a:endParaRPr>
                    </a:p>
                  </a:txBody>
                  <a:tcPr>
                    <a:solidFill>
                      <a:srgbClr val="5A6C75"/>
                    </a:solidFill>
                  </a:tcPr>
                </a:tc>
                <a:extLst>
                  <a:ext uri="{0D108BD9-81ED-4DB2-BD59-A6C34878D82A}">
                    <a16:rowId xmlns:a16="http://schemas.microsoft.com/office/drawing/2014/main" val="293539303"/>
                  </a:ext>
                </a:extLst>
              </a:tr>
              <a:tr h="370840">
                <a:tc>
                  <a:txBody>
                    <a:bodyPr/>
                    <a:lstStyle/>
                    <a:p>
                      <a:pPr marL="19819" marR="0" algn="r">
                        <a:lnSpc>
                          <a:spcPts val="1462"/>
                        </a:lnSpc>
                        <a:spcBef>
                          <a:spcPts val="0"/>
                        </a:spcBef>
                        <a:spcAft>
                          <a:spcPts val="0"/>
                        </a:spcAft>
                      </a:pPr>
                      <a:r>
                        <a:rPr lang="fr-FR" sz="1400" dirty="0">
                          <a:solidFill>
                            <a:schemeClr val="bg1"/>
                          </a:solidFill>
                          <a:latin typeface="Montserrat ExtraBold" pitchFamily="2" charset="0"/>
                        </a:rPr>
                        <a:t>Prix par utilisateur :</a:t>
                      </a:r>
                    </a:p>
                  </a:txBody>
                  <a:tcPr anchor="ctr">
                    <a:solidFill>
                      <a:srgbClr val="5A6C75"/>
                    </a:solidFill>
                  </a:tcPr>
                </a:tc>
                <a:tc>
                  <a:txBody>
                    <a:bodyPr/>
                    <a:lstStyle/>
                    <a:p>
                      <a:pPr algn="ctr"/>
                      <a:r>
                        <a:rPr lang="fr-FR" sz="1400" dirty="0">
                          <a:latin typeface="Montserrat Medium" pitchFamily="2" charset="0"/>
                        </a:rPr>
                        <a:t>Gratuit</a:t>
                      </a:r>
                      <a:endParaRPr lang="fr-BJ" sz="1400" dirty="0">
                        <a:latin typeface="Montserrat Medium" pitchFamily="2" charset="0"/>
                      </a:endParaRPr>
                    </a:p>
                  </a:txBody>
                  <a:tcPr anchor="ctr"/>
                </a:tc>
                <a:tc>
                  <a:txBody>
                    <a:bodyPr/>
                    <a:lstStyle/>
                    <a:p>
                      <a:pPr marL="0" marR="0" algn="ctr">
                        <a:lnSpc>
                          <a:spcPts val="1462"/>
                        </a:lnSpc>
                        <a:spcBef>
                          <a:spcPts val="0"/>
                        </a:spcBef>
                        <a:spcAft>
                          <a:spcPts val="0"/>
                        </a:spcAft>
                      </a:pPr>
                      <a:r>
                        <a:rPr lang="fr-FR" sz="1400" dirty="0">
                          <a:solidFill>
                            <a:srgbClr val="000000"/>
                          </a:solidFill>
                          <a:latin typeface="Montserrat Medium" pitchFamily="2" charset="0"/>
                          <a:cs typeface="JAHNIB+Montserrat-Regular"/>
                        </a:rPr>
                        <a:t>9,40</a:t>
                      </a:r>
                      <a:r>
                        <a:rPr lang="fr-FR" sz="1400" dirty="0">
                          <a:solidFill>
                            <a:srgbClr val="000000"/>
                          </a:solidFill>
                          <a:latin typeface="Montserrat Medium" pitchFamily="2" charset="0"/>
                          <a:cs typeface="HKEEND+Montserrat-Regular"/>
                        </a:rPr>
                        <a:t>€</a:t>
                      </a:r>
                      <a:r>
                        <a:rPr lang="fr-FR" sz="1400" spc="14" dirty="0">
                          <a:solidFill>
                            <a:srgbClr val="000000"/>
                          </a:solidFill>
                          <a:latin typeface="Montserrat Medium" pitchFamily="2" charset="0"/>
                          <a:cs typeface="Times New Roman"/>
                        </a:rPr>
                        <a:t> </a:t>
                      </a:r>
                      <a:r>
                        <a:rPr lang="fr-FR" sz="1400" dirty="0">
                          <a:solidFill>
                            <a:srgbClr val="000000"/>
                          </a:solidFill>
                          <a:latin typeface="Montserrat Medium" pitchFamily="2" charset="0"/>
                          <a:cs typeface="JAHNIB+Montserrat-Regular"/>
                        </a:rPr>
                        <a:t>/ mois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solidFill>
                            <a:srgbClr val="000000"/>
                          </a:solidFill>
                          <a:latin typeface="Montserrat Medium" pitchFamily="2" charset="0"/>
                          <a:cs typeface="JAHNIB+Montserrat-Regular"/>
                        </a:rPr>
                        <a:t>18,70</a:t>
                      </a:r>
                      <a:r>
                        <a:rPr lang="fr-FR" sz="1400" dirty="0">
                          <a:solidFill>
                            <a:srgbClr val="000000"/>
                          </a:solidFill>
                          <a:latin typeface="Montserrat Medium" pitchFamily="2" charset="0"/>
                          <a:cs typeface="HKEEND+Montserrat-Regular"/>
                        </a:rPr>
                        <a:t>€</a:t>
                      </a:r>
                      <a:r>
                        <a:rPr lang="fr-FR" sz="1400" spc="14" dirty="0">
                          <a:solidFill>
                            <a:srgbClr val="000000"/>
                          </a:solidFill>
                          <a:latin typeface="Montserrat Medium" pitchFamily="2" charset="0"/>
                          <a:cs typeface="Times New Roman"/>
                        </a:rPr>
                        <a:t> </a:t>
                      </a:r>
                      <a:r>
                        <a:rPr lang="fr-FR" sz="1400" dirty="0">
                          <a:solidFill>
                            <a:srgbClr val="000000"/>
                          </a:solidFill>
                          <a:latin typeface="Montserrat Medium" pitchFamily="2" charset="0"/>
                          <a:cs typeface="JAHNIB+Montserrat-Regular"/>
                        </a:rPr>
                        <a:t>/ mois</a:t>
                      </a:r>
                    </a:p>
                  </a:txBody>
                  <a:tcPr anchor="ctr"/>
                </a:tc>
                <a:extLst>
                  <a:ext uri="{0D108BD9-81ED-4DB2-BD59-A6C34878D82A}">
                    <a16:rowId xmlns:a16="http://schemas.microsoft.com/office/drawing/2014/main" val="155700998"/>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400" dirty="0">
                          <a:solidFill>
                            <a:schemeClr val="bg1"/>
                          </a:solidFill>
                          <a:latin typeface="Montserrat ExtraBold" pitchFamily="2" charset="0"/>
                        </a:rPr>
                        <a:t>Créer des rapports :</a:t>
                      </a:r>
                      <a:endParaRPr lang="fr-FR" sz="1400" dirty="0">
                        <a:solidFill>
                          <a:schemeClr val="bg1"/>
                        </a:solidFill>
                        <a:latin typeface="Montserrat ExtraBold" pitchFamily="2" charset="0"/>
                        <a:cs typeface="JAHNIB+Montserrat-Regular"/>
                      </a:endParaRPr>
                    </a:p>
                  </a:txBody>
                  <a:tcPr anchor="ctr">
                    <a:solidFill>
                      <a:srgbClr val="5A6C75"/>
                    </a:solidFill>
                  </a:tcPr>
                </a:tc>
                <a:tc>
                  <a:txBody>
                    <a:bodyPr/>
                    <a:lstStyle/>
                    <a:p>
                      <a:pPr algn="ctr"/>
                      <a:r>
                        <a:rPr lang="fr-FR" sz="1400" dirty="0">
                          <a:latin typeface="Montserrat Medium" pitchFamily="2" charset="0"/>
                        </a:rPr>
                        <a:t>Oui</a:t>
                      </a:r>
                      <a:endParaRPr lang="fr-BJ" sz="1400" dirty="0">
                        <a:latin typeface="Montserrat Medium"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solidFill>
                            <a:srgbClr val="000000"/>
                          </a:solidFill>
                          <a:latin typeface="Montserrat Medium" pitchFamily="2" charset="0"/>
                          <a:cs typeface="JAHNIB+Montserrat-Regular"/>
                        </a:rPr>
                        <a:t>Oui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00000"/>
                          </a:solidFill>
                          <a:effectLst/>
                          <a:uLnTx/>
                          <a:uFillTx/>
                          <a:latin typeface="Montserrat Medium" pitchFamily="2" charset="0"/>
                          <a:ea typeface="+mn-ea"/>
                          <a:cs typeface="JAHNIB+Montserrat-Regular"/>
                        </a:rPr>
                        <a:t>Oui</a:t>
                      </a:r>
                      <a:endParaRPr kumimoji="0" lang="fr-FR" sz="1400" b="0" i="0" u="none" strike="noStrike" kern="1200" cap="none" spc="0" normalizeH="0" baseline="0" noProof="0" dirty="0">
                        <a:ln>
                          <a:noFill/>
                        </a:ln>
                        <a:solidFill>
                          <a:srgbClr val="000000"/>
                        </a:solidFill>
                        <a:effectLst/>
                        <a:uLnTx/>
                        <a:uFillTx/>
                        <a:latin typeface="Montserrat Medium" pitchFamily="2" charset="0"/>
                        <a:ea typeface="+mn-ea"/>
                        <a:cs typeface="JAHNIB+Montserrat-Regular"/>
                      </a:endParaRPr>
                    </a:p>
                  </a:txBody>
                  <a:tcPr anchor="ctr"/>
                </a:tc>
                <a:extLst>
                  <a:ext uri="{0D108BD9-81ED-4DB2-BD59-A6C34878D82A}">
                    <a16:rowId xmlns:a16="http://schemas.microsoft.com/office/drawing/2014/main" val="823641931"/>
                  </a:ext>
                </a:extLst>
              </a:tr>
              <a:tr h="370840">
                <a:tc>
                  <a:txBody>
                    <a:bodyPr/>
                    <a:lstStyle/>
                    <a:p>
                      <a:pPr marL="0" marR="0" algn="r">
                        <a:lnSpc>
                          <a:spcPts val="1462"/>
                        </a:lnSpc>
                        <a:spcBef>
                          <a:spcPts val="0"/>
                        </a:spcBef>
                        <a:spcAft>
                          <a:spcPts val="0"/>
                        </a:spcAft>
                      </a:pPr>
                      <a:r>
                        <a:rPr lang="fr-FR" sz="1400" dirty="0">
                          <a:solidFill>
                            <a:schemeClr val="bg1"/>
                          </a:solidFill>
                          <a:latin typeface="Montserrat ExtraBold" pitchFamily="2" charset="0"/>
                          <a:cs typeface="JAHNIB+Montserrat-Regular"/>
                        </a:rPr>
                        <a:t>Partager des rapports :</a:t>
                      </a:r>
                    </a:p>
                  </a:txBody>
                  <a:tcPr anchor="ctr">
                    <a:solidFill>
                      <a:srgbClr val="5A6C75"/>
                    </a:solidFill>
                  </a:tcPr>
                </a:tc>
                <a:tc>
                  <a:txBody>
                    <a:bodyPr/>
                    <a:lstStyle/>
                    <a:p>
                      <a:pPr algn="ctr"/>
                      <a:r>
                        <a:rPr lang="fr-FR" sz="1400" dirty="0">
                          <a:latin typeface="Montserrat Medium" pitchFamily="2" charset="0"/>
                        </a:rPr>
                        <a:t>Non</a:t>
                      </a:r>
                      <a:endParaRPr lang="fr-BJ" sz="1400" dirty="0">
                        <a:latin typeface="Montserrat Medium" pitchFamily="2" charset="0"/>
                      </a:endParaRPr>
                    </a:p>
                  </a:txBody>
                  <a:tcPr anchor="ctr"/>
                </a:tc>
                <a:tc>
                  <a:txBody>
                    <a:bodyPr/>
                    <a:lstStyle/>
                    <a:p>
                      <a:pPr algn="ctr"/>
                      <a:r>
                        <a:rPr lang="fr-FR" sz="1400" dirty="0">
                          <a:latin typeface="Montserrat Medium" pitchFamily="2" charset="0"/>
                        </a:rPr>
                        <a:t>Oui</a:t>
                      </a:r>
                      <a:endParaRPr lang="fr-BJ" sz="1400" dirty="0">
                        <a:latin typeface="Montserrat Medium"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Montserrat Medium" pitchFamily="2" charset="0"/>
                          <a:ea typeface="+mn-ea"/>
                          <a:cs typeface="JAHNIB+Montserrat-Regular"/>
                        </a:rPr>
                        <a:t>Oui</a:t>
                      </a:r>
                    </a:p>
                  </a:txBody>
                  <a:tcPr anchor="ctr"/>
                </a:tc>
                <a:extLst>
                  <a:ext uri="{0D108BD9-81ED-4DB2-BD59-A6C34878D82A}">
                    <a16:rowId xmlns:a16="http://schemas.microsoft.com/office/drawing/2014/main" val="1836113615"/>
                  </a:ext>
                </a:extLst>
              </a:tr>
              <a:tr h="370840">
                <a:tc>
                  <a:txBody>
                    <a:bodyPr/>
                    <a:lstStyle/>
                    <a:p>
                      <a:pPr marL="881472" marR="0" algn="r">
                        <a:lnSpc>
                          <a:spcPts val="1462"/>
                        </a:lnSpc>
                        <a:spcBef>
                          <a:spcPts val="0"/>
                        </a:spcBef>
                        <a:spcAft>
                          <a:spcPts val="0"/>
                        </a:spcAft>
                      </a:pPr>
                      <a:r>
                        <a:rPr lang="fr-FR" sz="1400" dirty="0">
                          <a:solidFill>
                            <a:schemeClr val="bg1"/>
                          </a:solidFill>
                          <a:latin typeface="Montserrat ExtraBold" pitchFamily="2" charset="0"/>
                          <a:cs typeface="JAHNIB+Montserrat-Regular"/>
                        </a:rPr>
                        <a:t>Capacité :</a:t>
                      </a:r>
                    </a:p>
                  </a:txBody>
                  <a:tcPr anchor="ctr">
                    <a:solidFill>
                      <a:srgbClr val="5A6C75"/>
                    </a:solidFill>
                  </a:tcPr>
                </a:tc>
                <a:tc>
                  <a:txBody>
                    <a:bodyPr/>
                    <a:lstStyle/>
                    <a:p>
                      <a:pPr algn="ctr"/>
                      <a:r>
                        <a:rPr lang="fr-FR" sz="1400" dirty="0">
                          <a:solidFill>
                            <a:sysClr val="windowText" lastClr="000000"/>
                          </a:solidFill>
                          <a:latin typeface="Montserrat Medium" pitchFamily="2" charset="0"/>
                        </a:rPr>
                        <a:t>-</a:t>
                      </a:r>
                      <a:endParaRPr lang="fr-BJ" sz="1400" dirty="0">
                        <a:solidFill>
                          <a:sysClr val="windowText" lastClr="000000"/>
                        </a:solidFill>
                        <a:latin typeface="Montserrat Medium"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Montserrat Medium" pitchFamily="2" charset="0"/>
                          <a:cs typeface="JAHNIB+Montserrat-Regular"/>
                        </a:rPr>
                        <a:t>1 Go</a:t>
                      </a:r>
                    </a:p>
                  </a:txBody>
                  <a:tcPr anchor="ctr"/>
                </a:tc>
                <a:tc>
                  <a:txBody>
                    <a:bodyPr/>
                    <a:lstStyle/>
                    <a:p>
                      <a:pPr marL="59890" marR="0" algn="ctr">
                        <a:lnSpc>
                          <a:spcPts val="1462"/>
                        </a:lnSpc>
                        <a:spcBef>
                          <a:spcPts val="0"/>
                        </a:spcBef>
                        <a:spcAft>
                          <a:spcPts val="0"/>
                        </a:spcAft>
                      </a:pPr>
                      <a:r>
                        <a:rPr lang="en-US" sz="1400" dirty="0">
                          <a:solidFill>
                            <a:srgbClr val="000000"/>
                          </a:solidFill>
                          <a:latin typeface="Montserrat Medium" pitchFamily="2" charset="0"/>
                          <a:cs typeface="JAHNIB+Montserrat-Regular"/>
                        </a:rPr>
                        <a:t>100 Go</a:t>
                      </a:r>
                    </a:p>
                  </a:txBody>
                  <a:tcPr anchor="ctr"/>
                </a:tc>
                <a:extLst>
                  <a:ext uri="{0D108BD9-81ED-4DB2-BD59-A6C34878D82A}">
                    <a16:rowId xmlns:a16="http://schemas.microsoft.com/office/drawing/2014/main" val="4042657535"/>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400" dirty="0">
                          <a:solidFill>
                            <a:schemeClr val="bg1"/>
                          </a:solidFill>
                          <a:latin typeface="Montserrat ExtraBold" pitchFamily="2" charset="0"/>
                          <a:cs typeface="JAHNIB+Montserrat-Regular"/>
                        </a:rPr>
                        <a:t>Taux d’actualisation :</a:t>
                      </a:r>
                    </a:p>
                  </a:txBody>
                  <a:tcPr anchor="ctr">
                    <a:solidFill>
                      <a:srgbClr val="5A6C75"/>
                    </a:solidFill>
                  </a:tcPr>
                </a:tc>
                <a:tc>
                  <a:txBody>
                    <a:bodyPr/>
                    <a:lstStyle/>
                    <a:p>
                      <a:pPr algn="ctr"/>
                      <a:r>
                        <a:rPr lang="fr-FR" sz="1400" dirty="0">
                          <a:solidFill>
                            <a:sysClr val="windowText" lastClr="000000"/>
                          </a:solidFill>
                          <a:latin typeface="Montserrat Medium" pitchFamily="2" charset="0"/>
                        </a:rPr>
                        <a:t>-</a:t>
                      </a:r>
                      <a:endParaRPr lang="fr-BJ" sz="1400" dirty="0">
                        <a:solidFill>
                          <a:sysClr val="windowText" lastClr="000000"/>
                        </a:solidFill>
                        <a:latin typeface="Montserrat Medium"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Montserrat Medium" pitchFamily="2" charset="0"/>
                          <a:cs typeface="JAHNIB+Montserrat-Regular"/>
                        </a:rPr>
                        <a:t>8 / jour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Montserrat Medium" pitchFamily="2" charset="0"/>
                          <a:cs typeface="JAHNIB+Montserrat-Regular"/>
                        </a:rPr>
                        <a:t>48 / jour</a:t>
                      </a:r>
                    </a:p>
                  </a:txBody>
                  <a:tcPr anchor="ctr"/>
                </a:tc>
                <a:extLst>
                  <a:ext uri="{0D108BD9-81ED-4DB2-BD59-A6C34878D82A}">
                    <a16:rowId xmlns:a16="http://schemas.microsoft.com/office/drawing/2014/main" val="4020732081"/>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400" dirty="0">
                          <a:solidFill>
                            <a:schemeClr val="bg1"/>
                          </a:solidFill>
                          <a:latin typeface="Montserrat ExtraBold" pitchFamily="2" charset="0"/>
                          <a:cs typeface="JAHNIB+Montserrat-Regular"/>
                        </a:rPr>
                        <a:t>Stockage maximum :</a:t>
                      </a:r>
                    </a:p>
                  </a:txBody>
                  <a:tcPr anchor="ctr">
                    <a:solidFill>
                      <a:srgbClr val="5A6C75"/>
                    </a:solidFill>
                  </a:tcPr>
                </a:tc>
                <a:tc>
                  <a:txBody>
                    <a:bodyPr/>
                    <a:lstStyle/>
                    <a:p>
                      <a:pPr algn="ctr"/>
                      <a:r>
                        <a:rPr lang="fr-FR" sz="1400" dirty="0">
                          <a:solidFill>
                            <a:sysClr val="windowText" lastClr="000000"/>
                          </a:solidFill>
                          <a:latin typeface="Montserrat Medium" pitchFamily="2" charset="0"/>
                        </a:rPr>
                        <a:t>-</a:t>
                      </a:r>
                      <a:endParaRPr lang="fr-BJ" sz="1400" dirty="0">
                        <a:solidFill>
                          <a:sysClr val="windowText" lastClr="000000"/>
                        </a:solidFill>
                        <a:latin typeface="Montserrat Medium"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dirty="0">
                          <a:solidFill>
                            <a:srgbClr val="000000"/>
                          </a:solidFill>
                          <a:latin typeface="Montserrat Medium" pitchFamily="2" charset="0"/>
                          <a:cs typeface="JAHNIB+Montserrat-Regular"/>
                        </a:rPr>
                        <a:t>10 Go / licence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Montserrat Medium" pitchFamily="2" charset="0"/>
                          <a:cs typeface="JAHNIB+Montserrat-Regular"/>
                        </a:rPr>
                        <a:t>100 To</a:t>
                      </a:r>
                    </a:p>
                  </a:txBody>
                  <a:tcPr anchor="ctr"/>
                </a:tc>
                <a:extLst>
                  <a:ext uri="{0D108BD9-81ED-4DB2-BD59-A6C34878D82A}">
                    <a16:rowId xmlns:a16="http://schemas.microsoft.com/office/drawing/2014/main" val="2897331732"/>
                  </a:ext>
                </a:extLst>
              </a:tr>
            </a:tbl>
          </a:graphicData>
        </a:graphic>
      </p:graphicFrame>
      <p:pic>
        <p:nvPicPr>
          <p:cNvPr id="4" name="Image 3">
            <a:extLst>
              <a:ext uri="{FF2B5EF4-FFF2-40B4-BE49-F238E27FC236}">
                <a16:creationId xmlns:a16="http://schemas.microsoft.com/office/drawing/2014/main" id="{E13D5E07-FD4A-5109-C083-56A83EA77A0C}"/>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6" name="Image 5">
            <a:extLst>
              <a:ext uri="{FF2B5EF4-FFF2-40B4-BE49-F238E27FC236}">
                <a16:creationId xmlns:a16="http://schemas.microsoft.com/office/drawing/2014/main" id="{C5816B98-2443-92BF-A2BA-7360BCFA0DD0}"/>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4608557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0AA50-0EE5-0C17-EBD2-06315BC41E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676E6D8-935F-6075-0CCB-EE48CE938CD2}"/>
              </a:ext>
            </a:extLst>
          </p:cNvPr>
          <p:cNvSpPr>
            <a:spLocks noGrp="1"/>
          </p:cNvSpPr>
          <p:nvPr>
            <p:ph type="ctrTitle"/>
          </p:nvPr>
        </p:nvSpPr>
        <p:spPr>
          <a:xfrm>
            <a:off x="0" y="1322024"/>
            <a:ext cx="9221118" cy="755746"/>
          </a:xfrm>
        </p:spPr>
        <p:txBody>
          <a:bodyPr>
            <a:noAutofit/>
          </a:bodyPr>
          <a:lstStyle/>
          <a:p>
            <a:pPr marL="1488762" algn="l">
              <a:lnSpc>
                <a:spcPct val="150000"/>
              </a:lnSpc>
              <a:spcBef>
                <a:spcPts val="0"/>
              </a:spcBef>
            </a:pPr>
            <a:r>
              <a:rPr lang="fr-FR" sz="3200" dirty="0">
                <a:latin typeface="Montserrat ExtraBold" pitchFamily="2" charset="0"/>
                <a:cs typeface="Montserrat"/>
              </a:rPr>
              <a:t>Module 6 : </a:t>
            </a:r>
            <a:r>
              <a:rPr lang="fr-FR" sz="3200" b="1" spc="-57" dirty="0">
                <a:latin typeface="Montserrat ExtraBold" pitchFamily="2" charset="0"/>
                <a:cs typeface="Montserrat"/>
              </a:rPr>
              <a:t>Créer</a:t>
            </a:r>
            <a:r>
              <a:rPr lang="fr-FR" sz="3200" b="1" spc="-44" dirty="0">
                <a:latin typeface="Montserrat ExtraBold" pitchFamily="2" charset="0"/>
                <a:cs typeface="Montserrat"/>
              </a:rPr>
              <a:t> </a:t>
            </a:r>
            <a:r>
              <a:rPr lang="fr-FR" sz="3200" b="1" spc="-51" dirty="0">
                <a:latin typeface="Montserrat ExtraBold" pitchFamily="2" charset="0"/>
                <a:cs typeface="Montserrat"/>
              </a:rPr>
              <a:t>des</a:t>
            </a:r>
            <a:r>
              <a:rPr lang="fr-FR" sz="3200" b="1" spc="-49" dirty="0">
                <a:latin typeface="Montserrat ExtraBold" pitchFamily="2" charset="0"/>
                <a:cs typeface="Montserrat"/>
              </a:rPr>
              <a:t> </a:t>
            </a:r>
            <a:r>
              <a:rPr lang="fr-FR" sz="3200" b="1" spc="-52" dirty="0">
                <a:latin typeface="Montserrat ExtraBold" pitchFamily="2" charset="0"/>
                <a:cs typeface="Montserrat"/>
              </a:rPr>
              <a:t>graphiques</a:t>
            </a:r>
            <a:endParaRPr lang="fr-BJ" sz="3200" dirty="0">
              <a:latin typeface="Montserrat ExtraBold" pitchFamily="2" charset="0"/>
            </a:endParaRPr>
          </a:p>
        </p:txBody>
      </p:sp>
      <p:sp>
        <p:nvSpPr>
          <p:cNvPr id="3" name="Sous-titre 2">
            <a:extLst>
              <a:ext uri="{FF2B5EF4-FFF2-40B4-BE49-F238E27FC236}">
                <a16:creationId xmlns:a16="http://schemas.microsoft.com/office/drawing/2014/main" id="{A7CBCA7B-CD19-E926-AC16-1FA64F625AE6}"/>
              </a:ext>
            </a:extLst>
          </p:cNvPr>
          <p:cNvSpPr>
            <a:spLocks noGrp="1"/>
          </p:cNvSpPr>
          <p:nvPr>
            <p:ph type="subTitle" idx="1"/>
          </p:nvPr>
        </p:nvSpPr>
        <p:spPr>
          <a:xfrm>
            <a:off x="1601118" y="2646563"/>
            <a:ext cx="9144000" cy="2641533"/>
          </a:xfrm>
        </p:spPr>
        <p:txBody>
          <a:bodyPr>
            <a:normAutofit/>
          </a:bodyPr>
          <a:lstStyle/>
          <a:p>
            <a:pPr marL="342900" indent="-342900" algn="l">
              <a:lnSpc>
                <a:spcPct val="160000"/>
              </a:lnSpc>
              <a:buFont typeface="Wingdings" panose="05000000000000000000" pitchFamily="2" charset="2"/>
              <a:buChar char="§"/>
            </a:pPr>
            <a:r>
              <a:rPr lang="fr-BJ" sz="2000" kern="100" dirty="0">
                <a:solidFill>
                  <a:srgbClr val="000000"/>
                </a:solidFill>
                <a:latin typeface="Montserrat Medium" pitchFamily="2" charset="0"/>
                <a:ea typeface="Calibri" panose="020F0502020204030204" pitchFamily="34" charset="0"/>
                <a:cs typeface="Times New Roman" panose="02020603050405020304" pitchFamily="18" charset="0"/>
              </a:rPr>
              <a:t>Les différents types de visuels</a:t>
            </a:r>
            <a:endParaRPr lang="fr-FR" sz="2000" kern="100" dirty="0">
              <a:solidFill>
                <a:srgbClr val="000000"/>
              </a:solidFill>
              <a:latin typeface="Montserrat Medium" pitchFamily="2" charset="0"/>
              <a:ea typeface="Calibri" panose="020F0502020204030204" pitchFamily="34" charset="0"/>
              <a:cs typeface="Times New Roman" panose="02020603050405020304" pitchFamily="18" charset="0"/>
            </a:endParaRPr>
          </a:p>
          <a:p>
            <a:pPr marL="342900" indent="-342900" algn="l">
              <a:lnSpc>
                <a:spcPct val="160000"/>
              </a:lnSpc>
              <a:buFont typeface="Wingdings" panose="05000000000000000000" pitchFamily="2" charset="2"/>
              <a:buChar char="§"/>
            </a:pPr>
            <a:r>
              <a:rPr lang="fr-BJ" sz="2000" kern="100" dirty="0">
                <a:solidFill>
                  <a:srgbClr val="000000"/>
                </a:solidFill>
                <a:latin typeface="Montserrat Medium" pitchFamily="2" charset="0"/>
                <a:ea typeface="Calibri" panose="020F0502020204030204" pitchFamily="34" charset="0"/>
                <a:cs typeface="Times New Roman" panose="02020603050405020304" pitchFamily="18" charset="0"/>
              </a:rPr>
              <a:t>Créer un visuel</a:t>
            </a:r>
            <a:endParaRPr lang="fr-FR" sz="2000" kern="100" dirty="0">
              <a:solidFill>
                <a:srgbClr val="000000"/>
              </a:solidFill>
              <a:latin typeface="Montserrat Medium" pitchFamily="2" charset="0"/>
              <a:ea typeface="Calibri" panose="020F0502020204030204" pitchFamily="34" charset="0"/>
              <a:cs typeface="Times New Roman" panose="02020603050405020304" pitchFamily="18" charset="0"/>
            </a:endParaRPr>
          </a:p>
          <a:p>
            <a:pPr marL="342900" indent="-342900" algn="l">
              <a:lnSpc>
                <a:spcPct val="160000"/>
              </a:lnSpc>
              <a:buFont typeface="Wingdings" panose="05000000000000000000" pitchFamily="2" charset="2"/>
              <a:buChar char="§"/>
            </a:pPr>
            <a:r>
              <a:rPr lang="fr-BJ" sz="2000" kern="100" dirty="0">
                <a:solidFill>
                  <a:srgbClr val="000000"/>
                </a:solidFill>
                <a:latin typeface="Montserrat Medium" pitchFamily="2" charset="0"/>
                <a:ea typeface="Calibri" panose="020F0502020204030204" pitchFamily="34" charset="0"/>
                <a:cs typeface="Times New Roman" panose="02020603050405020304" pitchFamily="18" charset="0"/>
              </a:rPr>
              <a:t>Les interactions natives entre les visuels</a:t>
            </a:r>
            <a:endParaRPr lang="fr-FR" sz="2000" kern="100" dirty="0">
              <a:solidFill>
                <a:srgbClr val="000000"/>
              </a:solidFill>
              <a:latin typeface="Montserrat Medium" pitchFamily="2" charset="0"/>
              <a:ea typeface="Calibri" panose="020F0502020204030204" pitchFamily="34" charset="0"/>
              <a:cs typeface="Times New Roman" panose="02020603050405020304" pitchFamily="18" charset="0"/>
            </a:endParaRPr>
          </a:p>
          <a:p>
            <a:pPr marL="342900" indent="-342900" algn="l">
              <a:lnSpc>
                <a:spcPct val="160000"/>
              </a:lnSpc>
              <a:buFont typeface="Wingdings" panose="05000000000000000000" pitchFamily="2" charset="2"/>
              <a:buChar char="§"/>
            </a:pPr>
            <a:r>
              <a:rPr lang="fr-BJ" sz="2000" kern="100" dirty="0">
                <a:solidFill>
                  <a:srgbClr val="000000"/>
                </a:solidFill>
                <a:latin typeface="Montserrat Medium" pitchFamily="2" charset="0"/>
                <a:ea typeface="Calibri" panose="020F0502020204030204" pitchFamily="34" charset="0"/>
                <a:cs typeface="Times New Roman" panose="02020603050405020304" pitchFamily="18" charset="0"/>
              </a:rPr>
              <a:t>Créer un segment</a:t>
            </a:r>
            <a:endParaRPr lang="fr-BJ" sz="2000" dirty="0">
              <a:latin typeface="Montserrat Medium" pitchFamily="2" charset="0"/>
            </a:endParaRPr>
          </a:p>
        </p:txBody>
      </p:sp>
      <p:pic>
        <p:nvPicPr>
          <p:cNvPr id="4" name="Image 3">
            <a:extLst>
              <a:ext uri="{FF2B5EF4-FFF2-40B4-BE49-F238E27FC236}">
                <a16:creationId xmlns:a16="http://schemas.microsoft.com/office/drawing/2014/main" id="{7A723ED6-E4BD-4E38-C2B9-3DC5D5F4CDB0}"/>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83D8A12B-63F7-4D21-16D2-E1177B85FA88}"/>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40906580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8E352-DA59-6F38-CFBE-B8D9916FA8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A94CE19-B1F5-756C-8F50-EC9F12E5D3BB}"/>
              </a:ext>
            </a:extLst>
          </p:cNvPr>
          <p:cNvSpPr>
            <a:spLocks noGrp="1"/>
          </p:cNvSpPr>
          <p:nvPr>
            <p:ph type="ctrTitle"/>
          </p:nvPr>
        </p:nvSpPr>
        <p:spPr>
          <a:xfrm>
            <a:off x="274632" y="475934"/>
            <a:ext cx="8186322"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différents types de visuels</a:t>
            </a:r>
          </a:p>
        </p:txBody>
      </p:sp>
      <p:sp>
        <p:nvSpPr>
          <p:cNvPr id="3" name="Sous-titre 2">
            <a:extLst>
              <a:ext uri="{FF2B5EF4-FFF2-40B4-BE49-F238E27FC236}">
                <a16:creationId xmlns:a16="http://schemas.microsoft.com/office/drawing/2014/main" id="{AEAC562A-BCAB-FADE-B944-437ABF6DBA41}"/>
              </a:ext>
            </a:extLst>
          </p:cNvPr>
          <p:cNvSpPr>
            <a:spLocks noGrp="1"/>
          </p:cNvSpPr>
          <p:nvPr>
            <p:ph type="subTitle" idx="1"/>
          </p:nvPr>
        </p:nvSpPr>
        <p:spPr>
          <a:xfrm>
            <a:off x="1090670" y="1344609"/>
            <a:ext cx="10175389" cy="3778234"/>
          </a:xfrm>
        </p:spPr>
        <p:txBody>
          <a:bodyPr>
            <a:noAutofit/>
          </a:bodyPr>
          <a:lstStyle/>
          <a:p>
            <a:pPr algn="just">
              <a:lnSpc>
                <a:spcPct val="150000"/>
              </a:lnSpc>
              <a:spcBef>
                <a:spcPts val="0"/>
              </a:spcBef>
            </a:pPr>
            <a:r>
              <a:rPr lang="fr-FR" sz="1800" dirty="0">
                <a:latin typeface="Montserrat Medium" pitchFamily="2" charset="0"/>
                <a:cs typeface="VSJEME+Montserrat-Regular"/>
              </a:rPr>
              <a:t>Jusqu’ici,</a:t>
            </a:r>
            <a:r>
              <a:rPr lang="fr-FR" sz="1800" spc="104" dirty="0">
                <a:latin typeface="Montserrat Medium" pitchFamily="2" charset="0"/>
                <a:cs typeface="VSJEME+Montserrat-Regular"/>
              </a:rPr>
              <a:t> </a:t>
            </a:r>
            <a:r>
              <a:rPr lang="fr-FR" sz="1800" dirty="0">
                <a:latin typeface="Montserrat Medium" pitchFamily="2" charset="0"/>
                <a:cs typeface="VSJEME+Montserrat-Regular"/>
              </a:rPr>
              <a:t>nous</a:t>
            </a:r>
            <a:r>
              <a:rPr lang="fr-FR" sz="1800" spc="104" dirty="0">
                <a:latin typeface="Montserrat Medium" pitchFamily="2" charset="0"/>
                <a:cs typeface="VSJEME+Montserrat-Regular"/>
              </a:rPr>
              <a:t> </a:t>
            </a:r>
            <a:r>
              <a:rPr lang="fr-FR" sz="1800" dirty="0">
                <a:latin typeface="Montserrat Medium" pitchFamily="2" charset="0"/>
                <a:cs typeface="VSJEME+Montserrat-Regular"/>
              </a:rPr>
              <a:t>avons</a:t>
            </a:r>
            <a:r>
              <a:rPr lang="fr-FR" sz="1800" spc="104" dirty="0">
                <a:latin typeface="Montserrat Medium" pitchFamily="2" charset="0"/>
                <a:cs typeface="VSJEME+Montserrat-Regular"/>
              </a:rPr>
              <a:t> </a:t>
            </a:r>
            <a:r>
              <a:rPr lang="fr-FR" sz="1800" dirty="0">
                <a:latin typeface="Montserrat Medium" pitchFamily="2" charset="0"/>
                <a:cs typeface="VSJEME+Montserrat-Regular"/>
              </a:rPr>
              <a:t>vu</a:t>
            </a:r>
            <a:r>
              <a:rPr lang="fr-FR" sz="1800" spc="104" dirty="0">
                <a:latin typeface="Montserrat Medium" pitchFamily="2" charset="0"/>
                <a:cs typeface="VSJEME+Montserrat-Regular"/>
              </a:rPr>
              <a:t> </a:t>
            </a:r>
            <a:r>
              <a:rPr lang="fr-FR" sz="1800" dirty="0">
                <a:latin typeface="Montserrat Medium" pitchFamily="2" charset="0"/>
                <a:cs typeface="VSJEME+Montserrat-Regular"/>
              </a:rPr>
              <a:t>comment</a:t>
            </a:r>
            <a:r>
              <a:rPr lang="fr-FR" sz="1800" spc="104" dirty="0">
                <a:latin typeface="Montserrat Medium" pitchFamily="2" charset="0"/>
                <a:cs typeface="VSJEME+Montserrat-Regular"/>
              </a:rPr>
              <a:t> </a:t>
            </a:r>
            <a:r>
              <a:rPr lang="fr-FR" sz="1800" dirty="0">
                <a:latin typeface="Montserrat Medium" pitchFamily="2" charset="0"/>
                <a:cs typeface="VSJEME+Montserrat-Regular"/>
              </a:rPr>
              <a:t>se</a:t>
            </a:r>
            <a:r>
              <a:rPr lang="fr-FR" sz="1800" spc="104" dirty="0">
                <a:latin typeface="Montserrat Medium" pitchFamily="2" charset="0"/>
                <a:cs typeface="VSJEME+Montserrat-Regular"/>
              </a:rPr>
              <a:t> </a:t>
            </a:r>
            <a:r>
              <a:rPr lang="fr-FR" sz="1800" dirty="0">
                <a:latin typeface="Montserrat Medium" pitchFamily="2" charset="0"/>
                <a:cs typeface="VSJEME+Montserrat-Regular"/>
              </a:rPr>
              <a:t>connecter</a:t>
            </a:r>
            <a:r>
              <a:rPr lang="fr-FR" sz="1800" spc="104" dirty="0">
                <a:latin typeface="Montserrat Medium" pitchFamily="2" charset="0"/>
                <a:cs typeface="VSJEME+Montserrat-Regular"/>
              </a:rPr>
              <a:t> </a:t>
            </a:r>
            <a:r>
              <a:rPr lang="fr-FR" sz="1800" dirty="0">
                <a:latin typeface="Montserrat Medium" pitchFamily="2" charset="0"/>
                <a:cs typeface="VSJEME+Montserrat-Regular"/>
              </a:rPr>
              <a:t>à</a:t>
            </a:r>
            <a:r>
              <a:rPr lang="fr-FR" sz="1800" spc="104" dirty="0">
                <a:latin typeface="Montserrat Medium" pitchFamily="2" charset="0"/>
                <a:cs typeface="VSJEME+Montserrat-Regular"/>
              </a:rPr>
              <a:t> </a:t>
            </a:r>
            <a:r>
              <a:rPr lang="fr-FR" sz="1800" dirty="0">
                <a:latin typeface="Montserrat Medium" pitchFamily="2" charset="0"/>
                <a:cs typeface="VSJEME+Montserrat-Regular"/>
              </a:rPr>
              <a:t>des</a:t>
            </a:r>
            <a:r>
              <a:rPr lang="fr-FR" sz="1800" spc="104" dirty="0">
                <a:latin typeface="Montserrat Medium" pitchFamily="2" charset="0"/>
                <a:cs typeface="VSJEME+Montserrat-Regular"/>
              </a:rPr>
              <a:t> </a:t>
            </a:r>
            <a:r>
              <a:rPr lang="fr-FR" sz="1800" dirty="0">
                <a:latin typeface="Montserrat Medium" pitchFamily="2" charset="0"/>
                <a:cs typeface="VSJEME+Montserrat-Regular"/>
              </a:rPr>
              <a:t>données,</a:t>
            </a:r>
            <a:r>
              <a:rPr lang="fr-FR" sz="1800" spc="104" dirty="0">
                <a:latin typeface="Montserrat Medium" pitchFamily="2" charset="0"/>
                <a:cs typeface="VSJEME+Montserrat-Regular"/>
              </a:rPr>
              <a:t> </a:t>
            </a:r>
            <a:r>
              <a:rPr lang="fr-FR" sz="1800" dirty="0">
                <a:latin typeface="Montserrat Medium" pitchFamily="2" charset="0"/>
                <a:cs typeface="VSJEME+Montserrat-Regular"/>
              </a:rPr>
              <a:t>les</a:t>
            </a:r>
            <a:r>
              <a:rPr lang="fr-FR" sz="1800" spc="104" dirty="0">
                <a:latin typeface="Montserrat Medium" pitchFamily="2" charset="0"/>
                <a:cs typeface="VSJEME+Montserrat-Regular"/>
              </a:rPr>
              <a:t> </a:t>
            </a:r>
            <a:r>
              <a:rPr lang="fr-FR" sz="1800" dirty="0">
                <a:latin typeface="Montserrat Medium" pitchFamily="2" charset="0"/>
                <a:cs typeface="VSJEME+Montserrat-Regular"/>
              </a:rPr>
              <a:t>nettoyer, les</a:t>
            </a:r>
            <a:r>
              <a:rPr lang="fr-FR" sz="1800" spc="175" dirty="0">
                <a:latin typeface="Montserrat Medium" pitchFamily="2" charset="0"/>
                <a:cs typeface="VSJEME+Montserrat-Regular"/>
              </a:rPr>
              <a:t> </a:t>
            </a:r>
            <a:r>
              <a:rPr lang="fr-FR" sz="1800" dirty="0">
                <a:latin typeface="Montserrat Medium" pitchFamily="2" charset="0"/>
                <a:cs typeface="VSJEME+Montserrat-Regular"/>
              </a:rPr>
              <a:t>transformer,</a:t>
            </a:r>
            <a:r>
              <a:rPr lang="fr-FR" sz="1800" spc="175" dirty="0">
                <a:latin typeface="Montserrat Medium" pitchFamily="2" charset="0"/>
                <a:cs typeface="VSJEME+Montserrat-Regular"/>
              </a:rPr>
              <a:t> </a:t>
            </a:r>
            <a:r>
              <a:rPr lang="fr-FR" sz="1800" dirty="0">
                <a:latin typeface="Montserrat Medium" pitchFamily="2" charset="0"/>
                <a:cs typeface="VSJEME+Montserrat-Regular"/>
              </a:rPr>
              <a:t>les</a:t>
            </a:r>
            <a:r>
              <a:rPr lang="fr-FR" sz="1800" spc="175" dirty="0">
                <a:latin typeface="Montserrat Medium" pitchFamily="2" charset="0"/>
                <a:cs typeface="VSJEME+Montserrat-Regular"/>
              </a:rPr>
              <a:t> </a:t>
            </a:r>
            <a:r>
              <a:rPr lang="fr-FR" sz="1800" dirty="0">
                <a:latin typeface="Montserrat Medium" pitchFamily="2" charset="0"/>
                <a:cs typeface="VSJEME+Montserrat-Regular"/>
              </a:rPr>
              <a:t>enrichir</a:t>
            </a:r>
            <a:r>
              <a:rPr lang="fr-FR" sz="1800" spc="175" dirty="0">
                <a:latin typeface="Montserrat Medium" pitchFamily="2" charset="0"/>
                <a:cs typeface="VSJEME+Montserrat-Regular"/>
              </a:rPr>
              <a:t> </a:t>
            </a:r>
            <a:r>
              <a:rPr lang="fr-FR" sz="1800" dirty="0">
                <a:latin typeface="Montserrat Medium" pitchFamily="2" charset="0"/>
                <a:cs typeface="VSJEME+Montserrat-Regular"/>
              </a:rPr>
              <a:t>(dans</a:t>
            </a:r>
            <a:r>
              <a:rPr lang="fr-FR" sz="1800" spc="175" dirty="0">
                <a:latin typeface="Montserrat Medium" pitchFamily="2" charset="0"/>
                <a:cs typeface="VSJEME+Montserrat-Regular"/>
              </a:rPr>
              <a:t> </a:t>
            </a:r>
            <a:r>
              <a:rPr lang="fr-FR" sz="1800" dirty="0">
                <a:latin typeface="Montserrat Medium" pitchFamily="2" charset="0"/>
                <a:cs typeface="VSJEME+Montserrat-Regular"/>
              </a:rPr>
              <a:t>Power</a:t>
            </a:r>
            <a:r>
              <a:rPr lang="fr-FR" sz="1800" spc="175" dirty="0">
                <a:latin typeface="Montserrat Medium" pitchFamily="2" charset="0"/>
                <a:cs typeface="VSJEME+Montserrat-Regular"/>
              </a:rPr>
              <a:t> </a:t>
            </a:r>
            <a:r>
              <a:rPr lang="fr-FR" sz="1800" dirty="0">
                <a:latin typeface="Montserrat Medium" pitchFamily="2" charset="0"/>
                <a:cs typeface="VSJEME+Montserrat-Regular"/>
              </a:rPr>
              <a:t>Query</a:t>
            </a:r>
            <a:r>
              <a:rPr lang="fr-FR" sz="1800" spc="175" dirty="0">
                <a:latin typeface="Montserrat Medium" pitchFamily="2" charset="0"/>
                <a:cs typeface="VSJEME+Montserrat-Regular"/>
              </a:rPr>
              <a:t> </a:t>
            </a:r>
            <a:r>
              <a:rPr lang="fr-FR" sz="1800" dirty="0">
                <a:latin typeface="Montserrat Medium" pitchFamily="2" charset="0"/>
                <a:cs typeface="VSJEME+Montserrat-Regular"/>
              </a:rPr>
              <a:t>et</a:t>
            </a:r>
            <a:r>
              <a:rPr lang="fr-FR" sz="1800" spc="175" dirty="0">
                <a:latin typeface="Montserrat Medium" pitchFamily="2" charset="0"/>
                <a:cs typeface="VSJEME+Montserrat-Regular"/>
              </a:rPr>
              <a:t> </a:t>
            </a:r>
            <a:r>
              <a:rPr lang="fr-FR" sz="1800" dirty="0">
                <a:latin typeface="Montserrat Medium" pitchFamily="2" charset="0"/>
                <a:cs typeface="VSJEME+Montserrat-Regular"/>
              </a:rPr>
              <a:t>Power</a:t>
            </a:r>
            <a:r>
              <a:rPr lang="fr-FR" sz="1800" spc="175" dirty="0">
                <a:latin typeface="Montserrat Medium" pitchFamily="2" charset="0"/>
                <a:cs typeface="VSJEME+Montserrat-Regular"/>
              </a:rPr>
              <a:t> </a:t>
            </a:r>
            <a:r>
              <a:rPr lang="fr-FR" sz="1800" dirty="0">
                <a:latin typeface="Montserrat Medium" pitchFamily="2" charset="0"/>
                <a:cs typeface="VSJEME+Montserrat-Regular"/>
              </a:rPr>
              <a:t>BI</a:t>
            </a:r>
            <a:r>
              <a:rPr lang="fr-FR" sz="1800" spc="175" dirty="0">
                <a:latin typeface="Montserrat Medium" pitchFamily="2" charset="0"/>
                <a:cs typeface="VSJEME+Montserrat-Regular"/>
              </a:rPr>
              <a:t> </a:t>
            </a:r>
            <a:r>
              <a:rPr lang="fr-FR" sz="1800" dirty="0">
                <a:latin typeface="Montserrat Medium" pitchFamily="2" charset="0"/>
                <a:cs typeface="VSJEME+Montserrat-Regular"/>
              </a:rPr>
              <a:t>Desktop)</a:t>
            </a:r>
            <a:r>
              <a:rPr lang="fr-FR" sz="1800" spc="175" dirty="0">
                <a:latin typeface="Montserrat Medium" pitchFamily="2" charset="0"/>
                <a:cs typeface="VSJEME+Montserrat-Regular"/>
              </a:rPr>
              <a:t> </a:t>
            </a:r>
            <a:r>
              <a:rPr lang="fr-FR" sz="1800" dirty="0">
                <a:latin typeface="Montserrat Medium" pitchFamily="2" charset="0"/>
                <a:cs typeface="VSJEME+Montserrat-Regular"/>
              </a:rPr>
              <a:t>et</a:t>
            </a:r>
            <a:r>
              <a:rPr lang="fr-FR" sz="1800" spc="175" dirty="0">
                <a:latin typeface="Montserrat Medium" pitchFamily="2" charset="0"/>
                <a:cs typeface="VSJEME+Montserrat-Regular"/>
              </a:rPr>
              <a:t> </a:t>
            </a:r>
            <a:r>
              <a:rPr lang="fr-FR" sz="1800" dirty="0">
                <a:latin typeface="Montserrat Medium" pitchFamily="2" charset="0"/>
                <a:cs typeface="VSJEME+Montserrat-Regular"/>
              </a:rPr>
              <a:t>les importer.</a:t>
            </a:r>
            <a:r>
              <a:rPr lang="fr-FR" sz="1800" spc="780" dirty="0">
                <a:latin typeface="Montserrat Medium" pitchFamily="2" charset="0"/>
                <a:cs typeface="VSJEME+Montserrat-Regular"/>
              </a:rPr>
              <a:t> </a:t>
            </a:r>
            <a:r>
              <a:rPr lang="fr-FR" sz="1800" dirty="0">
                <a:latin typeface="Montserrat Medium" pitchFamily="2" charset="0"/>
                <a:cs typeface="VSJEME+Montserrat-Regular"/>
              </a:rPr>
              <a:t>Désormais,</a:t>
            </a:r>
            <a:r>
              <a:rPr lang="fr-FR" sz="1800" spc="780" dirty="0">
                <a:latin typeface="Montserrat Medium" pitchFamily="2" charset="0"/>
                <a:cs typeface="VSJEME+Montserrat-Regular"/>
              </a:rPr>
              <a:t> </a:t>
            </a:r>
            <a:r>
              <a:rPr lang="fr-FR" sz="1800" dirty="0">
                <a:latin typeface="Montserrat Medium" pitchFamily="2" charset="0"/>
                <a:cs typeface="VSJEME+Montserrat-Regular"/>
              </a:rPr>
              <a:t>nous</a:t>
            </a:r>
            <a:r>
              <a:rPr lang="fr-FR" sz="1800" spc="780" dirty="0">
                <a:latin typeface="Montserrat Medium" pitchFamily="2" charset="0"/>
                <a:cs typeface="VSJEME+Montserrat-Regular"/>
              </a:rPr>
              <a:t> </a:t>
            </a:r>
            <a:r>
              <a:rPr lang="fr-FR" sz="1800" dirty="0">
                <a:latin typeface="Montserrat Medium" pitchFamily="2" charset="0"/>
                <a:cs typeface="VSJEME+Montserrat-Regular"/>
              </a:rPr>
              <a:t>allons</a:t>
            </a:r>
            <a:r>
              <a:rPr lang="fr-FR" sz="1800" spc="780" dirty="0">
                <a:latin typeface="Montserrat Medium" pitchFamily="2" charset="0"/>
                <a:cs typeface="VSJEME+Montserrat-Regular"/>
              </a:rPr>
              <a:t> </a:t>
            </a:r>
            <a:r>
              <a:rPr lang="fr-FR" sz="1800" dirty="0">
                <a:latin typeface="Montserrat Medium" pitchFamily="2" charset="0"/>
                <a:cs typeface="VSJEME+Montserrat-Regular"/>
              </a:rPr>
              <a:t>pouvoir</a:t>
            </a:r>
            <a:r>
              <a:rPr lang="fr-FR" sz="1800" spc="783" dirty="0">
                <a:latin typeface="Montserrat Medium" pitchFamily="2" charset="0"/>
                <a:cs typeface="VSJEME+Montserrat-Regular"/>
              </a:rPr>
              <a:t> </a:t>
            </a:r>
            <a:r>
              <a:rPr lang="fr-FR" sz="1800" b="1" dirty="0">
                <a:latin typeface="Montserrat Medium" pitchFamily="2" charset="0"/>
                <a:cs typeface="Montserrat"/>
              </a:rPr>
              <a:t>créer</a:t>
            </a:r>
            <a:r>
              <a:rPr lang="fr-FR" sz="1800" b="1" spc="793" dirty="0">
                <a:latin typeface="Montserrat Medium" pitchFamily="2" charset="0"/>
                <a:cs typeface="Montserrat"/>
              </a:rPr>
              <a:t> </a:t>
            </a:r>
            <a:r>
              <a:rPr lang="fr-FR" sz="1800" b="1" dirty="0">
                <a:latin typeface="Montserrat Medium" pitchFamily="2" charset="0"/>
                <a:cs typeface="Montserrat"/>
              </a:rPr>
              <a:t>nos</a:t>
            </a:r>
            <a:r>
              <a:rPr lang="fr-FR" sz="1800" b="1" spc="793" dirty="0">
                <a:latin typeface="Montserrat Medium" pitchFamily="2" charset="0"/>
                <a:cs typeface="Montserrat"/>
              </a:rPr>
              <a:t> </a:t>
            </a:r>
            <a:r>
              <a:rPr lang="fr-FR" sz="1800" b="1" dirty="0">
                <a:latin typeface="Montserrat Medium" pitchFamily="2" charset="0"/>
                <a:cs typeface="Montserrat"/>
              </a:rPr>
              <a:t>graphiques</a:t>
            </a:r>
            <a:r>
              <a:rPr lang="fr-FR" sz="1800" b="1" spc="755" dirty="0">
                <a:latin typeface="Montserrat Medium" pitchFamily="2" charset="0"/>
                <a:cs typeface="Montserrat"/>
              </a:rPr>
              <a:t> </a:t>
            </a:r>
            <a:r>
              <a:rPr lang="fr-FR" sz="1800" dirty="0">
                <a:latin typeface="Montserrat Medium" pitchFamily="2" charset="0"/>
                <a:cs typeface="VSJEME+Montserrat-Regular"/>
              </a:rPr>
              <a:t>qui constitueront notre rapport.</a:t>
            </a:r>
          </a:p>
          <a:p>
            <a:pPr algn="just">
              <a:lnSpc>
                <a:spcPct val="150000"/>
              </a:lnSpc>
              <a:spcBef>
                <a:spcPts val="0"/>
              </a:spcBef>
            </a:pPr>
            <a:r>
              <a:rPr lang="fr-FR" sz="1800" dirty="0">
                <a:solidFill>
                  <a:srgbClr val="000000"/>
                </a:solidFill>
                <a:latin typeface="Montserrat Medium" pitchFamily="2" charset="0"/>
                <a:cs typeface="VSJEME+Montserrat-Regular"/>
              </a:rPr>
              <a:t>Dans Power BI Desktop, nous pouvons distinguer quatre types de visuels :</a:t>
            </a:r>
          </a:p>
          <a:p>
            <a:pPr lvl="1" algn="just">
              <a:lnSpc>
                <a:spcPct val="150000"/>
              </a:lnSpc>
              <a:spcBef>
                <a:spcPts val="0"/>
              </a:spcBef>
            </a:pPr>
            <a:r>
              <a:rPr lang="fr-FR" sz="1800" b="1" dirty="0">
                <a:solidFill>
                  <a:srgbClr val="000000"/>
                </a:solidFill>
                <a:latin typeface="Montserrat Medium" pitchFamily="2" charset="0"/>
                <a:cs typeface="VSJEME+Montserrat-Regular"/>
              </a:rPr>
              <a:t>1 -</a:t>
            </a:r>
            <a:r>
              <a:rPr lang="fr-FR" sz="1800" b="1" spc="1027" dirty="0">
                <a:solidFill>
                  <a:srgbClr val="000000"/>
                </a:solidFill>
                <a:latin typeface="Montserrat Medium" pitchFamily="2" charset="0"/>
                <a:cs typeface="VSJEME+Montserrat-Regular"/>
              </a:rPr>
              <a:t> </a:t>
            </a:r>
            <a:r>
              <a:rPr lang="fr-FR" sz="1800" b="1" dirty="0">
                <a:solidFill>
                  <a:srgbClr val="000000"/>
                </a:solidFill>
                <a:latin typeface="Montserrat Medium" pitchFamily="2" charset="0"/>
                <a:cs typeface="Montserrat"/>
              </a:rPr>
              <a:t>Diagrammes :</a:t>
            </a:r>
          </a:p>
          <a:p>
            <a:pPr lvl="1" algn="just">
              <a:lnSpc>
                <a:spcPct val="150000"/>
              </a:lnSpc>
              <a:spcBef>
                <a:spcPts val="0"/>
              </a:spcBef>
            </a:pPr>
            <a:r>
              <a:rPr lang="fr-FR" sz="1800" b="1" dirty="0">
                <a:solidFill>
                  <a:srgbClr val="000000"/>
                </a:solidFill>
                <a:latin typeface="Montserrat Medium" pitchFamily="2" charset="0"/>
                <a:cs typeface="VSJEME+Montserrat-Regular"/>
              </a:rPr>
              <a:t>2 -</a:t>
            </a:r>
            <a:r>
              <a:rPr lang="fr-FR" sz="1800" b="1" spc="1027" dirty="0">
                <a:solidFill>
                  <a:srgbClr val="000000"/>
                </a:solidFill>
                <a:latin typeface="Montserrat Medium" pitchFamily="2" charset="0"/>
                <a:cs typeface="VSJEME+Montserrat-Regular"/>
              </a:rPr>
              <a:t> </a:t>
            </a:r>
            <a:r>
              <a:rPr lang="fr-FR" sz="1800" b="1" dirty="0">
                <a:solidFill>
                  <a:srgbClr val="000000"/>
                </a:solidFill>
                <a:latin typeface="Montserrat Medium" pitchFamily="2" charset="0"/>
                <a:cs typeface="Montserrat"/>
              </a:rPr>
              <a:t>Secteurs :</a:t>
            </a:r>
          </a:p>
          <a:p>
            <a:pPr lvl="1" algn="just">
              <a:lnSpc>
                <a:spcPct val="150000"/>
              </a:lnSpc>
              <a:spcBef>
                <a:spcPts val="0"/>
              </a:spcBef>
            </a:pPr>
            <a:r>
              <a:rPr lang="fr-FR" sz="1800" b="1" dirty="0">
                <a:solidFill>
                  <a:srgbClr val="000000"/>
                </a:solidFill>
                <a:latin typeface="Montserrat Medium" pitchFamily="2" charset="0"/>
                <a:cs typeface="VSJEME+Montserrat-Regular"/>
              </a:rPr>
              <a:t>3 –</a:t>
            </a:r>
            <a:r>
              <a:rPr lang="fr-FR" sz="1800" b="1" spc="1027" dirty="0">
                <a:solidFill>
                  <a:srgbClr val="000000"/>
                </a:solidFill>
                <a:latin typeface="Montserrat Medium" pitchFamily="2" charset="0"/>
                <a:cs typeface="VSJEME+Montserrat-Regular"/>
              </a:rPr>
              <a:t> </a:t>
            </a:r>
            <a:r>
              <a:rPr lang="fr-FR" sz="1800" b="1" dirty="0">
                <a:solidFill>
                  <a:srgbClr val="000000"/>
                </a:solidFill>
                <a:latin typeface="Montserrat Medium" pitchFamily="2" charset="0"/>
                <a:cs typeface="Montserrat"/>
              </a:rPr>
              <a:t>Cartographie</a:t>
            </a:r>
          </a:p>
          <a:p>
            <a:pPr lvl="1" algn="just">
              <a:lnSpc>
                <a:spcPct val="150000"/>
              </a:lnSpc>
              <a:spcBef>
                <a:spcPts val="0"/>
              </a:spcBef>
            </a:pPr>
            <a:r>
              <a:rPr lang="fr-FR" sz="1800" b="1" dirty="0">
                <a:solidFill>
                  <a:srgbClr val="000000"/>
                </a:solidFill>
                <a:latin typeface="Montserrat Medium" pitchFamily="2" charset="0"/>
                <a:cs typeface="VSJEME+Montserrat-Regular"/>
              </a:rPr>
              <a:t>4 -</a:t>
            </a:r>
            <a:r>
              <a:rPr lang="fr-FR" sz="1800" b="1" spc="1027" dirty="0">
                <a:solidFill>
                  <a:srgbClr val="000000"/>
                </a:solidFill>
                <a:latin typeface="Montserrat Medium" pitchFamily="2" charset="0"/>
                <a:cs typeface="VSJEME+Montserrat-Regular"/>
              </a:rPr>
              <a:t> </a:t>
            </a:r>
            <a:r>
              <a:rPr lang="fr-FR" sz="1800" b="1" dirty="0">
                <a:solidFill>
                  <a:srgbClr val="000000"/>
                </a:solidFill>
                <a:latin typeface="Montserrat Medium" pitchFamily="2" charset="0"/>
                <a:cs typeface="Montserrat"/>
              </a:rPr>
              <a:t>Courbes :</a:t>
            </a:r>
          </a:p>
        </p:txBody>
      </p:sp>
      <p:pic>
        <p:nvPicPr>
          <p:cNvPr id="4" name="Image 3">
            <a:extLst>
              <a:ext uri="{FF2B5EF4-FFF2-40B4-BE49-F238E27FC236}">
                <a16:creationId xmlns:a16="http://schemas.microsoft.com/office/drawing/2014/main" id="{EB0D451E-F3B4-D83D-E3BB-CFDDA70DF7C4}"/>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5" name="Image 4">
            <a:extLst>
              <a:ext uri="{FF2B5EF4-FFF2-40B4-BE49-F238E27FC236}">
                <a16:creationId xmlns:a16="http://schemas.microsoft.com/office/drawing/2014/main" id="{86B858AD-9FDF-F8A6-D4F6-4B2573850877}"/>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0234135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97ED0-52E7-5929-F82F-C37C71B450F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6DF299D-0510-4209-ADD3-75898AC4670A}"/>
              </a:ext>
            </a:extLst>
          </p:cNvPr>
          <p:cNvSpPr>
            <a:spLocks noGrp="1"/>
          </p:cNvSpPr>
          <p:nvPr>
            <p:ph type="ctrTitle"/>
          </p:nvPr>
        </p:nvSpPr>
        <p:spPr>
          <a:xfrm>
            <a:off x="78688" y="486818"/>
            <a:ext cx="8186322" cy="755746"/>
          </a:xfrm>
        </p:spPr>
        <p:txBody>
          <a:bodyPr>
            <a:noAutofit/>
          </a:bodyPr>
          <a:lstStyle/>
          <a:p>
            <a:pPr marL="0" marR="0">
              <a:lnSpc>
                <a:spcPts val="1960"/>
              </a:lnSpc>
              <a:spcBef>
                <a:spcPts val="0"/>
              </a:spcBef>
              <a:spcAft>
                <a:spcPts val="0"/>
              </a:spcAft>
            </a:pPr>
            <a:r>
              <a:rPr lang="fr-FR" sz="3200" b="1" dirty="0">
                <a:solidFill>
                  <a:srgbClr val="0F2035"/>
                </a:solidFill>
                <a:latin typeface="Montserrat ExtraBold" pitchFamily="2" charset="0"/>
                <a:cs typeface="Montserrat"/>
              </a:rPr>
              <a:t>Les différents types de visuels</a:t>
            </a:r>
          </a:p>
        </p:txBody>
      </p:sp>
      <p:sp>
        <p:nvSpPr>
          <p:cNvPr id="3" name="Sous-titre 2">
            <a:extLst>
              <a:ext uri="{FF2B5EF4-FFF2-40B4-BE49-F238E27FC236}">
                <a16:creationId xmlns:a16="http://schemas.microsoft.com/office/drawing/2014/main" id="{DC55F1F4-9B74-B04D-6205-9744F4B645B9}"/>
              </a:ext>
            </a:extLst>
          </p:cNvPr>
          <p:cNvSpPr>
            <a:spLocks noGrp="1"/>
          </p:cNvSpPr>
          <p:nvPr>
            <p:ph type="subTitle" idx="1"/>
          </p:nvPr>
        </p:nvSpPr>
        <p:spPr>
          <a:xfrm>
            <a:off x="925941" y="1382835"/>
            <a:ext cx="10175389" cy="941391"/>
          </a:xfrm>
        </p:spPr>
        <p:txBody>
          <a:bodyPr>
            <a:noAutofit/>
          </a:bodyPr>
          <a:lstStyle/>
          <a:p>
            <a:pPr algn="just">
              <a:lnSpc>
                <a:spcPct val="150000"/>
              </a:lnSpc>
              <a:spcBef>
                <a:spcPts val="0"/>
              </a:spcBef>
            </a:pPr>
            <a:r>
              <a:rPr lang="fr-FR" sz="1800" dirty="0">
                <a:latin typeface="VSJEME+Montserrat-Regular"/>
                <a:cs typeface="VSJEME+Montserrat-Regular"/>
              </a:rPr>
              <a:t>Sachez</a:t>
            </a:r>
            <a:r>
              <a:rPr lang="fr-FR" sz="1800" spc="-12" dirty="0">
                <a:latin typeface="VSJEME+Montserrat-Regular"/>
                <a:cs typeface="VSJEME+Montserrat-Regular"/>
              </a:rPr>
              <a:t> </a:t>
            </a:r>
            <a:r>
              <a:rPr lang="fr-FR" sz="1800" dirty="0">
                <a:latin typeface="VSJEME+Montserrat-Regular"/>
                <a:cs typeface="VSJEME+Montserrat-Regular"/>
              </a:rPr>
              <a:t>que</a:t>
            </a:r>
            <a:r>
              <a:rPr lang="fr-FR" sz="1800" spc="-12" dirty="0">
                <a:latin typeface="VSJEME+Montserrat-Regular"/>
                <a:cs typeface="VSJEME+Montserrat-Regular"/>
              </a:rPr>
              <a:t> </a:t>
            </a:r>
            <a:r>
              <a:rPr lang="fr-FR" sz="1800" dirty="0">
                <a:latin typeface="VSJEME+Montserrat-Regular"/>
                <a:cs typeface="VSJEME+Montserrat-Regular"/>
              </a:rPr>
              <a:t>vous</a:t>
            </a:r>
            <a:r>
              <a:rPr lang="fr-FR" sz="1800" spc="-12" dirty="0">
                <a:latin typeface="VSJEME+Montserrat-Regular"/>
                <a:cs typeface="VSJEME+Montserrat-Regular"/>
              </a:rPr>
              <a:t> </a:t>
            </a:r>
            <a:r>
              <a:rPr lang="fr-FR" sz="1800" dirty="0">
                <a:latin typeface="VSJEME+Montserrat-Regular"/>
                <a:cs typeface="VSJEME+Montserrat-Regular"/>
              </a:rPr>
              <a:t>avez</a:t>
            </a:r>
            <a:r>
              <a:rPr lang="fr-FR" sz="1800" spc="-12" dirty="0">
                <a:latin typeface="VSJEME+Montserrat-Regular"/>
                <a:cs typeface="VSJEME+Montserrat-Regular"/>
              </a:rPr>
              <a:t> </a:t>
            </a:r>
            <a:r>
              <a:rPr lang="fr-FR" sz="1800" dirty="0">
                <a:latin typeface="VSJEME+Montserrat-Regular"/>
                <a:cs typeface="VSJEME+Montserrat-Regular"/>
              </a:rPr>
              <a:t>la</a:t>
            </a:r>
            <a:r>
              <a:rPr lang="fr-FR" sz="1800" spc="-12" dirty="0">
                <a:latin typeface="VSJEME+Montserrat-Regular"/>
                <a:cs typeface="VSJEME+Montserrat-Regular"/>
              </a:rPr>
              <a:t> </a:t>
            </a:r>
            <a:r>
              <a:rPr lang="fr-FR" sz="1800" dirty="0">
                <a:latin typeface="VSJEME+Montserrat-Regular"/>
                <a:cs typeface="VSJEME+Montserrat-Regular"/>
              </a:rPr>
              <a:t>possibilité</a:t>
            </a:r>
            <a:r>
              <a:rPr lang="fr-FR" sz="1800" spc="-15" dirty="0">
                <a:latin typeface="VSJEME+Montserrat-Regular"/>
                <a:cs typeface="VSJEME+Montserrat-Regular"/>
              </a:rPr>
              <a:t> </a:t>
            </a:r>
            <a:r>
              <a:rPr lang="fr-FR" sz="1800" b="1" dirty="0">
                <a:latin typeface="Montserrat"/>
                <a:cs typeface="Montserrat"/>
              </a:rPr>
              <a:t>de</a:t>
            </a:r>
            <a:r>
              <a:rPr lang="fr-FR" sz="1800" b="1" spc="-13" dirty="0">
                <a:latin typeface="Montserrat"/>
                <a:cs typeface="Montserrat"/>
              </a:rPr>
              <a:t> </a:t>
            </a:r>
            <a:r>
              <a:rPr lang="fr-FR" sz="1800" b="1" dirty="0">
                <a:latin typeface="Montserrat"/>
                <a:cs typeface="Montserrat"/>
              </a:rPr>
              <a:t>télécharger</a:t>
            </a:r>
            <a:r>
              <a:rPr lang="fr-FR" sz="1800" b="1" spc="-13" dirty="0">
                <a:latin typeface="Montserrat"/>
                <a:cs typeface="Montserrat"/>
              </a:rPr>
              <a:t> </a:t>
            </a:r>
            <a:r>
              <a:rPr lang="fr-FR" sz="1800" b="1" dirty="0">
                <a:latin typeface="Montserrat"/>
                <a:cs typeface="Montserrat"/>
              </a:rPr>
              <a:t>d’autres</a:t>
            </a:r>
            <a:r>
              <a:rPr lang="fr-FR" sz="1800" b="1" spc="-13" dirty="0">
                <a:latin typeface="Montserrat"/>
                <a:cs typeface="Montserrat"/>
              </a:rPr>
              <a:t> </a:t>
            </a:r>
            <a:r>
              <a:rPr lang="fr-FR" sz="1800" b="1" dirty="0">
                <a:latin typeface="Montserrat"/>
                <a:cs typeface="Montserrat"/>
              </a:rPr>
              <a:t>visuels</a:t>
            </a:r>
            <a:r>
              <a:rPr lang="fr-FR" sz="1800" dirty="0">
                <a:latin typeface="VSJEME+Montserrat-Regular"/>
                <a:cs typeface="VSJEME+Montserrat-Regular"/>
              </a:rPr>
              <a:t>.</a:t>
            </a:r>
            <a:r>
              <a:rPr lang="fr-FR" sz="1800" spc="-12" dirty="0">
                <a:latin typeface="VSJEME+Montserrat-Regular"/>
                <a:cs typeface="VSJEME+Montserrat-Regular"/>
              </a:rPr>
              <a:t> </a:t>
            </a:r>
            <a:r>
              <a:rPr lang="fr-FR" sz="1800" dirty="0">
                <a:latin typeface="VSJEME+Montserrat-Regular"/>
                <a:cs typeface="VSJEME+Montserrat-Regular"/>
              </a:rPr>
              <a:t>Pour</a:t>
            </a:r>
            <a:r>
              <a:rPr lang="fr-FR" sz="1800" spc="-12" dirty="0">
                <a:latin typeface="VSJEME+Montserrat-Regular"/>
                <a:cs typeface="VSJEME+Montserrat-Regular"/>
              </a:rPr>
              <a:t> </a:t>
            </a:r>
            <a:r>
              <a:rPr lang="fr-FR" sz="1800" dirty="0">
                <a:latin typeface="VSJEME+Montserrat-Regular"/>
                <a:cs typeface="VSJEME+Montserrat-Regular"/>
              </a:rPr>
              <a:t>cela, cliquez sur les trois petits points, puis sur « Obtenir plus de visuels » :</a:t>
            </a:r>
          </a:p>
        </p:txBody>
      </p:sp>
      <p:sp>
        <p:nvSpPr>
          <p:cNvPr id="4" name="object 1">
            <a:extLst>
              <a:ext uri="{FF2B5EF4-FFF2-40B4-BE49-F238E27FC236}">
                <a16:creationId xmlns:a16="http://schemas.microsoft.com/office/drawing/2014/main" id="{B51F7616-09D5-FC3C-567F-6241D631ECA0}"/>
              </a:ext>
            </a:extLst>
          </p:cNvPr>
          <p:cNvSpPr/>
          <p:nvPr/>
        </p:nvSpPr>
        <p:spPr>
          <a:xfrm>
            <a:off x="6598838" y="2464497"/>
            <a:ext cx="5188359" cy="2937573"/>
          </a:xfrm>
          <a:prstGeom prst="rect">
            <a:avLst/>
          </a:prstGeom>
          <a:blipFill>
            <a:blip r:embed="rId2" cstate="print"/>
            <a:stretch>
              <a:fillRect/>
            </a:stretch>
          </a:blipFill>
        </p:spPr>
        <p:txBody>
          <a:bodyPr wrap="square" lIns="0" tIns="0" rIns="0" bIns="0" rtlCol="0">
            <a:spAutoFit/>
          </a:bodyPr>
          <a:lstStyle/>
          <a:p>
            <a:endParaRPr/>
          </a:p>
        </p:txBody>
      </p:sp>
      <p:sp>
        <p:nvSpPr>
          <p:cNvPr id="5" name="object 2">
            <a:extLst>
              <a:ext uri="{FF2B5EF4-FFF2-40B4-BE49-F238E27FC236}">
                <a16:creationId xmlns:a16="http://schemas.microsoft.com/office/drawing/2014/main" id="{1E92A758-EF2A-88AC-AA07-A5BCA94A1E81}"/>
              </a:ext>
            </a:extLst>
          </p:cNvPr>
          <p:cNvSpPr/>
          <p:nvPr/>
        </p:nvSpPr>
        <p:spPr>
          <a:xfrm>
            <a:off x="925941" y="2209800"/>
            <a:ext cx="5420430" cy="3192270"/>
          </a:xfrm>
          <a:prstGeom prst="rect">
            <a:avLst/>
          </a:prstGeom>
          <a:blipFill>
            <a:blip r:embed="rId3" cstate="print"/>
            <a:stretch>
              <a:fillRect/>
            </a:stretch>
          </a:blipFill>
        </p:spPr>
        <p:txBody>
          <a:bodyPr wrap="square" lIns="0" tIns="0" rIns="0" bIns="0" rtlCol="0">
            <a:spAutoFit/>
          </a:bodyPr>
          <a:lstStyle/>
          <a:p>
            <a:endParaRPr/>
          </a:p>
        </p:txBody>
      </p:sp>
      <p:pic>
        <p:nvPicPr>
          <p:cNvPr id="6" name="Image 5">
            <a:extLst>
              <a:ext uri="{FF2B5EF4-FFF2-40B4-BE49-F238E27FC236}">
                <a16:creationId xmlns:a16="http://schemas.microsoft.com/office/drawing/2014/main" id="{73D2C04F-BE1A-F5DB-DCA6-592C10BBEF10}"/>
              </a:ext>
            </a:extLst>
          </p:cNvPr>
          <p:cNvPicPr>
            <a:picLocks noChangeAspect="1"/>
          </p:cNvPicPr>
          <p:nvPr/>
        </p:nvPicPr>
        <p:blipFill>
          <a:blip r:embed="rId4"/>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BD22D0AC-BF4B-4C9A-5542-D543CC5DEBFC}"/>
              </a:ext>
            </a:extLst>
          </p:cNvPr>
          <p:cNvPicPr>
            <a:picLocks noChangeAspect="1"/>
          </p:cNvPicPr>
          <p:nvPr/>
        </p:nvPicPr>
        <p:blipFill>
          <a:blip r:embed="rId5"/>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578252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8400E-C22A-A5FB-35DD-EF133FC420A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2EF3D47-D639-66AA-A8E2-8B90F7CEC207}"/>
              </a:ext>
            </a:extLst>
          </p:cNvPr>
          <p:cNvSpPr>
            <a:spLocks noGrp="1"/>
          </p:cNvSpPr>
          <p:nvPr>
            <p:ph type="ctrTitle"/>
          </p:nvPr>
        </p:nvSpPr>
        <p:spPr>
          <a:xfrm>
            <a:off x="925941" y="344060"/>
            <a:ext cx="8186322"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visuel</a:t>
            </a:r>
          </a:p>
        </p:txBody>
      </p:sp>
      <p:sp>
        <p:nvSpPr>
          <p:cNvPr id="3" name="Sous-titre 2">
            <a:extLst>
              <a:ext uri="{FF2B5EF4-FFF2-40B4-BE49-F238E27FC236}">
                <a16:creationId xmlns:a16="http://schemas.microsoft.com/office/drawing/2014/main" id="{34B3E30A-851C-8F6B-3870-D3CE87D9DB29}"/>
              </a:ext>
            </a:extLst>
          </p:cNvPr>
          <p:cNvSpPr>
            <a:spLocks noGrp="1"/>
          </p:cNvSpPr>
          <p:nvPr>
            <p:ph type="subTitle" idx="1"/>
          </p:nvPr>
        </p:nvSpPr>
        <p:spPr>
          <a:xfrm>
            <a:off x="925941" y="1067146"/>
            <a:ext cx="10175389" cy="2231222"/>
          </a:xfrm>
        </p:spPr>
        <p:txBody>
          <a:bodyPr>
            <a:noAutofit/>
          </a:bodyPr>
          <a:lstStyle/>
          <a:p>
            <a:pPr algn="just">
              <a:lnSpc>
                <a:spcPct val="150000"/>
              </a:lnSpc>
              <a:spcBef>
                <a:spcPts val="0"/>
              </a:spcBef>
            </a:pPr>
            <a:r>
              <a:rPr lang="fr-FR" sz="1800" dirty="0">
                <a:latin typeface="Montserrat Medium" pitchFamily="2" charset="0"/>
                <a:cs typeface="VSJEME+Montserrat-Regular"/>
              </a:rPr>
              <a:t>Pour</a:t>
            </a:r>
            <a:r>
              <a:rPr lang="fr-FR" sz="1800" spc="138" dirty="0">
                <a:latin typeface="Montserrat Medium" pitchFamily="2" charset="0"/>
                <a:cs typeface="VSJEME+Montserrat-Regular"/>
              </a:rPr>
              <a:t> </a:t>
            </a:r>
            <a:r>
              <a:rPr lang="fr-FR" sz="1800" dirty="0">
                <a:latin typeface="Montserrat Medium" pitchFamily="2" charset="0"/>
                <a:cs typeface="VSJEME+Montserrat-Regular"/>
              </a:rPr>
              <a:t>créer</a:t>
            </a:r>
            <a:r>
              <a:rPr lang="fr-FR" sz="1800" spc="138" dirty="0">
                <a:latin typeface="Montserrat Medium" pitchFamily="2" charset="0"/>
                <a:cs typeface="VSJEME+Montserrat-Regular"/>
              </a:rPr>
              <a:t> </a:t>
            </a:r>
            <a:r>
              <a:rPr lang="fr-FR" sz="1800" dirty="0">
                <a:latin typeface="Montserrat Medium" pitchFamily="2" charset="0"/>
                <a:cs typeface="VSJEME+Montserrat-Regular"/>
              </a:rPr>
              <a:t>un</a:t>
            </a:r>
            <a:r>
              <a:rPr lang="fr-FR" sz="1800" spc="138" dirty="0">
                <a:latin typeface="Montserrat Medium" pitchFamily="2" charset="0"/>
                <a:cs typeface="VSJEME+Montserrat-Regular"/>
              </a:rPr>
              <a:t> </a:t>
            </a:r>
            <a:r>
              <a:rPr lang="fr-FR" sz="1800" dirty="0">
                <a:latin typeface="Montserrat Medium" pitchFamily="2" charset="0"/>
                <a:cs typeface="VSJEME+Montserrat-Regular"/>
              </a:rPr>
              <a:t>visuel,</a:t>
            </a:r>
            <a:r>
              <a:rPr lang="fr-FR" sz="1800" spc="138" dirty="0">
                <a:latin typeface="Montserrat Medium" pitchFamily="2" charset="0"/>
                <a:cs typeface="VSJEME+Montserrat-Regular"/>
              </a:rPr>
              <a:t> </a:t>
            </a:r>
            <a:r>
              <a:rPr lang="fr-FR" sz="1800" dirty="0">
                <a:latin typeface="Montserrat Medium" pitchFamily="2" charset="0"/>
                <a:cs typeface="VSJEME+Montserrat-Regular"/>
              </a:rPr>
              <a:t>il</a:t>
            </a:r>
            <a:r>
              <a:rPr lang="fr-FR" sz="1800" spc="138" dirty="0">
                <a:latin typeface="Montserrat Medium" pitchFamily="2" charset="0"/>
                <a:cs typeface="VSJEME+Montserrat-Regular"/>
              </a:rPr>
              <a:t> </a:t>
            </a:r>
            <a:r>
              <a:rPr lang="fr-FR" sz="1800" dirty="0">
                <a:latin typeface="Montserrat Medium" pitchFamily="2" charset="0"/>
                <a:cs typeface="VSJEME+Montserrat-Regular"/>
              </a:rPr>
              <a:t>suffit</a:t>
            </a:r>
            <a:r>
              <a:rPr lang="fr-FR" sz="1800" spc="138" dirty="0">
                <a:latin typeface="Montserrat Medium" pitchFamily="2" charset="0"/>
                <a:cs typeface="VSJEME+Montserrat-Regular"/>
              </a:rPr>
              <a:t> </a:t>
            </a:r>
            <a:r>
              <a:rPr lang="fr-FR" sz="1800" dirty="0">
                <a:latin typeface="Montserrat Medium" pitchFamily="2" charset="0"/>
                <a:cs typeface="VSJEME+Montserrat-Regular"/>
              </a:rPr>
              <a:t>de</a:t>
            </a:r>
            <a:r>
              <a:rPr lang="fr-FR" sz="1800" spc="138" dirty="0">
                <a:latin typeface="Montserrat Medium" pitchFamily="2" charset="0"/>
                <a:cs typeface="VSJEME+Montserrat-Regular"/>
              </a:rPr>
              <a:t> </a:t>
            </a:r>
            <a:r>
              <a:rPr lang="fr-FR" sz="1800" dirty="0">
                <a:latin typeface="Montserrat Medium" pitchFamily="2" charset="0"/>
                <a:cs typeface="VSJEME+Montserrat-Regular"/>
              </a:rPr>
              <a:t>cliquer</a:t>
            </a:r>
            <a:r>
              <a:rPr lang="fr-FR" sz="1800" spc="138" dirty="0">
                <a:latin typeface="Montserrat Medium" pitchFamily="2" charset="0"/>
                <a:cs typeface="VSJEME+Montserrat-Regular"/>
              </a:rPr>
              <a:t> </a:t>
            </a:r>
            <a:r>
              <a:rPr lang="fr-FR" sz="1800" dirty="0">
                <a:latin typeface="Montserrat Medium" pitchFamily="2" charset="0"/>
                <a:cs typeface="VSJEME+Montserrat-Regular"/>
              </a:rPr>
              <a:t>sur</a:t>
            </a:r>
            <a:r>
              <a:rPr lang="fr-FR" sz="1800" spc="138" dirty="0">
                <a:latin typeface="Montserrat Medium" pitchFamily="2" charset="0"/>
                <a:cs typeface="VSJEME+Montserrat-Regular"/>
              </a:rPr>
              <a:t> </a:t>
            </a:r>
            <a:r>
              <a:rPr lang="fr-FR" sz="1800" dirty="0">
                <a:latin typeface="Montserrat Medium" pitchFamily="2" charset="0"/>
                <a:cs typeface="VSJEME+Montserrat-Regular"/>
              </a:rPr>
              <a:t>celui</a:t>
            </a:r>
            <a:r>
              <a:rPr lang="fr-FR" sz="1800" spc="138" dirty="0">
                <a:latin typeface="Montserrat Medium" pitchFamily="2" charset="0"/>
                <a:cs typeface="VSJEME+Montserrat-Regular"/>
              </a:rPr>
              <a:t> </a:t>
            </a:r>
            <a:r>
              <a:rPr lang="fr-FR" sz="1800" dirty="0">
                <a:latin typeface="Montserrat Medium" pitchFamily="2" charset="0"/>
                <a:cs typeface="VSJEME+Montserrat-Regular"/>
              </a:rPr>
              <a:t>que</a:t>
            </a:r>
            <a:r>
              <a:rPr lang="fr-FR" sz="1800" spc="138" dirty="0">
                <a:latin typeface="Montserrat Medium" pitchFamily="2" charset="0"/>
                <a:cs typeface="VSJEME+Montserrat-Regular"/>
              </a:rPr>
              <a:t> </a:t>
            </a:r>
            <a:r>
              <a:rPr lang="fr-FR" sz="1800" dirty="0">
                <a:latin typeface="Montserrat Medium" pitchFamily="2" charset="0"/>
                <a:cs typeface="VSJEME+Montserrat-Regular"/>
              </a:rPr>
              <a:t>nous</a:t>
            </a:r>
            <a:r>
              <a:rPr lang="fr-FR" sz="1800" spc="138" dirty="0">
                <a:latin typeface="Montserrat Medium" pitchFamily="2" charset="0"/>
                <a:cs typeface="VSJEME+Montserrat-Regular"/>
              </a:rPr>
              <a:t> </a:t>
            </a:r>
            <a:r>
              <a:rPr lang="fr-FR" sz="1800" dirty="0">
                <a:latin typeface="Montserrat Medium" pitchFamily="2" charset="0"/>
                <a:cs typeface="VSJEME+Montserrat-Regular"/>
              </a:rPr>
              <a:t>voulons</a:t>
            </a:r>
            <a:r>
              <a:rPr lang="fr-FR" sz="1800" spc="138" dirty="0">
                <a:latin typeface="Montserrat Medium" pitchFamily="2" charset="0"/>
                <a:cs typeface="VSJEME+Montserrat-Regular"/>
              </a:rPr>
              <a:t> </a:t>
            </a:r>
            <a:r>
              <a:rPr lang="fr-FR" sz="1800" dirty="0">
                <a:latin typeface="Montserrat Medium" pitchFamily="2" charset="0"/>
                <a:cs typeface="VSJEME+Montserrat-Regular"/>
              </a:rPr>
              <a:t>insérer.</a:t>
            </a:r>
            <a:r>
              <a:rPr lang="fr-FR" sz="1800" spc="138" dirty="0">
                <a:latin typeface="Montserrat Medium" pitchFamily="2" charset="0"/>
                <a:cs typeface="VSJEME+Montserrat-Regular"/>
              </a:rPr>
              <a:t> </a:t>
            </a:r>
            <a:r>
              <a:rPr lang="fr-FR" sz="1800" dirty="0">
                <a:latin typeface="Montserrat Medium" pitchFamily="2" charset="0"/>
                <a:cs typeface="VSJEME+Montserrat-Regular"/>
              </a:rPr>
              <a:t>Il apparaîtra alors </a:t>
            </a:r>
            <a:r>
              <a:rPr lang="fr-FR" sz="1800" b="1" dirty="0">
                <a:latin typeface="Montserrat Medium" pitchFamily="2" charset="0"/>
                <a:cs typeface="Montserrat"/>
              </a:rPr>
              <a:t>automatiquement</a:t>
            </a:r>
            <a:r>
              <a:rPr lang="fr-FR" sz="1800" b="1" spc="-25" dirty="0">
                <a:latin typeface="Montserrat Medium" pitchFamily="2" charset="0"/>
                <a:cs typeface="Montserrat"/>
              </a:rPr>
              <a:t> </a:t>
            </a:r>
            <a:r>
              <a:rPr lang="fr-FR" sz="1800" dirty="0">
                <a:latin typeface="Montserrat Medium" pitchFamily="2" charset="0"/>
                <a:cs typeface="VSJEME+Montserrat-Regular"/>
              </a:rPr>
              <a:t>dans notre Canevas de la page active.</a:t>
            </a:r>
          </a:p>
          <a:p>
            <a:pPr algn="just">
              <a:lnSpc>
                <a:spcPct val="150000"/>
              </a:lnSpc>
              <a:spcBef>
                <a:spcPts val="0"/>
              </a:spcBef>
            </a:pPr>
            <a:r>
              <a:rPr lang="fr-FR" sz="1800" b="1" dirty="0">
                <a:latin typeface="Montserrat Medium" pitchFamily="2" charset="0"/>
                <a:cs typeface="Montserrat"/>
              </a:rPr>
              <a:t>Comment choisir notre visuel ?</a:t>
            </a:r>
          </a:p>
          <a:p>
            <a:pPr algn="just">
              <a:lnSpc>
                <a:spcPct val="150000"/>
              </a:lnSpc>
              <a:spcBef>
                <a:spcPts val="0"/>
              </a:spcBef>
            </a:pPr>
            <a:r>
              <a:rPr lang="fr-FR" sz="1800" dirty="0">
                <a:solidFill>
                  <a:srgbClr val="000000"/>
                </a:solidFill>
                <a:latin typeface="Montserrat Medium" pitchFamily="2" charset="0"/>
                <a:cs typeface="VSJEME+Montserrat-Regular"/>
              </a:rPr>
              <a:t>Tout</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simplement</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selon</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la</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donnée</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que</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vous</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voulez</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afficher.</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Ici</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c’est</a:t>
            </a:r>
            <a:r>
              <a:rPr lang="fr-FR" sz="1800" spc="37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une mesure,</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autrement</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dit,</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c’est</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une</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valeur</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unique.</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Alors,</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nous</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allons</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utiliser</a:t>
            </a:r>
            <a:r>
              <a:rPr lang="fr-FR" sz="1800" spc="144"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ce visuel :</a:t>
            </a:r>
          </a:p>
        </p:txBody>
      </p:sp>
      <p:sp>
        <p:nvSpPr>
          <p:cNvPr id="6" name="object 1">
            <a:extLst>
              <a:ext uri="{FF2B5EF4-FFF2-40B4-BE49-F238E27FC236}">
                <a16:creationId xmlns:a16="http://schemas.microsoft.com/office/drawing/2014/main" id="{B50F6260-24E1-20CA-E396-2871E05345E8}"/>
              </a:ext>
            </a:extLst>
          </p:cNvPr>
          <p:cNvSpPr/>
          <p:nvPr/>
        </p:nvSpPr>
        <p:spPr>
          <a:xfrm>
            <a:off x="7153150" y="3131026"/>
            <a:ext cx="3275365" cy="3344012"/>
          </a:xfrm>
          <a:prstGeom prst="rect">
            <a:avLst/>
          </a:prstGeom>
          <a:blipFill>
            <a:blip r:embed="rId2" cstate="print"/>
            <a:stretch>
              <a:fillRect/>
            </a:stretch>
          </a:blipFill>
        </p:spPr>
        <p:txBody>
          <a:bodyPr wrap="square" lIns="0" tIns="0" rIns="0" bIns="0" rtlCol="0">
            <a:spAutoFit/>
          </a:bodyPr>
          <a:lstStyle/>
          <a:p>
            <a:endParaRPr/>
          </a:p>
        </p:txBody>
      </p:sp>
      <p:sp>
        <p:nvSpPr>
          <p:cNvPr id="8" name="ZoneTexte 7">
            <a:extLst>
              <a:ext uri="{FF2B5EF4-FFF2-40B4-BE49-F238E27FC236}">
                <a16:creationId xmlns:a16="http://schemas.microsoft.com/office/drawing/2014/main" id="{A4992EFE-40EA-952E-24C4-39CC3BFEC8BA}"/>
              </a:ext>
            </a:extLst>
          </p:cNvPr>
          <p:cNvSpPr txBox="1"/>
          <p:nvPr/>
        </p:nvSpPr>
        <p:spPr>
          <a:xfrm>
            <a:off x="947712" y="3429000"/>
            <a:ext cx="5844974" cy="1291957"/>
          </a:xfrm>
          <a:prstGeom prst="rect">
            <a:avLst/>
          </a:prstGeom>
          <a:noFill/>
        </p:spPr>
        <p:txBody>
          <a:bodyPr wrap="square">
            <a:spAutoFit/>
          </a:bodyPr>
          <a:lstStyle/>
          <a:p>
            <a:pPr marL="0" marR="0" algn="just">
              <a:lnSpc>
                <a:spcPct val="150000"/>
              </a:lnSpc>
              <a:spcBef>
                <a:spcPts val="0"/>
              </a:spcBef>
              <a:spcAft>
                <a:spcPts val="0"/>
              </a:spcAft>
            </a:pPr>
            <a:r>
              <a:rPr lang="fr-FR" sz="1800" dirty="0">
                <a:solidFill>
                  <a:srgbClr val="000000"/>
                </a:solidFill>
                <a:latin typeface="Montserrat Medium" pitchFamily="2" charset="0"/>
                <a:cs typeface="VSJEME+Montserrat-Regular"/>
              </a:rPr>
              <a:t>C’est</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une</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carte</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qui</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permet</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de</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stocker</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une</a:t>
            </a:r>
            <a:r>
              <a:rPr lang="fr-FR"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valeur</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de</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n’importe</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quel</a:t>
            </a:r>
            <a:r>
              <a:rPr lang="fr-FR" sz="1800" spc="163" dirty="0">
                <a:solidFill>
                  <a:srgbClr val="000000"/>
                </a:solidFill>
                <a:latin typeface="Montserrat Medium" pitchFamily="2" charset="0"/>
                <a:cs typeface="VSJEME+Montserrat-Regular"/>
              </a:rPr>
              <a:t> </a:t>
            </a:r>
            <a:r>
              <a:rPr lang="fr-FR" sz="1800" dirty="0">
                <a:solidFill>
                  <a:srgbClr val="000000"/>
                </a:solidFill>
                <a:latin typeface="Montserrat Medium" pitchFamily="2" charset="0"/>
                <a:cs typeface="VSJEME+Montserrat-Regular"/>
              </a:rPr>
              <a:t>format (texte, nombre, date, etc…). Dans notre cas, c’est idéal.</a:t>
            </a:r>
          </a:p>
        </p:txBody>
      </p:sp>
      <p:pic>
        <p:nvPicPr>
          <p:cNvPr id="9" name="Image 8">
            <a:extLst>
              <a:ext uri="{FF2B5EF4-FFF2-40B4-BE49-F238E27FC236}">
                <a16:creationId xmlns:a16="http://schemas.microsoft.com/office/drawing/2014/main" id="{B9D487F8-33CE-FA54-5871-5053B27C6EE8}"/>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0" name="Image 9">
            <a:extLst>
              <a:ext uri="{FF2B5EF4-FFF2-40B4-BE49-F238E27FC236}">
                <a16:creationId xmlns:a16="http://schemas.microsoft.com/office/drawing/2014/main" id="{50E6DA39-699F-72BA-EC33-B1701D4CB571}"/>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201200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06D1D-3F21-9842-025E-817DAACBA54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74C8E2D-F534-1D99-B0F2-1B8741E42A2A}"/>
              </a:ext>
            </a:extLst>
          </p:cNvPr>
          <p:cNvSpPr>
            <a:spLocks noGrp="1"/>
          </p:cNvSpPr>
          <p:nvPr>
            <p:ph type="ctrTitle"/>
          </p:nvPr>
        </p:nvSpPr>
        <p:spPr>
          <a:xfrm>
            <a:off x="925941" y="344060"/>
            <a:ext cx="8186322"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visuel</a:t>
            </a:r>
          </a:p>
        </p:txBody>
      </p:sp>
      <p:sp>
        <p:nvSpPr>
          <p:cNvPr id="3" name="Sous-titre 2">
            <a:extLst>
              <a:ext uri="{FF2B5EF4-FFF2-40B4-BE49-F238E27FC236}">
                <a16:creationId xmlns:a16="http://schemas.microsoft.com/office/drawing/2014/main" id="{1F34D78B-095E-281D-E017-66338C691ED2}"/>
              </a:ext>
            </a:extLst>
          </p:cNvPr>
          <p:cNvSpPr>
            <a:spLocks noGrp="1"/>
          </p:cNvSpPr>
          <p:nvPr>
            <p:ph type="subTitle" idx="1"/>
          </p:nvPr>
        </p:nvSpPr>
        <p:spPr>
          <a:xfrm>
            <a:off x="925941" y="1067146"/>
            <a:ext cx="10175389" cy="500397"/>
          </a:xfrm>
        </p:spPr>
        <p:txBody>
          <a:bodyPr>
            <a:noAutofit/>
          </a:bodyPr>
          <a:lstStyle/>
          <a:p>
            <a:pPr algn="just">
              <a:lnSpc>
                <a:spcPct val="150000"/>
              </a:lnSpc>
              <a:spcBef>
                <a:spcPts val="0"/>
              </a:spcBef>
            </a:pPr>
            <a:r>
              <a:rPr lang="fr-FR" sz="1800" dirty="0">
                <a:solidFill>
                  <a:srgbClr val="000000"/>
                </a:solidFill>
                <a:latin typeface="Montserrat Medium" pitchFamily="2" charset="0"/>
                <a:cs typeface="VSJEME+Montserrat-Regular"/>
              </a:rPr>
              <a:t>Voici le résultat après avoir cliqué sur le visuel :</a:t>
            </a:r>
          </a:p>
        </p:txBody>
      </p:sp>
      <p:sp>
        <p:nvSpPr>
          <p:cNvPr id="4" name="object 2">
            <a:extLst>
              <a:ext uri="{FF2B5EF4-FFF2-40B4-BE49-F238E27FC236}">
                <a16:creationId xmlns:a16="http://schemas.microsoft.com/office/drawing/2014/main" id="{FC3429E6-061C-A4E6-4D19-8F2BD22A2AD2}"/>
              </a:ext>
            </a:extLst>
          </p:cNvPr>
          <p:cNvSpPr/>
          <p:nvPr/>
        </p:nvSpPr>
        <p:spPr>
          <a:xfrm>
            <a:off x="925941" y="1567543"/>
            <a:ext cx="7368973" cy="4582887"/>
          </a:xfrm>
          <a:prstGeom prst="rect">
            <a:avLst/>
          </a:prstGeom>
          <a:blipFill>
            <a:blip r:embed="rId2" cstate="print"/>
            <a:stretch>
              <a:fillRect/>
            </a:stretch>
          </a:blipFill>
        </p:spPr>
        <p:txBody>
          <a:bodyPr wrap="square" lIns="0" tIns="0" rIns="0" bIns="0" rtlCol="0">
            <a:spAutoFit/>
          </a:bodyPr>
          <a:lstStyle/>
          <a:p>
            <a:endParaRPr/>
          </a:p>
        </p:txBody>
      </p:sp>
      <p:pic>
        <p:nvPicPr>
          <p:cNvPr id="5" name="Image 4">
            <a:extLst>
              <a:ext uri="{FF2B5EF4-FFF2-40B4-BE49-F238E27FC236}">
                <a16:creationId xmlns:a16="http://schemas.microsoft.com/office/drawing/2014/main" id="{B28F5437-5D5B-546A-FDEE-FBF00DA991C0}"/>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76F582EF-6681-1D21-6D88-D21D9237CC99}"/>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837973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1BC21-B18B-7274-D129-9E2B5DEEFB2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865D5C1-A2BF-2313-4982-43F886696DFB}"/>
              </a:ext>
            </a:extLst>
          </p:cNvPr>
          <p:cNvSpPr>
            <a:spLocks noGrp="1"/>
          </p:cNvSpPr>
          <p:nvPr>
            <p:ph type="ctrTitle"/>
          </p:nvPr>
        </p:nvSpPr>
        <p:spPr>
          <a:xfrm>
            <a:off x="925941" y="344060"/>
            <a:ext cx="8186322"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visuel</a:t>
            </a:r>
          </a:p>
        </p:txBody>
      </p:sp>
      <p:sp>
        <p:nvSpPr>
          <p:cNvPr id="3" name="Sous-titre 2">
            <a:extLst>
              <a:ext uri="{FF2B5EF4-FFF2-40B4-BE49-F238E27FC236}">
                <a16:creationId xmlns:a16="http://schemas.microsoft.com/office/drawing/2014/main" id="{FE22A7A9-DD3B-81E5-21E4-23E99AEB6458}"/>
              </a:ext>
            </a:extLst>
          </p:cNvPr>
          <p:cNvSpPr>
            <a:spLocks noGrp="1"/>
          </p:cNvSpPr>
          <p:nvPr>
            <p:ph type="subTitle" idx="1"/>
          </p:nvPr>
        </p:nvSpPr>
        <p:spPr>
          <a:xfrm>
            <a:off x="925941" y="1067146"/>
            <a:ext cx="10175389" cy="1295054"/>
          </a:xfrm>
        </p:spPr>
        <p:txBody>
          <a:bodyPr>
            <a:noAutofit/>
          </a:bodyPr>
          <a:lstStyle/>
          <a:p>
            <a:pPr algn="just">
              <a:lnSpc>
                <a:spcPct val="150000"/>
              </a:lnSpc>
              <a:spcBef>
                <a:spcPts val="0"/>
              </a:spcBef>
            </a:pPr>
            <a:r>
              <a:rPr lang="fr-FR" sz="1800" dirty="0">
                <a:latin typeface="Montserrat Medium" pitchFamily="2" charset="0"/>
                <a:cs typeface="VSJEME+Montserrat-Regular"/>
              </a:rPr>
              <a:t>Nous pouvons maintenant cocher la mesure « Moyenne » pour qu’elle s’insère dans</a:t>
            </a:r>
            <a:r>
              <a:rPr lang="fr-FR" sz="1800" spc="228" dirty="0">
                <a:latin typeface="Montserrat Medium" pitchFamily="2" charset="0"/>
                <a:cs typeface="VSJEME+Montserrat-Regular"/>
              </a:rPr>
              <a:t> </a:t>
            </a:r>
            <a:r>
              <a:rPr lang="fr-FR" sz="1800" dirty="0">
                <a:latin typeface="Montserrat Medium" pitchFamily="2" charset="0"/>
                <a:cs typeface="VSJEME+Montserrat-Regular"/>
              </a:rPr>
              <a:t>notre</a:t>
            </a:r>
            <a:r>
              <a:rPr lang="fr-FR" sz="1800" spc="228" dirty="0">
                <a:latin typeface="Montserrat Medium" pitchFamily="2" charset="0"/>
                <a:cs typeface="VSJEME+Montserrat-Regular"/>
              </a:rPr>
              <a:t> </a:t>
            </a:r>
            <a:r>
              <a:rPr lang="fr-FR" sz="1800" dirty="0">
                <a:latin typeface="Montserrat Medium" pitchFamily="2" charset="0"/>
                <a:cs typeface="VSJEME+Montserrat-Regular"/>
              </a:rPr>
              <a:t>visuel.</a:t>
            </a:r>
            <a:r>
              <a:rPr lang="fr-FR" sz="1800" spc="228" dirty="0">
                <a:latin typeface="Montserrat Medium" pitchFamily="2" charset="0"/>
                <a:cs typeface="VSJEME+Montserrat-Regular"/>
              </a:rPr>
              <a:t> </a:t>
            </a:r>
            <a:r>
              <a:rPr lang="fr-FR" sz="1800" dirty="0">
                <a:latin typeface="Montserrat Medium" pitchFamily="2" charset="0"/>
                <a:cs typeface="VSJEME+Montserrat-Regular"/>
              </a:rPr>
              <a:t>Attention,</a:t>
            </a:r>
            <a:r>
              <a:rPr lang="fr-FR" sz="1800" spc="228" dirty="0">
                <a:latin typeface="Montserrat Medium" pitchFamily="2" charset="0"/>
                <a:cs typeface="VSJEME+Montserrat-Regular"/>
              </a:rPr>
              <a:t> </a:t>
            </a:r>
            <a:r>
              <a:rPr lang="fr-FR" sz="1800" dirty="0">
                <a:latin typeface="Montserrat Medium" pitchFamily="2" charset="0"/>
                <a:cs typeface="VSJEME+Montserrat-Regular"/>
              </a:rPr>
              <a:t>veillez</a:t>
            </a:r>
            <a:r>
              <a:rPr lang="fr-FR" sz="1800" spc="228" dirty="0">
                <a:latin typeface="Montserrat Medium" pitchFamily="2" charset="0"/>
                <a:cs typeface="VSJEME+Montserrat-Regular"/>
              </a:rPr>
              <a:t> </a:t>
            </a:r>
            <a:r>
              <a:rPr lang="fr-FR" sz="1800" dirty="0">
                <a:latin typeface="Montserrat Medium" pitchFamily="2" charset="0"/>
                <a:cs typeface="VSJEME+Montserrat-Regular"/>
              </a:rPr>
              <a:t>à</a:t>
            </a:r>
            <a:r>
              <a:rPr lang="fr-FR" sz="1800" spc="228" dirty="0">
                <a:latin typeface="Montserrat Medium" pitchFamily="2" charset="0"/>
                <a:cs typeface="VSJEME+Montserrat-Regular"/>
              </a:rPr>
              <a:t> </a:t>
            </a:r>
            <a:r>
              <a:rPr lang="fr-FR" sz="1800" dirty="0">
                <a:latin typeface="Montserrat Medium" pitchFamily="2" charset="0"/>
                <a:cs typeface="VSJEME+Montserrat-Regular"/>
              </a:rPr>
              <a:t>bien</a:t>
            </a:r>
            <a:r>
              <a:rPr lang="fr-FR" sz="1800" spc="229" dirty="0">
                <a:latin typeface="Montserrat Medium" pitchFamily="2" charset="0"/>
                <a:cs typeface="VSJEME+Montserrat-Regular"/>
              </a:rPr>
              <a:t> </a:t>
            </a:r>
            <a:r>
              <a:rPr lang="fr-FR" sz="1800" b="1" dirty="0">
                <a:latin typeface="Montserrat Medium" pitchFamily="2" charset="0"/>
                <a:cs typeface="Montserrat"/>
              </a:rPr>
              <a:t>sélectionner</a:t>
            </a:r>
            <a:r>
              <a:rPr lang="fr-FR" sz="1800" b="1" spc="240" dirty="0">
                <a:latin typeface="Montserrat Medium" pitchFamily="2" charset="0"/>
                <a:cs typeface="Montserrat"/>
              </a:rPr>
              <a:t> </a:t>
            </a:r>
            <a:r>
              <a:rPr lang="fr-FR" sz="1800" b="1" dirty="0">
                <a:latin typeface="Montserrat Medium" pitchFamily="2" charset="0"/>
                <a:cs typeface="Montserrat"/>
              </a:rPr>
              <a:t>le</a:t>
            </a:r>
            <a:r>
              <a:rPr lang="fr-FR" sz="1800" b="1" spc="240" dirty="0">
                <a:latin typeface="Montserrat Medium" pitchFamily="2" charset="0"/>
                <a:cs typeface="Montserrat"/>
              </a:rPr>
              <a:t> </a:t>
            </a:r>
            <a:r>
              <a:rPr lang="fr-FR" sz="1800" b="1" dirty="0">
                <a:latin typeface="Montserrat Medium" pitchFamily="2" charset="0"/>
                <a:cs typeface="Montserrat"/>
              </a:rPr>
              <a:t>visuel</a:t>
            </a:r>
            <a:r>
              <a:rPr lang="fr-FR" sz="1800" b="1" spc="240" dirty="0">
                <a:latin typeface="Montserrat Medium" pitchFamily="2" charset="0"/>
                <a:cs typeface="Montserrat"/>
              </a:rPr>
              <a:t> </a:t>
            </a:r>
            <a:r>
              <a:rPr lang="fr-FR" sz="1800" b="1" dirty="0">
                <a:latin typeface="Montserrat Medium" pitchFamily="2" charset="0"/>
                <a:cs typeface="Montserrat"/>
              </a:rPr>
              <a:t>avant</a:t>
            </a:r>
            <a:r>
              <a:rPr lang="fr-FR" sz="1800" b="1" spc="240" dirty="0">
                <a:latin typeface="Montserrat Medium" pitchFamily="2" charset="0"/>
                <a:cs typeface="Montserrat"/>
              </a:rPr>
              <a:t> </a:t>
            </a:r>
            <a:r>
              <a:rPr lang="fr-FR" sz="1800" b="1" dirty="0">
                <a:latin typeface="Montserrat Medium" pitchFamily="2" charset="0"/>
                <a:cs typeface="Montserrat"/>
              </a:rPr>
              <a:t>de cocher</a:t>
            </a:r>
            <a:r>
              <a:rPr lang="fr-FR" sz="1800" b="1" spc="110" dirty="0">
                <a:latin typeface="Montserrat Medium" pitchFamily="2" charset="0"/>
                <a:cs typeface="Montserrat"/>
              </a:rPr>
              <a:t> </a:t>
            </a:r>
            <a:r>
              <a:rPr lang="fr-FR" sz="1800" b="1" dirty="0">
                <a:latin typeface="Montserrat Medium" pitchFamily="2" charset="0"/>
                <a:cs typeface="Montserrat"/>
              </a:rPr>
              <a:t>la</a:t>
            </a:r>
            <a:r>
              <a:rPr lang="fr-FR" sz="1800" b="1" spc="110" dirty="0">
                <a:latin typeface="Montserrat Medium" pitchFamily="2" charset="0"/>
                <a:cs typeface="Montserrat"/>
              </a:rPr>
              <a:t> </a:t>
            </a:r>
            <a:r>
              <a:rPr lang="fr-FR" sz="1800" b="1" dirty="0">
                <a:latin typeface="Montserrat Medium" pitchFamily="2" charset="0"/>
                <a:cs typeface="Montserrat"/>
              </a:rPr>
              <a:t>mesure</a:t>
            </a:r>
            <a:r>
              <a:rPr lang="fr-FR" sz="1800" dirty="0">
                <a:latin typeface="Montserrat Medium" pitchFamily="2" charset="0"/>
                <a:cs typeface="VSJEME+Montserrat-Regular"/>
              </a:rPr>
              <a:t>.</a:t>
            </a:r>
            <a:r>
              <a:rPr lang="fr-FR" sz="1800" spc="102" dirty="0">
                <a:latin typeface="Montserrat Medium" pitchFamily="2" charset="0"/>
                <a:cs typeface="VSJEME+Montserrat-Regular"/>
              </a:rPr>
              <a:t> </a:t>
            </a:r>
            <a:r>
              <a:rPr lang="fr-FR" sz="1800" dirty="0">
                <a:latin typeface="Montserrat Medium" pitchFamily="2" charset="0"/>
                <a:cs typeface="VSJEME+Montserrat-Regular"/>
              </a:rPr>
              <a:t>Nous</a:t>
            </a:r>
            <a:r>
              <a:rPr lang="fr-FR" sz="1800" spc="102" dirty="0">
                <a:latin typeface="Montserrat Medium" pitchFamily="2" charset="0"/>
                <a:cs typeface="VSJEME+Montserrat-Regular"/>
              </a:rPr>
              <a:t> </a:t>
            </a:r>
            <a:r>
              <a:rPr lang="fr-FR" sz="1800" dirty="0">
                <a:latin typeface="Montserrat Medium" pitchFamily="2" charset="0"/>
                <a:cs typeface="VSJEME+Montserrat-Regular"/>
              </a:rPr>
              <a:t>reconnaissons</a:t>
            </a:r>
            <a:r>
              <a:rPr lang="fr-FR" sz="1800" spc="102" dirty="0">
                <a:latin typeface="Montserrat Medium" pitchFamily="2" charset="0"/>
                <a:cs typeface="VSJEME+Montserrat-Regular"/>
              </a:rPr>
              <a:t> </a:t>
            </a:r>
            <a:r>
              <a:rPr lang="fr-FR" sz="1800" dirty="0">
                <a:latin typeface="Montserrat Medium" pitchFamily="2" charset="0"/>
                <a:cs typeface="VSJEME+Montserrat-Regular"/>
              </a:rPr>
              <a:t>qu’un</a:t>
            </a:r>
            <a:r>
              <a:rPr lang="fr-FR" sz="1800" spc="102" dirty="0">
                <a:latin typeface="Montserrat Medium" pitchFamily="2" charset="0"/>
                <a:cs typeface="VSJEME+Montserrat-Regular"/>
              </a:rPr>
              <a:t> </a:t>
            </a:r>
            <a:r>
              <a:rPr lang="fr-FR" sz="1800" dirty="0">
                <a:latin typeface="Montserrat Medium" pitchFamily="2" charset="0"/>
                <a:cs typeface="VSJEME+Montserrat-Regular"/>
              </a:rPr>
              <a:t>visuel</a:t>
            </a:r>
            <a:r>
              <a:rPr lang="fr-FR" sz="1800" spc="102" dirty="0">
                <a:latin typeface="Montserrat Medium" pitchFamily="2" charset="0"/>
                <a:cs typeface="VSJEME+Montserrat-Regular"/>
              </a:rPr>
              <a:t> </a:t>
            </a:r>
            <a:r>
              <a:rPr lang="fr-FR" sz="1800" dirty="0">
                <a:latin typeface="Montserrat Medium" pitchFamily="2" charset="0"/>
                <a:cs typeface="VSJEME+Montserrat-Regular"/>
              </a:rPr>
              <a:t>est</a:t>
            </a:r>
            <a:r>
              <a:rPr lang="fr-FR" sz="1800" spc="102" dirty="0">
                <a:latin typeface="Montserrat Medium" pitchFamily="2" charset="0"/>
                <a:cs typeface="VSJEME+Montserrat-Regular"/>
              </a:rPr>
              <a:t> </a:t>
            </a:r>
            <a:r>
              <a:rPr lang="fr-FR" sz="1800" dirty="0">
                <a:latin typeface="Montserrat Medium" pitchFamily="2" charset="0"/>
                <a:cs typeface="VSJEME+Montserrat-Regular"/>
              </a:rPr>
              <a:t>sélectionné</a:t>
            </a:r>
            <a:r>
              <a:rPr lang="fr-FR" sz="1800" spc="102" dirty="0">
                <a:latin typeface="Montserrat Medium" pitchFamily="2" charset="0"/>
                <a:cs typeface="VSJEME+Montserrat-Regular"/>
              </a:rPr>
              <a:t> </a:t>
            </a:r>
            <a:r>
              <a:rPr lang="fr-FR" sz="1800" dirty="0">
                <a:latin typeface="Montserrat Medium" pitchFamily="2" charset="0"/>
                <a:cs typeface="VSJEME+Montserrat-Regular"/>
              </a:rPr>
              <a:t>car</a:t>
            </a:r>
            <a:r>
              <a:rPr lang="fr-FR" sz="1800" spc="102" dirty="0">
                <a:latin typeface="Montserrat Medium" pitchFamily="2" charset="0"/>
                <a:cs typeface="VSJEME+Montserrat-Regular"/>
              </a:rPr>
              <a:t> </a:t>
            </a:r>
            <a:r>
              <a:rPr lang="fr-FR" sz="1800" dirty="0">
                <a:latin typeface="Montserrat Medium" pitchFamily="2" charset="0"/>
                <a:cs typeface="VSJEME+Montserrat-Regular"/>
              </a:rPr>
              <a:t>il</a:t>
            </a:r>
            <a:r>
              <a:rPr lang="fr-FR" sz="1800" spc="102" dirty="0">
                <a:latin typeface="Montserrat Medium" pitchFamily="2" charset="0"/>
                <a:cs typeface="VSJEME+Montserrat-Regular"/>
              </a:rPr>
              <a:t> </a:t>
            </a:r>
            <a:r>
              <a:rPr lang="fr-FR" sz="1800" dirty="0">
                <a:latin typeface="Montserrat Medium" pitchFamily="2" charset="0"/>
                <a:cs typeface="VSJEME+Montserrat-Regular"/>
              </a:rPr>
              <a:t>est encadré.</a:t>
            </a:r>
          </a:p>
        </p:txBody>
      </p:sp>
      <p:sp>
        <p:nvSpPr>
          <p:cNvPr id="5" name="object 1">
            <a:extLst>
              <a:ext uri="{FF2B5EF4-FFF2-40B4-BE49-F238E27FC236}">
                <a16:creationId xmlns:a16="http://schemas.microsoft.com/office/drawing/2014/main" id="{33D96594-D9EE-FF5C-DB19-90048400651E}"/>
              </a:ext>
            </a:extLst>
          </p:cNvPr>
          <p:cNvSpPr/>
          <p:nvPr/>
        </p:nvSpPr>
        <p:spPr>
          <a:xfrm>
            <a:off x="925941" y="2380181"/>
            <a:ext cx="6813802" cy="4231240"/>
          </a:xfrm>
          <a:prstGeom prst="rect">
            <a:avLst/>
          </a:prstGeom>
          <a:blipFill>
            <a:blip r:embed="rId2" cstate="print"/>
            <a:stretch>
              <a:fillRect/>
            </a:stretch>
          </a:blipFill>
        </p:spPr>
        <p:txBody>
          <a:bodyPr wrap="square" lIns="0" tIns="0" rIns="0" bIns="0" rtlCol="0">
            <a:spAutoFit/>
          </a:bodyPr>
          <a:lstStyle/>
          <a:p>
            <a:endParaRPr/>
          </a:p>
        </p:txBody>
      </p:sp>
      <p:pic>
        <p:nvPicPr>
          <p:cNvPr id="7" name="Image 6">
            <a:extLst>
              <a:ext uri="{FF2B5EF4-FFF2-40B4-BE49-F238E27FC236}">
                <a16:creationId xmlns:a16="http://schemas.microsoft.com/office/drawing/2014/main" id="{8D25F6ED-652F-85CE-EA93-D3BA0B40CCBD}"/>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317EB3EE-9513-3FB2-03B8-08D2F400E6F6}"/>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0690805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11F93-A21B-A487-1970-D91A10DE47B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6BDB682-0728-6D9D-29D7-33CAB919E2BF}"/>
              </a:ext>
            </a:extLst>
          </p:cNvPr>
          <p:cNvSpPr>
            <a:spLocks noGrp="1"/>
          </p:cNvSpPr>
          <p:nvPr>
            <p:ph type="ctrTitle"/>
          </p:nvPr>
        </p:nvSpPr>
        <p:spPr>
          <a:xfrm>
            <a:off x="925941" y="344060"/>
            <a:ext cx="8186322"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visuel</a:t>
            </a:r>
          </a:p>
        </p:txBody>
      </p:sp>
      <p:sp>
        <p:nvSpPr>
          <p:cNvPr id="3" name="Sous-titre 2">
            <a:extLst>
              <a:ext uri="{FF2B5EF4-FFF2-40B4-BE49-F238E27FC236}">
                <a16:creationId xmlns:a16="http://schemas.microsoft.com/office/drawing/2014/main" id="{71D53CA7-22ED-CCD9-66DC-EEE210BF6696}"/>
              </a:ext>
            </a:extLst>
          </p:cNvPr>
          <p:cNvSpPr>
            <a:spLocks noGrp="1"/>
          </p:cNvSpPr>
          <p:nvPr>
            <p:ph type="subTitle" idx="1"/>
          </p:nvPr>
        </p:nvSpPr>
        <p:spPr>
          <a:xfrm>
            <a:off x="925941" y="1067146"/>
            <a:ext cx="10175389" cy="924940"/>
          </a:xfrm>
        </p:spPr>
        <p:txBody>
          <a:bodyPr>
            <a:noAutofit/>
          </a:bodyPr>
          <a:lstStyle/>
          <a:p>
            <a:pPr algn="just">
              <a:lnSpc>
                <a:spcPct val="150000"/>
              </a:lnSpc>
              <a:spcBef>
                <a:spcPts val="0"/>
              </a:spcBef>
            </a:pPr>
            <a:r>
              <a:rPr lang="fr-FR" sz="1800" dirty="0">
                <a:latin typeface="Montserrat Medium" pitchFamily="2" charset="0"/>
                <a:cs typeface="VSJEME+Montserrat-Regular"/>
              </a:rPr>
              <a:t>Nous</a:t>
            </a:r>
            <a:r>
              <a:rPr lang="fr-FR" sz="1800" spc="134" dirty="0">
                <a:latin typeface="Montserrat Medium" pitchFamily="2" charset="0"/>
                <a:cs typeface="VSJEME+Montserrat-Regular"/>
              </a:rPr>
              <a:t> </a:t>
            </a:r>
            <a:r>
              <a:rPr lang="fr-FR" sz="1800" dirty="0">
                <a:latin typeface="Montserrat Medium" pitchFamily="2" charset="0"/>
                <a:cs typeface="VSJEME+Montserrat-Regular"/>
              </a:rPr>
              <a:t>allons</a:t>
            </a:r>
            <a:r>
              <a:rPr lang="fr-FR" sz="1800" spc="134" dirty="0">
                <a:latin typeface="Montserrat Medium" pitchFamily="2" charset="0"/>
                <a:cs typeface="VSJEME+Montserrat-Regular"/>
              </a:rPr>
              <a:t> </a:t>
            </a:r>
            <a:r>
              <a:rPr lang="fr-FR" sz="1800" dirty="0">
                <a:latin typeface="Montserrat Medium" pitchFamily="2" charset="0"/>
                <a:cs typeface="VSJEME+Montserrat-Regular"/>
              </a:rPr>
              <a:t>maintenant</a:t>
            </a:r>
            <a:r>
              <a:rPr lang="fr-FR" sz="1800" spc="134" dirty="0">
                <a:latin typeface="Montserrat Medium" pitchFamily="2" charset="0"/>
                <a:cs typeface="VSJEME+Montserrat-Regular"/>
              </a:rPr>
              <a:t> </a:t>
            </a:r>
            <a:r>
              <a:rPr lang="fr-FR" sz="1800" dirty="0">
                <a:latin typeface="Montserrat Medium" pitchFamily="2" charset="0"/>
                <a:cs typeface="VSJEME+Montserrat-Regular"/>
              </a:rPr>
              <a:t>insérer</a:t>
            </a:r>
            <a:r>
              <a:rPr lang="fr-FR" sz="1800" spc="134" dirty="0">
                <a:latin typeface="Montserrat Medium" pitchFamily="2" charset="0"/>
                <a:cs typeface="VSJEME+Montserrat-Regular"/>
              </a:rPr>
              <a:t> </a:t>
            </a:r>
            <a:r>
              <a:rPr lang="fr-FR" sz="1800" dirty="0">
                <a:latin typeface="Montserrat Medium" pitchFamily="2" charset="0"/>
                <a:cs typeface="VSJEME+Montserrat-Regular"/>
              </a:rPr>
              <a:t>une</a:t>
            </a:r>
            <a:r>
              <a:rPr lang="fr-FR" sz="1800" spc="134" dirty="0">
                <a:latin typeface="Montserrat Medium" pitchFamily="2" charset="0"/>
                <a:cs typeface="VSJEME+Montserrat-Regular"/>
              </a:rPr>
              <a:t> </a:t>
            </a:r>
            <a:r>
              <a:rPr lang="fr-FR" sz="1800" dirty="0">
                <a:latin typeface="Montserrat Medium" pitchFamily="2" charset="0"/>
                <a:cs typeface="VSJEME+Montserrat-Regular"/>
              </a:rPr>
              <a:t>seconde</a:t>
            </a:r>
            <a:r>
              <a:rPr lang="fr-FR" sz="1800" spc="134" dirty="0">
                <a:latin typeface="Montserrat Medium" pitchFamily="2" charset="0"/>
                <a:cs typeface="VSJEME+Montserrat-Regular"/>
              </a:rPr>
              <a:t> </a:t>
            </a:r>
            <a:r>
              <a:rPr lang="fr-FR" sz="1800" dirty="0">
                <a:latin typeface="Montserrat Medium" pitchFamily="2" charset="0"/>
                <a:cs typeface="VSJEME+Montserrat-Regular"/>
              </a:rPr>
              <a:t>fois</a:t>
            </a:r>
            <a:r>
              <a:rPr lang="fr-FR" sz="1800" spc="134" dirty="0">
                <a:latin typeface="Montserrat Medium" pitchFamily="2" charset="0"/>
                <a:cs typeface="VSJEME+Montserrat-Regular"/>
              </a:rPr>
              <a:t> </a:t>
            </a:r>
            <a:r>
              <a:rPr lang="fr-FR" sz="1800" dirty="0">
                <a:latin typeface="Montserrat Medium" pitchFamily="2" charset="0"/>
                <a:cs typeface="VSJEME+Montserrat-Regular"/>
              </a:rPr>
              <a:t>le</a:t>
            </a:r>
            <a:r>
              <a:rPr lang="fr-FR" sz="1800" spc="134" dirty="0">
                <a:latin typeface="Montserrat Medium" pitchFamily="2" charset="0"/>
                <a:cs typeface="VSJEME+Montserrat-Regular"/>
              </a:rPr>
              <a:t> </a:t>
            </a:r>
            <a:r>
              <a:rPr lang="fr-FR" sz="1800" dirty="0">
                <a:latin typeface="Montserrat Medium" pitchFamily="2" charset="0"/>
                <a:cs typeface="VSJEME+Montserrat-Regular"/>
              </a:rPr>
              <a:t>visuel</a:t>
            </a:r>
            <a:r>
              <a:rPr lang="fr-FR" sz="1800" spc="134" dirty="0">
                <a:latin typeface="Montserrat Medium" pitchFamily="2" charset="0"/>
                <a:cs typeface="VSJEME+Montserrat-Regular"/>
              </a:rPr>
              <a:t> </a:t>
            </a:r>
            <a:r>
              <a:rPr lang="fr-FR" sz="1800" dirty="0">
                <a:latin typeface="Montserrat Medium" pitchFamily="2" charset="0"/>
                <a:cs typeface="VSJEME+Montserrat-Regular"/>
              </a:rPr>
              <a:t>puis</a:t>
            </a:r>
            <a:r>
              <a:rPr lang="fr-FR" sz="1800" spc="134" dirty="0">
                <a:latin typeface="Montserrat Medium" pitchFamily="2" charset="0"/>
                <a:cs typeface="VSJEME+Montserrat-Regular"/>
              </a:rPr>
              <a:t> </a:t>
            </a:r>
            <a:r>
              <a:rPr lang="fr-FR" sz="1800" dirty="0">
                <a:latin typeface="Montserrat Medium" pitchFamily="2" charset="0"/>
                <a:cs typeface="VSJEME+Montserrat-Regular"/>
              </a:rPr>
              <a:t>cocher</a:t>
            </a:r>
            <a:r>
              <a:rPr lang="fr-FR" sz="1800" spc="134" dirty="0">
                <a:latin typeface="Montserrat Medium" pitchFamily="2" charset="0"/>
                <a:cs typeface="VSJEME+Montserrat-Regular"/>
              </a:rPr>
              <a:t> </a:t>
            </a:r>
            <a:r>
              <a:rPr lang="fr-FR" sz="1800" dirty="0">
                <a:latin typeface="Montserrat Medium" pitchFamily="2" charset="0"/>
                <a:cs typeface="VSJEME+Montserrat-Regular"/>
              </a:rPr>
              <a:t>la</a:t>
            </a:r>
            <a:r>
              <a:rPr lang="fr-FR" sz="1800" spc="134" dirty="0">
                <a:latin typeface="Montserrat Medium" pitchFamily="2" charset="0"/>
                <a:cs typeface="VSJEME+Montserrat-Regular"/>
              </a:rPr>
              <a:t> </a:t>
            </a:r>
            <a:r>
              <a:rPr lang="fr-FR" sz="1800" dirty="0">
                <a:latin typeface="Montserrat Medium" pitchFamily="2" charset="0"/>
                <a:cs typeface="VSJEME+Montserrat-Regular"/>
              </a:rPr>
              <a:t>colonne « Note » afin de vous montrer ce qu’est </a:t>
            </a:r>
            <a:r>
              <a:rPr lang="fr-FR" sz="1800" b="1" dirty="0">
                <a:latin typeface="Montserrat Medium" pitchFamily="2" charset="0"/>
                <a:cs typeface="Montserrat"/>
              </a:rPr>
              <a:t>un calcul natif</a:t>
            </a:r>
            <a:r>
              <a:rPr lang="fr-FR" sz="1800" dirty="0">
                <a:latin typeface="Montserrat Medium" pitchFamily="2" charset="0"/>
                <a:cs typeface="VSJEME+Montserrat-Regular"/>
              </a:rPr>
              <a:t>. </a:t>
            </a:r>
          </a:p>
          <a:p>
            <a:pPr algn="just">
              <a:lnSpc>
                <a:spcPct val="150000"/>
              </a:lnSpc>
              <a:spcBef>
                <a:spcPts val="0"/>
              </a:spcBef>
            </a:pPr>
            <a:r>
              <a:rPr lang="fr-FR" sz="1800" dirty="0">
                <a:latin typeface="Montserrat Medium" pitchFamily="2" charset="0"/>
                <a:cs typeface="VSJEME+Montserrat-Regular"/>
              </a:rPr>
              <a:t>Voici ce qu’on obtient :</a:t>
            </a:r>
          </a:p>
        </p:txBody>
      </p:sp>
      <p:sp>
        <p:nvSpPr>
          <p:cNvPr id="4" name="object 2">
            <a:extLst>
              <a:ext uri="{FF2B5EF4-FFF2-40B4-BE49-F238E27FC236}">
                <a16:creationId xmlns:a16="http://schemas.microsoft.com/office/drawing/2014/main" id="{AB5C8863-CC71-7568-DDD2-BBF85BB2F5C1}"/>
              </a:ext>
            </a:extLst>
          </p:cNvPr>
          <p:cNvSpPr/>
          <p:nvPr/>
        </p:nvSpPr>
        <p:spPr>
          <a:xfrm>
            <a:off x="1042033" y="2437583"/>
            <a:ext cx="6708596" cy="3799931"/>
          </a:xfrm>
          <a:prstGeom prst="rect">
            <a:avLst/>
          </a:prstGeom>
          <a:blipFill>
            <a:blip r:embed="rId2" cstate="print"/>
            <a:stretch>
              <a:fillRect/>
            </a:stretch>
          </a:blipFill>
        </p:spPr>
        <p:txBody>
          <a:bodyPr wrap="square" lIns="0" tIns="0" rIns="0" bIns="0" rtlCol="0">
            <a:spAutoFit/>
          </a:bodyPr>
          <a:lstStyle/>
          <a:p>
            <a:endParaRPr/>
          </a:p>
        </p:txBody>
      </p:sp>
      <p:pic>
        <p:nvPicPr>
          <p:cNvPr id="6" name="Image 5">
            <a:extLst>
              <a:ext uri="{FF2B5EF4-FFF2-40B4-BE49-F238E27FC236}">
                <a16:creationId xmlns:a16="http://schemas.microsoft.com/office/drawing/2014/main" id="{F3B530CE-7A5A-9FA8-23EF-4074B081E1A1}"/>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7" name="Image 6">
            <a:extLst>
              <a:ext uri="{FF2B5EF4-FFF2-40B4-BE49-F238E27FC236}">
                <a16:creationId xmlns:a16="http://schemas.microsoft.com/office/drawing/2014/main" id="{B344C4CA-871D-B93F-BD6F-703EB6EFAAC1}"/>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1499798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85137-327B-B31C-79B7-9992E33C1E7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5F3C1A4-CFE2-6CF2-2020-6DA4719D0688}"/>
              </a:ext>
            </a:extLst>
          </p:cNvPr>
          <p:cNvSpPr>
            <a:spLocks noGrp="1"/>
          </p:cNvSpPr>
          <p:nvPr>
            <p:ph type="ctrTitle"/>
          </p:nvPr>
        </p:nvSpPr>
        <p:spPr>
          <a:xfrm>
            <a:off x="925941" y="169884"/>
            <a:ext cx="8186322"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visuel</a:t>
            </a:r>
          </a:p>
        </p:txBody>
      </p:sp>
      <p:sp>
        <p:nvSpPr>
          <p:cNvPr id="3" name="Sous-titre 2">
            <a:extLst>
              <a:ext uri="{FF2B5EF4-FFF2-40B4-BE49-F238E27FC236}">
                <a16:creationId xmlns:a16="http://schemas.microsoft.com/office/drawing/2014/main" id="{F3444788-E610-AE54-EA91-F3D7F1EBBA1F}"/>
              </a:ext>
            </a:extLst>
          </p:cNvPr>
          <p:cNvSpPr>
            <a:spLocks noGrp="1"/>
          </p:cNvSpPr>
          <p:nvPr>
            <p:ph type="subTitle" idx="1"/>
          </p:nvPr>
        </p:nvSpPr>
        <p:spPr>
          <a:xfrm>
            <a:off x="925941" y="892969"/>
            <a:ext cx="10175389" cy="1743089"/>
          </a:xfrm>
        </p:spPr>
        <p:txBody>
          <a:bodyPr>
            <a:noAutofit/>
          </a:bodyPr>
          <a:lstStyle/>
          <a:p>
            <a:pPr algn="just">
              <a:lnSpc>
                <a:spcPct val="150000"/>
              </a:lnSpc>
              <a:spcBef>
                <a:spcPts val="0"/>
              </a:spcBef>
            </a:pPr>
            <a:r>
              <a:rPr lang="fr-FR" sz="1800" dirty="0">
                <a:latin typeface="Montserrat Medium" pitchFamily="2" charset="0"/>
                <a:cs typeface="VSJEME+Montserrat-Regular"/>
              </a:rPr>
              <a:t>Nous</a:t>
            </a:r>
            <a:r>
              <a:rPr lang="fr-FR" sz="1800" spc="48" dirty="0">
                <a:latin typeface="Montserrat Medium" pitchFamily="2" charset="0"/>
                <a:cs typeface="VSJEME+Montserrat-Regular"/>
              </a:rPr>
              <a:t> </a:t>
            </a:r>
            <a:r>
              <a:rPr lang="fr-FR" sz="1800" dirty="0">
                <a:latin typeface="Montserrat Medium" pitchFamily="2" charset="0"/>
                <a:cs typeface="VSJEME+Montserrat-Regular"/>
              </a:rPr>
              <a:t>pouvons</a:t>
            </a:r>
            <a:r>
              <a:rPr lang="fr-FR" sz="1800" spc="48" dirty="0">
                <a:latin typeface="Montserrat Medium" pitchFamily="2" charset="0"/>
                <a:cs typeface="VSJEME+Montserrat-Regular"/>
              </a:rPr>
              <a:t> </a:t>
            </a:r>
            <a:r>
              <a:rPr lang="fr-FR" sz="1800" dirty="0">
                <a:latin typeface="Montserrat Medium" pitchFamily="2" charset="0"/>
                <a:cs typeface="VSJEME+Montserrat-Regular"/>
              </a:rPr>
              <a:t>remarquer</a:t>
            </a:r>
            <a:r>
              <a:rPr lang="fr-FR" sz="1800" spc="48" dirty="0">
                <a:latin typeface="Montserrat Medium" pitchFamily="2" charset="0"/>
                <a:cs typeface="VSJEME+Montserrat-Regular"/>
              </a:rPr>
              <a:t> </a:t>
            </a:r>
            <a:r>
              <a:rPr lang="fr-FR" sz="1800" dirty="0">
                <a:latin typeface="Montserrat Medium" pitchFamily="2" charset="0"/>
                <a:cs typeface="VSJEME+Montserrat-Regular"/>
              </a:rPr>
              <a:t>que</a:t>
            </a:r>
            <a:r>
              <a:rPr lang="fr-FR" sz="1800" spc="48" dirty="0">
                <a:latin typeface="Montserrat Medium" pitchFamily="2" charset="0"/>
                <a:cs typeface="VSJEME+Montserrat-Regular"/>
              </a:rPr>
              <a:t> </a:t>
            </a:r>
            <a:r>
              <a:rPr lang="fr-FR" sz="1800" dirty="0">
                <a:latin typeface="Montserrat Medium" pitchFamily="2" charset="0"/>
                <a:cs typeface="VSJEME+Montserrat-Regular"/>
              </a:rPr>
              <a:t>Power</a:t>
            </a:r>
            <a:r>
              <a:rPr lang="fr-FR" sz="1800" spc="48" dirty="0">
                <a:latin typeface="Montserrat Medium" pitchFamily="2" charset="0"/>
                <a:cs typeface="VSJEME+Montserrat-Regular"/>
              </a:rPr>
              <a:t> </a:t>
            </a:r>
            <a:r>
              <a:rPr lang="fr-FR" sz="1800" dirty="0">
                <a:latin typeface="Montserrat Medium" pitchFamily="2" charset="0"/>
                <a:cs typeface="VSJEME+Montserrat-Regular"/>
              </a:rPr>
              <a:t>BI</a:t>
            </a:r>
            <a:r>
              <a:rPr lang="fr-FR" sz="1800" spc="48" dirty="0">
                <a:latin typeface="Montserrat Medium" pitchFamily="2" charset="0"/>
                <a:cs typeface="VSJEME+Montserrat-Regular"/>
              </a:rPr>
              <a:t> </a:t>
            </a:r>
            <a:r>
              <a:rPr lang="fr-FR" sz="1800" dirty="0">
                <a:latin typeface="Montserrat Medium" pitchFamily="2" charset="0"/>
                <a:cs typeface="VSJEME+Montserrat-Regular"/>
              </a:rPr>
              <a:t>Desktop</a:t>
            </a:r>
            <a:r>
              <a:rPr lang="fr-FR" sz="1800" spc="48" dirty="0">
                <a:latin typeface="Montserrat Medium" pitchFamily="2" charset="0"/>
                <a:cs typeface="VSJEME+Montserrat-Regular"/>
              </a:rPr>
              <a:t> </a:t>
            </a:r>
            <a:r>
              <a:rPr lang="fr-FR" sz="1800" dirty="0">
                <a:latin typeface="Montserrat Medium" pitchFamily="2" charset="0"/>
                <a:cs typeface="VSJEME+Montserrat-Regular"/>
              </a:rPr>
              <a:t>nous</a:t>
            </a:r>
            <a:r>
              <a:rPr lang="fr-FR" sz="1800" spc="48" dirty="0">
                <a:latin typeface="Montserrat Medium" pitchFamily="2" charset="0"/>
                <a:cs typeface="VSJEME+Montserrat-Regular"/>
              </a:rPr>
              <a:t> </a:t>
            </a:r>
            <a:r>
              <a:rPr lang="fr-FR" sz="1800" dirty="0">
                <a:latin typeface="Montserrat Medium" pitchFamily="2" charset="0"/>
                <a:cs typeface="VSJEME+Montserrat-Regular"/>
              </a:rPr>
              <a:t>propose</a:t>
            </a:r>
            <a:r>
              <a:rPr lang="fr-FR" sz="1800" spc="52" dirty="0">
                <a:latin typeface="Montserrat Medium" pitchFamily="2" charset="0"/>
                <a:cs typeface="VSJEME+Montserrat-Regular"/>
              </a:rPr>
              <a:t> </a:t>
            </a:r>
            <a:r>
              <a:rPr lang="fr-FR" sz="1800" b="1" dirty="0">
                <a:latin typeface="Montserrat Medium" pitchFamily="2" charset="0"/>
                <a:cs typeface="Montserrat"/>
              </a:rPr>
              <a:t>d’agréger</a:t>
            </a:r>
            <a:r>
              <a:rPr lang="fr-FR" sz="1800" b="1" spc="52" dirty="0">
                <a:latin typeface="Montserrat Medium" pitchFamily="2" charset="0"/>
                <a:cs typeface="Montserrat"/>
              </a:rPr>
              <a:t> </a:t>
            </a:r>
            <a:r>
              <a:rPr lang="fr-FR" sz="1800" b="1" dirty="0">
                <a:latin typeface="Montserrat Medium" pitchFamily="2" charset="0"/>
                <a:cs typeface="Montserrat"/>
              </a:rPr>
              <a:t>les données</a:t>
            </a:r>
            <a:r>
              <a:rPr lang="fr-FR" sz="1800" b="1" spc="101" dirty="0">
                <a:latin typeface="Montserrat Medium" pitchFamily="2" charset="0"/>
                <a:cs typeface="Montserrat"/>
              </a:rPr>
              <a:t> </a:t>
            </a:r>
            <a:r>
              <a:rPr lang="fr-FR" sz="1800" dirty="0">
                <a:latin typeface="Montserrat Medium" pitchFamily="2" charset="0"/>
                <a:cs typeface="VSJEME+Montserrat-Regular"/>
              </a:rPr>
              <a:t>via</a:t>
            </a:r>
            <a:r>
              <a:rPr lang="fr-FR" sz="1800" spc="126" dirty="0">
                <a:latin typeface="Montserrat Medium" pitchFamily="2" charset="0"/>
                <a:cs typeface="VSJEME+Montserrat-Regular"/>
              </a:rPr>
              <a:t> </a:t>
            </a:r>
            <a:r>
              <a:rPr lang="fr-FR" sz="1800" dirty="0">
                <a:latin typeface="Montserrat Medium" pitchFamily="2" charset="0"/>
                <a:cs typeface="VSJEME+Montserrat-Regular"/>
              </a:rPr>
              <a:t>une</a:t>
            </a:r>
            <a:r>
              <a:rPr lang="fr-FR" sz="1800" spc="126" dirty="0">
                <a:latin typeface="Montserrat Medium" pitchFamily="2" charset="0"/>
                <a:cs typeface="VSJEME+Montserrat-Regular"/>
              </a:rPr>
              <a:t> </a:t>
            </a:r>
            <a:r>
              <a:rPr lang="fr-FR" sz="1800" dirty="0">
                <a:latin typeface="Montserrat Medium" pitchFamily="2" charset="0"/>
                <a:cs typeface="VSJEME+Montserrat-Regular"/>
              </a:rPr>
              <a:t>somme.</a:t>
            </a:r>
            <a:r>
              <a:rPr lang="fr-FR" sz="1800" spc="126" dirty="0">
                <a:latin typeface="Montserrat Medium" pitchFamily="2" charset="0"/>
                <a:cs typeface="VSJEME+Montserrat-Regular"/>
              </a:rPr>
              <a:t> </a:t>
            </a:r>
            <a:r>
              <a:rPr lang="fr-FR" sz="1800" dirty="0">
                <a:latin typeface="Montserrat Medium" pitchFamily="2" charset="0"/>
                <a:cs typeface="VSJEME+Montserrat-Regular"/>
              </a:rPr>
              <a:t>Or,</a:t>
            </a:r>
            <a:r>
              <a:rPr lang="fr-FR" sz="1800" spc="126" dirty="0">
                <a:latin typeface="Montserrat Medium" pitchFamily="2" charset="0"/>
                <a:cs typeface="VSJEME+Montserrat-Regular"/>
              </a:rPr>
              <a:t> </a:t>
            </a:r>
            <a:r>
              <a:rPr lang="fr-FR" sz="1800" dirty="0">
                <a:latin typeface="Montserrat Medium" pitchFamily="2" charset="0"/>
                <a:cs typeface="VSJEME+Montserrat-Regular"/>
              </a:rPr>
              <a:t>nous</a:t>
            </a:r>
            <a:r>
              <a:rPr lang="fr-FR" sz="1800" spc="126" dirty="0">
                <a:latin typeface="Montserrat Medium" pitchFamily="2" charset="0"/>
                <a:cs typeface="VSJEME+Montserrat-Regular"/>
              </a:rPr>
              <a:t> </a:t>
            </a:r>
            <a:r>
              <a:rPr lang="fr-FR" sz="1800" dirty="0">
                <a:latin typeface="Montserrat Medium" pitchFamily="2" charset="0"/>
                <a:cs typeface="VSJEME+Montserrat-Regular"/>
              </a:rPr>
              <a:t>voulons</a:t>
            </a:r>
            <a:r>
              <a:rPr lang="fr-FR" sz="1800" spc="126" dirty="0">
                <a:latin typeface="Montserrat Medium" pitchFamily="2" charset="0"/>
                <a:cs typeface="VSJEME+Montserrat-Regular"/>
              </a:rPr>
              <a:t> </a:t>
            </a:r>
            <a:r>
              <a:rPr lang="fr-FR" sz="1800" dirty="0">
                <a:latin typeface="Montserrat Medium" pitchFamily="2" charset="0"/>
                <a:cs typeface="VSJEME+Montserrat-Regular"/>
              </a:rPr>
              <a:t>une</a:t>
            </a:r>
            <a:r>
              <a:rPr lang="fr-FR" sz="1800" spc="126" dirty="0">
                <a:latin typeface="Montserrat Medium" pitchFamily="2" charset="0"/>
                <a:cs typeface="VSJEME+Montserrat-Regular"/>
              </a:rPr>
              <a:t> </a:t>
            </a:r>
            <a:r>
              <a:rPr lang="fr-FR" sz="1800" dirty="0">
                <a:latin typeface="Montserrat Medium" pitchFamily="2" charset="0"/>
                <a:cs typeface="VSJEME+Montserrat-Regular"/>
              </a:rPr>
              <a:t>moyenne.</a:t>
            </a:r>
            <a:r>
              <a:rPr lang="fr-FR" sz="1800" spc="126" dirty="0">
                <a:latin typeface="Montserrat Medium" pitchFamily="2" charset="0"/>
                <a:cs typeface="VSJEME+Montserrat-Regular"/>
              </a:rPr>
              <a:t> </a:t>
            </a:r>
            <a:r>
              <a:rPr lang="fr-FR" sz="1800" dirty="0">
                <a:latin typeface="Montserrat Medium" pitchFamily="2" charset="0"/>
                <a:cs typeface="VSJEME+Montserrat-Regular"/>
              </a:rPr>
              <a:t>Pour</a:t>
            </a:r>
            <a:r>
              <a:rPr lang="fr-FR" sz="1800" spc="126" dirty="0">
                <a:latin typeface="Montserrat Medium" pitchFamily="2" charset="0"/>
                <a:cs typeface="VSJEME+Montserrat-Regular"/>
              </a:rPr>
              <a:t> </a:t>
            </a:r>
            <a:r>
              <a:rPr lang="fr-FR" sz="1800" dirty="0">
                <a:latin typeface="Montserrat Medium" pitchFamily="2" charset="0"/>
                <a:cs typeface="VSJEME+Montserrat-Regular"/>
              </a:rPr>
              <a:t>cela,</a:t>
            </a:r>
            <a:r>
              <a:rPr lang="fr-FR" sz="1800" spc="126" dirty="0">
                <a:latin typeface="Montserrat Medium" pitchFamily="2" charset="0"/>
                <a:cs typeface="VSJEME+Montserrat-Regular"/>
              </a:rPr>
              <a:t> </a:t>
            </a:r>
            <a:r>
              <a:rPr lang="fr-FR" sz="1800" dirty="0">
                <a:latin typeface="Montserrat Medium" pitchFamily="2" charset="0"/>
                <a:cs typeface="VSJEME+Montserrat-Regular"/>
              </a:rPr>
              <a:t>cliquez sur</a:t>
            </a:r>
            <a:r>
              <a:rPr lang="fr-FR" sz="1800" spc="-38" dirty="0">
                <a:latin typeface="Montserrat Medium" pitchFamily="2" charset="0"/>
                <a:cs typeface="VSJEME+Montserrat-Regular"/>
              </a:rPr>
              <a:t> </a:t>
            </a:r>
            <a:r>
              <a:rPr lang="fr-FR" sz="1800" dirty="0">
                <a:latin typeface="Montserrat Medium" pitchFamily="2" charset="0"/>
                <a:cs typeface="VSJEME+Montserrat-Regular"/>
              </a:rPr>
              <a:t>le</a:t>
            </a:r>
            <a:r>
              <a:rPr lang="fr-FR" sz="1800" spc="-38" dirty="0">
                <a:latin typeface="Montserrat Medium" pitchFamily="2" charset="0"/>
                <a:cs typeface="VSJEME+Montserrat-Regular"/>
              </a:rPr>
              <a:t> </a:t>
            </a:r>
            <a:r>
              <a:rPr lang="fr-FR" sz="1800" dirty="0">
                <a:latin typeface="Montserrat Medium" pitchFamily="2" charset="0"/>
                <a:cs typeface="VSJEME+Montserrat-Regular"/>
              </a:rPr>
              <a:t>champ.</a:t>
            </a:r>
            <a:r>
              <a:rPr lang="fr-FR" sz="1800" spc="-38" dirty="0">
                <a:latin typeface="Montserrat Medium" pitchFamily="2" charset="0"/>
                <a:cs typeface="VSJEME+Montserrat-Regular"/>
              </a:rPr>
              <a:t> </a:t>
            </a:r>
            <a:r>
              <a:rPr lang="fr-FR" sz="1800" dirty="0">
                <a:latin typeface="Montserrat Medium" pitchFamily="2" charset="0"/>
                <a:cs typeface="VSJEME+Montserrat-Regular"/>
              </a:rPr>
              <a:t>Effectivement,</a:t>
            </a:r>
            <a:r>
              <a:rPr lang="fr-FR" sz="1800" spc="-38" dirty="0">
                <a:latin typeface="Montserrat Medium" pitchFamily="2" charset="0"/>
                <a:cs typeface="VSJEME+Montserrat-Regular"/>
              </a:rPr>
              <a:t> </a:t>
            </a:r>
            <a:r>
              <a:rPr lang="fr-FR" sz="1800" dirty="0">
                <a:latin typeface="Montserrat Medium" pitchFamily="2" charset="0"/>
                <a:cs typeface="VSJEME+Montserrat-Regular"/>
              </a:rPr>
              <a:t>c’est</a:t>
            </a:r>
            <a:r>
              <a:rPr lang="fr-FR" sz="1800" spc="-38" dirty="0">
                <a:latin typeface="Montserrat Medium" pitchFamily="2" charset="0"/>
                <a:cs typeface="VSJEME+Montserrat-Regular"/>
              </a:rPr>
              <a:t> </a:t>
            </a:r>
            <a:r>
              <a:rPr lang="fr-FR" sz="1800" dirty="0">
                <a:latin typeface="Montserrat Medium" pitchFamily="2" charset="0"/>
                <a:cs typeface="VSJEME+Montserrat-Regular"/>
              </a:rPr>
              <a:t>la</a:t>
            </a:r>
            <a:r>
              <a:rPr lang="fr-FR" sz="1800" spc="-38" dirty="0">
                <a:latin typeface="Montserrat Medium" pitchFamily="2" charset="0"/>
                <a:cs typeface="VSJEME+Montserrat-Regular"/>
              </a:rPr>
              <a:t> </a:t>
            </a:r>
            <a:r>
              <a:rPr lang="fr-FR" sz="1800" dirty="0">
                <a:latin typeface="Montserrat Medium" pitchFamily="2" charset="0"/>
                <a:cs typeface="VSJEME+Montserrat-Regular"/>
              </a:rPr>
              <a:t>somme</a:t>
            </a:r>
            <a:r>
              <a:rPr lang="fr-FR" sz="1800" spc="-38" dirty="0">
                <a:latin typeface="Montserrat Medium" pitchFamily="2" charset="0"/>
                <a:cs typeface="VSJEME+Montserrat-Regular"/>
              </a:rPr>
              <a:t> </a:t>
            </a:r>
            <a:r>
              <a:rPr lang="fr-FR" sz="1800" dirty="0">
                <a:latin typeface="Montserrat Medium" pitchFamily="2" charset="0"/>
                <a:cs typeface="VSJEME+Montserrat-Regular"/>
              </a:rPr>
              <a:t>qui</a:t>
            </a:r>
            <a:r>
              <a:rPr lang="fr-FR" sz="1800" spc="-38" dirty="0">
                <a:latin typeface="Montserrat Medium" pitchFamily="2" charset="0"/>
                <a:cs typeface="VSJEME+Montserrat-Regular"/>
              </a:rPr>
              <a:t> </a:t>
            </a:r>
            <a:r>
              <a:rPr lang="fr-FR" sz="1800" dirty="0">
                <a:latin typeface="Montserrat Medium" pitchFamily="2" charset="0"/>
                <a:cs typeface="VSJEME+Montserrat-Regular"/>
              </a:rPr>
              <a:t>est</a:t>
            </a:r>
            <a:r>
              <a:rPr lang="fr-FR" sz="1800" spc="-38" dirty="0">
                <a:latin typeface="Montserrat Medium" pitchFamily="2" charset="0"/>
                <a:cs typeface="VSJEME+Montserrat-Regular"/>
              </a:rPr>
              <a:t> </a:t>
            </a:r>
            <a:r>
              <a:rPr lang="fr-FR" sz="1800" dirty="0">
                <a:latin typeface="Montserrat Medium" pitchFamily="2" charset="0"/>
                <a:cs typeface="VSJEME+Montserrat-Regular"/>
              </a:rPr>
              <a:t>actuellement</a:t>
            </a:r>
            <a:r>
              <a:rPr lang="fr-FR" sz="1800" spc="-38" dirty="0">
                <a:latin typeface="Montserrat Medium" pitchFamily="2" charset="0"/>
                <a:cs typeface="VSJEME+Montserrat-Regular"/>
              </a:rPr>
              <a:t> </a:t>
            </a:r>
            <a:r>
              <a:rPr lang="fr-FR" sz="1800" dirty="0">
                <a:latin typeface="Montserrat Medium" pitchFamily="2" charset="0"/>
                <a:cs typeface="VSJEME+Montserrat-Regular"/>
              </a:rPr>
              <a:t>coché.</a:t>
            </a:r>
            <a:r>
              <a:rPr lang="fr-FR" sz="1800" spc="-38" dirty="0">
                <a:latin typeface="Montserrat Medium" pitchFamily="2" charset="0"/>
                <a:cs typeface="VSJEME+Montserrat-Regular"/>
              </a:rPr>
              <a:t> </a:t>
            </a:r>
            <a:r>
              <a:rPr lang="fr-FR" sz="1800" dirty="0">
                <a:latin typeface="Montserrat Medium" pitchFamily="2" charset="0"/>
                <a:cs typeface="VSJEME+Montserrat-Regular"/>
              </a:rPr>
              <a:t>On</a:t>
            </a:r>
            <a:r>
              <a:rPr lang="fr-FR" sz="1800" spc="-38" dirty="0">
                <a:latin typeface="Montserrat Medium" pitchFamily="2" charset="0"/>
                <a:cs typeface="VSJEME+Montserrat-Regular"/>
              </a:rPr>
              <a:t> </a:t>
            </a:r>
            <a:r>
              <a:rPr lang="fr-FR" sz="1800" dirty="0">
                <a:latin typeface="Montserrat Medium" pitchFamily="2" charset="0"/>
                <a:cs typeface="VSJEME+Montserrat-Regular"/>
              </a:rPr>
              <a:t>va alors sélectionner « Moyenne ».</a:t>
            </a:r>
          </a:p>
        </p:txBody>
      </p:sp>
      <p:sp>
        <p:nvSpPr>
          <p:cNvPr id="5" name="object 1">
            <a:extLst>
              <a:ext uri="{FF2B5EF4-FFF2-40B4-BE49-F238E27FC236}">
                <a16:creationId xmlns:a16="http://schemas.microsoft.com/office/drawing/2014/main" id="{6DDC4514-57BA-FEDD-2A12-A6FA7B43A1AB}"/>
              </a:ext>
            </a:extLst>
          </p:cNvPr>
          <p:cNvSpPr/>
          <p:nvPr/>
        </p:nvSpPr>
        <p:spPr>
          <a:xfrm>
            <a:off x="969485" y="2498827"/>
            <a:ext cx="6291288" cy="3945511"/>
          </a:xfrm>
          <a:prstGeom prst="rect">
            <a:avLst/>
          </a:prstGeom>
          <a:blipFill>
            <a:blip r:embed="rId2" cstate="print"/>
            <a:stretch>
              <a:fillRect/>
            </a:stretch>
          </a:blipFill>
        </p:spPr>
        <p:txBody>
          <a:bodyPr wrap="square" lIns="0" tIns="0" rIns="0" bIns="0" rtlCol="0">
            <a:spAutoFit/>
          </a:bodyPr>
          <a:lstStyle/>
          <a:p>
            <a:endParaRPr/>
          </a:p>
        </p:txBody>
      </p:sp>
      <p:pic>
        <p:nvPicPr>
          <p:cNvPr id="7" name="Image 6">
            <a:extLst>
              <a:ext uri="{FF2B5EF4-FFF2-40B4-BE49-F238E27FC236}">
                <a16:creationId xmlns:a16="http://schemas.microsoft.com/office/drawing/2014/main" id="{82BE24DA-B9AD-8B16-44FC-929140EE28A3}"/>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8" name="Image 7">
            <a:extLst>
              <a:ext uri="{FF2B5EF4-FFF2-40B4-BE49-F238E27FC236}">
                <a16:creationId xmlns:a16="http://schemas.microsoft.com/office/drawing/2014/main" id="{24F451B9-8220-E3CF-1381-8F37060C9081}"/>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2153195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56CB-5A39-FC20-105F-B38B4B9C671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73713A6-AAD8-BA93-72CF-70446B0C3566}"/>
              </a:ext>
            </a:extLst>
          </p:cNvPr>
          <p:cNvSpPr>
            <a:spLocks noGrp="1"/>
          </p:cNvSpPr>
          <p:nvPr>
            <p:ph type="ctrTitle"/>
          </p:nvPr>
        </p:nvSpPr>
        <p:spPr>
          <a:xfrm>
            <a:off x="849741" y="332825"/>
            <a:ext cx="8186322"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visuel</a:t>
            </a:r>
          </a:p>
        </p:txBody>
      </p:sp>
      <p:sp>
        <p:nvSpPr>
          <p:cNvPr id="3" name="Sous-titre 2">
            <a:extLst>
              <a:ext uri="{FF2B5EF4-FFF2-40B4-BE49-F238E27FC236}">
                <a16:creationId xmlns:a16="http://schemas.microsoft.com/office/drawing/2014/main" id="{925E57C4-0A6A-8E10-D2D2-7BA4A6D74F82}"/>
              </a:ext>
            </a:extLst>
          </p:cNvPr>
          <p:cNvSpPr>
            <a:spLocks noGrp="1"/>
          </p:cNvSpPr>
          <p:nvPr>
            <p:ph type="subTitle" idx="1"/>
          </p:nvPr>
        </p:nvSpPr>
        <p:spPr>
          <a:xfrm>
            <a:off x="936829" y="1339286"/>
            <a:ext cx="10175389" cy="337117"/>
          </a:xfrm>
        </p:spPr>
        <p:txBody>
          <a:bodyPr>
            <a:noAutofit/>
          </a:bodyPr>
          <a:lstStyle/>
          <a:p>
            <a:pPr algn="just">
              <a:lnSpc>
                <a:spcPts val="1462"/>
              </a:lnSpc>
              <a:spcBef>
                <a:spcPts val="0"/>
              </a:spcBef>
            </a:pPr>
            <a:r>
              <a:rPr lang="fr-FR" sz="1800" dirty="0">
                <a:latin typeface="Montserrat Medium" pitchFamily="2" charset="0"/>
                <a:cs typeface="VSJEME+Montserrat-Regular"/>
              </a:rPr>
              <a:t>Nous obtenons alors </a:t>
            </a:r>
            <a:r>
              <a:rPr lang="fr-FR" sz="1800" b="1" dirty="0">
                <a:latin typeface="Montserrat Medium" pitchFamily="2" charset="0"/>
                <a:cs typeface="Montserrat"/>
              </a:rPr>
              <a:t>automatiquement</a:t>
            </a:r>
            <a:r>
              <a:rPr lang="fr-FR" sz="1800" dirty="0">
                <a:latin typeface="Montserrat Medium" pitchFamily="2" charset="0"/>
                <a:cs typeface="VSJEME+Montserrat-Regular"/>
              </a:rPr>
              <a:t>, la moyenne des notes :</a:t>
            </a:r>
          </a:p>
        </p:txBody>
      </p:sp>
      <p:sp>
        <p:nvSpPr>
          <p:cNvPr id="7" name="object 1">
            <a:extLst>
              <a:ext uri="{FF2B5EF4-FFF2-40B4-BE49-F238E27FC236}">
                <a16:creationId xmlns:a16="http://schemas.microsoft.com/office/drawing/2014/main" id="{1265C17C-3478-816D-B5A4-711064EBC428}"/>
              </a:ext>
            </a:extLst>
          </p:cNvPr>
          <p:cNvSpPr/>
          <p:nvPr/>
        </p:nvSpPr>
        <p:spPr>
          <a:xfrm>
            <a:off x="1013027" y="1874656"/>
            <a:ext cx="7739087" cy="4558801"/>
          </a:xfrm>
          <a:prstGeom prst="rect">
            <a:avLst/>
          </a:prstGeom>
          <a:blipFill>
            <a:blip r:embed="rId2" cstate="print"/>
            <a:stretch>
              <a:fillRect/>
            </a:stretch>
          </a:blipFill>
        </p:spPr>
        <p:txBody>
          <a:bodyPr wrap="square" lIns="0" tIns="0" rIns="0" bIns="0" rtlCol="0">
            <a:spAutoFit/>
          </a:bodyPr>
          <a:lstStyle/>
          <a:p>
            <a:endParaRPr dirty="0"/>
          </a:p>
        </p:txBody>
      </p:sp>
      <p:pic>
        <p:nvPicPr>
          <p:cNvPr id="11" name="Image 10">
            <a:extLst>
              <a:ext uri="{FF2B5EF4-FFF2-40B4-BE49-F238E27FC236}">
                <a16:creationId xmlns:a16="http://schemas.microsoft.com/office/drawing/2014/main" id="{D904E254-27C2-FECD-3449-B58A441750E3}"/>
              </a:ext>
            </a:extLst>
          </p:cNvPr>
          <p:cNvPicPr>
            <a:picLocks noChangeAspect="1"/>
          </p:cNvPicPr>
          <p:nvPr/>
        </p:nvPicPr>
        <p:blipFill>
          <a:blip r:embed="rId3"/>
          <a:stretch>
            <a:fillRect/>
          </a:stretch>
        </p:blipFill>
        <p:spPr>
          <a:xfrm flipV="1">
            <a:off x="1035" y="-31323"/>
            <a:ext cx="471971" cy="4416035"/>
          </a:xfrm>
          <a:prstGeom prst="rect">
            <a:avLst/>
          </a:prstGeom>
        </p:spPr>
      </p:pic>
      <p:pic>
        <p:nvPicPr>
          <p:cNvPr id="12" name="Image 11">
            <a:extLst>
              <a:ext uri="{FF2B5EF4-FFF2-40B4-BE49-F238E27FC236}">
                <a16:creationId xmlns:a16="http://schemas.microsoft.com/office/drawing/2014/main" id="{A9C6315D-28E2-EE00-2D11-E8F90E57AD4C}"/>
              </a:ext>
            </a:extLst>
          </p:cNvPr>
          <p:cNvPicPr>
            <a:picLocks noChangeAspect="1"/>
          </p:cNvPicPr>
          <p:nvPr/>
        </p:nvPicPr>
        <p:blipFill>
          <a:blip r:embed="rId4"/>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1686450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1374-2F8D-77E1-E572-27A0939DC6F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18B2783-88BF-5D96-2908-A9E08F01BDEB}"/>
              </a:ext>
            </a:extLst>
          </p:cNvPr>
          <p:cNvSpPr>
            <a:spLocks noGrp="1"/>
          </p:cNvSpPr>
          <p:nvPr>
            <p:ph type="ctrTitle"/>
          </p:nvPr>
        </p:nvSpPr>
        <p:spPr>
          <a:xfrm>
            <a:off x="849741" y="332825"/>
            <a:ext cx="8186322" cy="755746"/>
          </a:xfrm>
        </p:spPr>
        <p:txBody>
          <a:bodyPr>
            <a:noAutofit/>
          </a:bodyPr>
          <a:lstStyle/>
          <a:p>
            <a:pPr marL="0" marR="0" algn="l">
              <a:lnSpc>
                <a:spcPts val="1960"/>
              </a:lnSpc>
              <a:spcBef>
                <a:spcPts val="0"/>
              </a:spcBef>
              <a:spcAft>
                <a:spcPts val="0"/>
              </a:spcAft>
            </a:pPr>
            <a:r>
              <a:rPr lang="fr-FR" sz="3200" b="1" dirty="0">
                <a:solidFill>
                  <a:srgbClr val="0F2035"/>
                </a:solidFill>
                <a:latin typeface="Montserrat ExtraBold" pitchFamily="2" charset="0"/>
                <a:cs typeface="Montserrat"/>
              </a:rPr>
              <a:t>Créer un visuel</a:t>
            </a:r>
          </a:p>
        </p:txBody>
      </p:sp>
      <p:sp>
        <p:nvSpPr>
          <p:cNvPr id="3" name="Sous-titre 2">
            <a:extLst>
              <a:ext uri="{FF2B5EF4-FFF2-40B4-BE49-F238E27FC236}">
                <a16:creationId xmlns:a16="http://schemas.microsoft.com/office/drawing/2014/main" id="{654EAB15-AF1D-D4C4-1B7D-CB46A77385AB}"/>
              </a:ext>
            </a:extLst>
          </p:cNvPr>
          <p:cNvSpPr>
            <a:spLocks noGrp="1"/>
          </p:cNvSpPr>
          <p:nvPr>
            <p:ph type="subTitle" idx="1"/>
          </p:nvPr>
        </p:nvSpPr>
        <p:spPr>
          <a:xfrm>
            <a:off x="936829" y="1339285"/>
            <a:ext cx="10175389" cy="4375715"/>
          </a:xfrm>
        </p:spPr>
        <p:txBody>
          <a:bodyPr>
            <a:noAutofit/>
          </a:bodyPr>
          <a:lstStyle/>
          <a:p>
            <a:pPr algn="just">
              <a:lnSpc>
                <a:spcPct val="150000"/>
              </a:lnSpc>
              <a:spcBef>
                <a:spcPts val="0"/>
              </a:spcBef>
            </a:pPr>
            <a:r>
              <a:rPr lang="fr-FR" sz="1800" dirty="0">
                <a:latin typeface="Montserrat Medium" pitchFamily="2" charset="0"/>
                <a:cs typeface="VSJEME+Montserrat-Regular"/>
              </a:rPr>
              <a:t>Pour</a:t>
            </a:r>
            <a:r>
              <a:rPr lang="fr-FR" sz="1800" spc="29" dirty="0">
                <a:latin typeface="Montserrat Medium" pitchFamily="2" charset="0"/>
                <a:cs typeface="VSJEME+Montserrat-Regular"/>
              </a:rPr>
              <a:t> </a:t>
            </a:r>
            <a:r>
              <a:rPr lang="fr-FR" sz="1800" dirty="0">
                <a:latin typeface="Montserrat Medium" pitchFamily="2" charset="0"/>
                <a:cs typeface="VSJEME+Montserrat-Regular"/>
              </a:rPr>
              <a:t>résumer,</a:t>
            </a:r>
            <a:r>
              <a:rPr lang="fr-FR" sz="1800" spc="29" dirty="0">
                <a:latin typeface="Montserrat Medium" pitchFamily="2" charset="0"/>
                <a:cs typeface="VSJEME+Montserrat-Regular"/>
              </a:rPr>
              <a:t> </a:t>
            </a:r>
            <a:r>
              <a:rPr lang="fr-FR" sz="1800" dirty="0">
                <a:latin typeface="Montserrat Medium" pitchFamily="2" charset="0"/>
                <a:cs typeface="VSJEME+Montserrat-Regular"/>
              </a:rPr>
              <a:t>nous</a:t>
            </a:r>
            <a:r>
              <a:rPr lang="fr-FR" sz="1800" spc="29" dirty="0">
                <a:latin typeface="Montserrat Medium" pitchFamily="2" charset="0"/>
                <a:cs typeface="VSJEME+Montserrat-Regular"/>
              </a:rPr>
              <a:t> </a:t>
            </a:r>
            <a:r>
              <a:rPr lang="fr-FR" sz="1800" dirty="0">
                <a:latin typeface="Montserrat Medium" pitchFamily="2" charset="0"/>
                <a:cs typeface="VSJEME+Montserrat-Regular"/>
              </a:rPr>
              <a:t>avons</a:t>
            </a:r>
            <a:r>
              <a:rPr lang="fr-FR" sz="1800" spc="29" dirty="0">
                <a:latin typeface="Montserrat Medium" pitchFamily="2" charset="0"/>
                <a:cs typeface="VSJEME+Montserrat-Regular"/>
              </a:rPr>
              <a:t> </a:t>
            </a:r>
            <a:r>
              <a:rPr lang="fr-FR" sz="1800" dirty="0">
                <a:latin typeface="Montserrat Medium" pitchFamily="2" charset="0"/>
                <a:cs typeface="VSJEME+Montserrat-Regular"/>
              </a:rPr>
              <a:t>à</a:t>
            </a:r>
            <a:r>
              <a:rPr lang="fr-FR" sz="1800" spc="29" dirty="0">
                <a:latin typeface="Montserrat Medium" pitchFamily="2" charset="0"/>
                <a:cs typeface="VSJEME+Montserrat-Regular"/>
              </a:rPr>
              <a:t> </a:t>
            </a:r>
            <a:r>
              <a:rPr lang="fr-FR" sz="1800" dirty="0">
                <a:latin typeface="Montserrat Medium" pitchFamily="2" charset="0"/>
                <a:cs typeface="VSJEME+Montserrat-Regular"/>
              </a:rPr>
              <a:t>gauche,</a:t>
            </a:r>
            <a:r>
              <a:rPr lang="fr-FR" sz="1800" spc="29" dirty="0">
                <a:latin typeface="Montserrat Medium" pitchFamily="2" charset="0"/>
                <a:cs typeface="VSJEME+Montserrat-Regular"/>
              </a:rPr>
              <a:t> </a:t>
            </a:r>
            <a:r>
              <a:rPr lang="fr-FR" sz="1800" dirty="0">
                <a:latin typeface="Montserrat Medium" pitchFamily="2" charset="0"/>
                <a:cs typeface="VSJEME+Montserrat-Regular"/>
              </a:rPr>
              <a:t>calculer</a:t>
            </a:r>
            <a:r>
              <a:rPr lang="fr-FR" sz="1800" spc="29" dirty="0">
                <a:latin typeface="Montserrat Medium" pitchFamily="2" charset="0"/>
                <a:cs typeface="VSJEME+Montserrat-Regular"/>
              </a:rPr>
              <a:t> </a:t>
            </a:r>
            <a:r>
              <a:rPr lang="fr-FR" sz="1800" dirty="0">
                <a:latin typeface="Montserrat Medium" pitchFamily="2" charset="0"/>
                <a:cs typeface="VSJEME+Montserrat-Regular"/>
              </a:rPr>
              <a:t>une</a:t>
            </a:r>
            <a:r>
              <a:rPr lang="fr-FR" sz="1800" spc="29" dirty="0">
                <a:latin typeface="Montserrat Medium" pitchFamily="2" charset="0"/>
                <a:cs typeface="VSJEME+Montserrat-Regular"/>
              </a:rPr>
              <a:t> </a:t>
            </a:r>
            <a:r>
              <a:rPr lang="fr-FR" sz="1800" dirty="0">
                <a:latin typeface="Montserrat Medium" pitchFamily="2" charset="0"/>
                <a:cs typeface="VSJEME+Montserrat-Regular"/>
              </a:rPr>
              <a:t>moyenne</a:t>
            </a:r>
            <a:r>
              <a:rPr lang="fr-FR" sz="1800" spc="29" dirty="0">
                <a:latin typeface="Montserrat Medium" pitchFamily="2" charset="0"/>
                <a:cs typeface="VSJEME+Montserrat-Regular"/>
              </a:rPr>
              <a:t> </a:t>
            </a:r>
            <a:r>
              <a:rPr lang="fr-FR" sz="1800" dirty="0">
                <a:latin typeface="Montserrat Medium" pitchFamily="2" charset="0"/>
                <a:cs typeface="VSJEME+Montserrat-Regular"/>
              </a:rPr>
              <a:t>des</a:t>
            </a:r>
            <a:r>
              <a:rPr lang="fr-FR" sz="1800" spc="29" dirty="0">
                <a:latin typeface="Montserrat Medium" pitchFamily="2" charset="0"/>
                <a:cs typeface="VSJEME+Montserrat-Regular"/>
              </a:rPr>
              <a:t> </a:t>
            </a:r>
            <a:r>
              <a:rPr lang="fr-FR" sz="1800" dirty="0">
                <a:latin typeface="Montserrat Medium" pitchFamily="2" charset="0"/>
                <a:cs typeface="VSJEME+Montserrat-Regular"/>
              </a:rPr>
              <a:t>notes</a:t>
            </a:r>
            <a:r>
              <a:rPr lang="fr-FR" sz="1800" spc="29" dirty="0">
                <a:latin typeface="Montserrat Medium" pitchFamily="2" charset="0"/>
                <a:cs typeface="VSJEME+Montserrat-Regular"/>
              </a:rPr>
              <a:t> </a:t>
            </a:r>
            <a:r>
              <a:rPr lang="fr-FR" sz="1800" dirty="0">
                <a:latin typeface="Montserrat Medium" pitchFamily="2" charset="0"/>
                <a:cs typeface="VSJEME+Montserrat-Regular"/>
              </a:rPr>
              <a:t>grâce</a:t>
            </a:r>
            <a:r>
              <a:rPr lang="fr-FR" sz="1800" spc="29" dirty="0">
                <a:latin typeface="Montserrat Medium" pitchFamily="2" charset="0"/>
                <a:cs typeface="VSJEME+Montserrat-Regular"/>
              </a:rPr>
              <a:t> </a:t>
            </a:r>
            <a:r>
              <a:rPr lang="fr-FR" sz="1800" dirty="0">
                <a:latin typeface="Montserrat Medium" pitchFamily="2" charset="0"/>
                <a:cs typeface="VSJEME+Montserrat-Regular"/>
              </a:rPr>
              <a:t>à </a:t>
            </a:r>
            <a:r>
              <a:rPr lang="fr-FR" sz="1800" b="1" dirty="0">
                <a:latin typeface="Montserrat Medium" pitchFamily="2" charset="0"/>
                <a:cs typeface="Montserrat"/>
              </a:rPr>
              <a:t>une</a:t>
            </a:r>
            <a:r>
              <a:rPr lang="fr-FR" sz="1800" b="1" spc="163" dirty="0">
                <a:latin typeface="Montserrat Medium" pitchFamily="2" charset="0"/>
                <a:cs typeface="Montserrat"/>
              </a:rPr>
              <a:t> </a:t>
            </a:r>
            <a:r>
              <a:rPr lang="fr-FR" sz="1800" b="1" dirty="0">
                <a:latin typeface="Montserrat Medium" pitchFamily="2" charset="0"/>
                <a:cs typeface="Montserrat"/>
              </a:rPr>
              <a:t>mesure</a:t>
            </a:r>
            <a:r>
              <a:rPr lang="fr-FR" sz="1800" b="1" spc="163" dirty="0">
                <a:latin typeface="Montserrat Medium" pitchFamily="2" charset="0"/>
                <a:cs typeface="Montserrat"/>
              </a:rPr>
              <a:t> </a:t>
            </a:r>
            <a:r>
              <a:rPr lang="fr-FR" sz="1800" b="1" dirty="0">
                <a:latin typeface="Montserrat Medium" pitchFamily="2" charset="0"/>
                <a:cs typeface="Montserrat"/>
              </a:rPr>
              <a:t>et</a:t>
            </a:r>
            <a:r>
              <a:rPr lang="fr-FR" sz="1800" b="1" spc="163" dirty="0">
                <a:latin typeface="Montserrat Medium" pitchFamily="2" charset="0"/>
                <a:cs typeface="Montserrat"/>
              </a:rPr>
              <a:t> </a:t>
            </a:r>
            <a:r>
              <a:rPr lang="fr-FR" sz="1800" b="1" dirty="0">
                <a:latin typeface="Montserrat Medium" pitchFamily="2" charset="0"/>
                <a:cs typeface="Montserrat"/>
              </a:rPr>
              <a:t>une</a:t>
            </a:r>
            <a:r>
              <a:rPr lang="fr-FR" sz="1800" b="1" spc="163" dirty="0">
                <a:latin typeface="Montserrat Medium" pitchFamily="2" charset="0"/>
                <a:cs typeface="Montserrat"/>
              </a:rPr>
              <a:t> </a:t>
            </a:r>
            <a:r>
              <a:rPr lang="fr-FR" sz="1800" b="1" dirty="0">
                <a:latin typeface="Montserrat Medium" pitchFamily="2" charset="0"/>
                <a:cs typeface="Montserrat"/>
              </a:rPr>
              <a:t>formule</a:t>
            </a:r>
            <a:r>
              <a:rPr lang="fr-FR" sz="1800" b="1" spc="163" dirty="0">
                <a:latin typeface="Montserrat Medium" pitchFamily="2" charset="0"/>
                <a:cs typeface="Montserrat"/>
              </a:rPr>
              <a:t> </a:t>
            </a:r>
            <a:r>
              <a:rPr lang="fr-FR" sz="1800" b="1" dirty="0">
                <a:latin typeface="Montserrat Medium" pitchFamily="2" charset="0"/>
                <a:cs typeface="Montserrat"/>
              </a:rPr>
              <a:t>DAX</a:t>
            </a:r>
            <a:r>
              <a:rPr lang="fr-FR" sz="1800" b="1" spc="129" dirty="0">
                <a:latin typeface="Montserrat Medium" pitchFamily="2" charset="0"/>
                <a:cs typeface="Montserrat"/>
              </a:rPr>
              <a:t> </a:t>
            </a:r>
            <a:r>
              <a:rPr lang="fr-FR" sz="1800" dirty="0">
                <a:latin typeface="Montserrat Medium" pitchFamily="2" charset="0"/>
                <a:cs typeface="VSJEME+Montserrat-Regular"/>
              </a:rPr>
              <a:t>et</a:t>
            </a:r>
            <a:r>
              <a:rPr lang="fr-FR" sz="1800" spc="151" dirty="0">
                <a:latin typeface="Montserrat Medium" pitchFamily="2" charset="0"/>
                <a:cs typeface="VSJEME+Montserrat-Regular"/>
              </a:rPr>
              <a:t> </a:t>
            </a:r>
            <a:r>
              <a:rPr lang="fr-FR" sz="1800" dirty="0">
                <a:latin typeface="Montserrat Medium" pitchFamily="2" charset="0"/>
                <a:cs typeface="VSJEME+Montserrat-Regular"/>
              </a:rPr>
              <a:t>à</a:t>
            </a:r>
            <a:r>
              <a:rPr lang="fr-FR" sz="1800" spc="151" dirty="0">
                <a:latin typeface="Montserrat Medium" pitchFamily="2" charset="0"/>
                <a:cs typeface="VSJEME+Montserrat-Regular"/>
              </a:rPr>
              <a:t> </a:t>
            </a:r>
            <a:r>
              <a:rPr lang="fr-FR" sz="1800" dirty="0">
                <a:latin typeface="Montserrat Medium" pitchFamily="2" charset="0"/>
                <a:cs typeface="VSJEME+Montserrat-Regular"/>
              </a:rPr>
              <a:t>droite,</a:t>
            </a:r>
            <a:r>
              <a:rPr lang="fr-FR" sz="1800" spc="151" dirty="0">
                <a:latin typeface="Montserrat Medium" pitchFamily="2" charset="0"/>
                <a:cs typeface="VSJEME+Montserrat-Regular"/>
              </a:rPr>
              <a:t> </a:t>
            </a:r>
            <a:r>
              <a:rPr lang="fr-FR" sz="1800" dirty="0">
                <a:latin typeface="Montserrat Medium" pitchFamily="2" charset="0"/>
                <a:cs typeface="VSJEME+Montserrat-Regular"/>
              </a:rPr>
              <a:t>nous</a:t>
            </a:r>
            <a:r>
              <a:rPr lang="fr-FR" sz="1800" spc="151" dirty="0">
                <a:latin typeface="Montserrat Medium" pitchFamily="2" charset="0"/>
                <a:cs typeface="VSJEME+Montserrat-Regular"/>
              </a:rPr>
              <a:t> </a:t>
            </a:r>
            <a:r>
              <a:rPr lang="fr-FR" sz="1800" dirty="0">
                <a:latin typeface="Montserrat Medium" pitchFamily="2" charset="0"/>
                <a:cs typeface="VSJEME+Montserrat-Regular"/>
              </a:rPr>
              <a:t>avons</a:t>
            </a:r>
            <a:r>
              <a:rPr lang="fr-FR" sz="1800" spc="151" dirty="0">
                <a:latin typeface="Montserrat Medium" pitchFamily="2" charset="0"/>
                <a:cs typeface="VSJEME+Montserrat-Regular"/>
              </a:rPr>
              <a:t> </a:t>
            </a:r>
            <a:r>
              <a:rPr lang="fr-FR" sz="1800" dirty="0">
                <a:latin typeface="Montserrat Medium" pitchFamily="2" charset="0"/>
                <a:cs typeface="VSJEME+Montserrat-Regular"/>
              </a:rPr>
              <a:t>utilisé</a:t>
            </a:r>
            <a:r>
              <a:rPr lang="fr-FR" sz="1800" spc="151" dirty="0">
                <a:latin typeface="Montserrat Medium" pitchFamily="2" charset="0"/>
                <a:cs typeface="VSJEME+Montserrat-Regular"/>
              </a:rPr>
              <a:t> </a:t>
            </a:r>
            <a:r>
              <a:rPr lang="fr-FR" sz="1800" b="1" dirty="0">
                <a:latin typeface="Montserrat Medium" pitchFamily="2" charset="0"/>
                <a:cs typeface="Montserrat"/>
              </a:rPr>
              <a:t>les</a:t>
            </a:r>
            <a:r>
              <a:rPr lang="fr-FR" sz="1800" b="1" spc="163" dirty="0">
                <a:latin typeface="Montserrat Medium" pitchFamily="2" charset="0"/>
                <a:cs typeface="Montserrat"/>
              </a:rPr>
              <a:t> </a:t>
            </a:r>
            <a:r>
              <a:rPr lang="fr-FR" sz="1800" b="1" dirty="0">
                <a:latin typeface="Montserrat Medium" pitchFamily="2" charset="0"/>
                <a:cs typeface="Montserrat"/>
              </a:rPr>
              <a:t>calculs natifs</a:t>
            </a:r>
            <a:r>
              <a:rPr lang="fr-FR" sz="1800" b="1" spc="-25" dirty="0">
                <a:latin typeface="Montserrat Medium" pitchFamily="2" charset="0"/>
                <a:cs typeface="Montserrat"/>
              </a:rPr>
              <a:t> </a:t>
            </a:r>
            <a:r>
              <a:rPr lang="fr-FR" sz="1800" dirty="0">
                <a:latin typeface="Montserrat Medium" pitchFamily="2" charset="0"/>
                <a:cs typeface="VSJEME+Montserrat-Regular"/>
              </a:rPr>
              <a:t>que nous propose Power BI Desktop.</a:t>
            </a:r>
          </a:p>
          <a:p>
            <a:pPr algn="just">
              <a:lnSpc>
                <a:spcPct val="150000"/>
              </a:lnSpc>
              <a:spcBef>
                <a:spcPts val="0"/>
              </a:spcBef>
            </a:pPr>
            <a:r>
              <a:rPr lang="fr-FR" sz="1800" dirty="0">
                <a:latin typeface="Montserrat Medium" pitchFamily="2" charset="0"/>
                <a:cs typeface="VSJEME+Montserrat-Regular"/>
              </a:rPr>
              <a:t>Bien</a:t>
            </a:r>
            <a:r>
              <a:rPr lang="fr-FR" sz="1800" spc="391" dirty="0">
                <a:latin typeface="Montserrat Medium" pitchFamily="2" charset="0"/>
                <a:cs typeface="VSJEME+Montserrat-Regular"/>
              </a:rPr>
              <a:t> </a:t>
            </a:r>
            <a:r>
              <a:rPr lang="fr-FR" sz="1800" dirty="0">
                <a:latin typeface="Montserrat Medium" pitchFamily="2" charset="0"/>
                <a:cs typeface="VSJEME+Montserrat-Regular"/>
              </a:rPr>
              <a:t>sûr,</a:t>
            </a:r>
            <a:r>
              <a:rPr lang="fr-FR" sz="1800" spc="391" dirty="0">
                <a:latin typeface="Montserrat Medium" pitchFamily="2" charset="0"/>
                <a:cs typeface="VSJEME+Montserrat-Regular"/>
              </a:rPr>
              <a:t> </a:t>
            </a:r>
            <a:r>
              <a:rPr lang="fr-FR" sz="1800" dirty="0">
                <a:latin typeface="Montserrat Medium" pitchFamily="2" charset="0"/>
                <a:cs typeface="VSJEME+Montserrat-Regular"/>
              </a:rPr>
              <a:t>cela</a:t>
            </a:r>
            <a:r>
              <a:rPr lang="fr-FR" sz="1800" spc="391" dirty="0">
                <a:latin typeface="Montserrat Medium" pitchFamily="2" charset="0"/>
                <a:cs typeface="VSJEME+Montserrat-Regular"/>
              </a:rPr>
              <a:t> </a:t>
            </a:r>
            <a:r>
              <a:rPr lang="fr-FR" sz="1800" dirty="0">
                <a:latin typeface="Montserrat Medium" pitchFamily="2" charset="0"/>
                <a:cs typeface="VSJEME+Montserrat-Regular"/>
              </a:rPr>
              <a:t>concerne</a:t>
            </a:r>
            <a:r>
              <a:rPr lang="fr-FR" sz="1800" spc="391" dirty="0">
                <a:latin typeface="Montserrat Medium" pitchFamily="2" charset="0"/>
                <a:cs typeface="VSJEME+Montserrat-Regular"/>
              </a:rPr>
              <a:t> </a:t>
            </a:r>
            <a:r>
              <a:rPr lang="fr-FR" sz="1800" dirty="0">
                <a:latin typeface="Montserrat Medium" pitchFamily="2" charset="0"/>
                <a:cs typeface="VSJEME+Montserrat-Regular"/>
              </a:rPr>
              <a:t>uniquement</a:t>
            </a:r>
            <a:r>
              <a:rPr lang="fr-FR" sz="1800" spc="391" dirty="0">
                <a:latin typeface="Montserrat Medium" pitchFamily="2" charset="0"/>
                <a:cs typeface="VSJEME+Montserrat-Regular"/>
              </a:rPr>
              <a:t> </a:t>
            </a:r>
            <a:r>
              <a:rPr lang="fr-FR" sz="1800" dirty="0">
                <a:latin typeface="Montserrat Medium" pitchFamily="2" charset="0"/>
                <a:cs typeface="VSJEME+Montserrat-Regular"/>
              </a:rPr>
              <a:t>les</a:t>
            </a:r>
            <a:r>
              <a:rPr lang="fr-FR" sz="1800" spc="391" dirty="0">
                <a:latin typeface="Montserrat Medium" pitchFamily="2" charset="0"/>
                <a:cs typeface="VSJEME+Montserrat-Regular"/>
              </a:rPr>
              <a:t> </a:t>
            </a:r>
            <a:r>
              <a:rPr lang="fr-FR" sz="1800" dirty="0">
                <a:latin typeface="Montserrat Medium" pitchFamily="2" charset="0"/>
                <a:cs typeface="VSJEME+Montserrat-Regular"/>
              </a:rPr>
              <a:t>fonctions</a:t>
            </a:r>
            <a:r>
              <a:rPr lang="fr-FR" sz="1800" spc="391" dirty="0">
                <a:latin typeface="Montserrat Medium" pitchFamily="2" charset="0"/>
                <a:cs typeface="VSJEME+Montserrat-Regular"/>
              </a:rPr>
              <a:t> </a:t>
            </a:r>
            <a:r>
              <a:rPr lang="fr-FR" sz="1800" dirty="0">
                <a:latin typeface="Montserrat Medium" pitchFamily="2" charset="0"/>
                <a:cs typeface="VSJEME+Montserrat-Regular"/>
              </a:rPr>
              <a:t>de</a:t>
            </a:r>
            <a:r>
              <a:rPr lang="fr-FR" sz="1800" spc="391" dirty="0">
                <a:latin typeface="Montserrat Medium" pitchFamily="2" charset="0"/>
                <a:cs typeface="VSJEME+Montserrat-Regular"/>
              </a:rPr>
              <a:t> </a:t>
            </a:r>
            <a:r>
              <a:rPr lang="fr-FR" sz="1800" dirty="0">
                <a:latin typeface="Montserrat Medium" pitchFamily="2" charset="0"/>
                <a:cs typeface="VSJEME+Montserrat-Regular"/>
              </a:rPr>
              <a:t>base,</a:t>
            </a:r>
            <a:r>
              <a:rPr lang="fr-FR" sz="1800" spc="391" dirty="0">
                <a:latin typeface="Montserrat Medium" pitchFamily="2" charset="0"/>
                <a:cs typeface="VSJEME+Montserrat-Regular"/>
              </a:rPr>
              <a:t> </a:t>
            </a:r>
            <a:r>
              <a:rPr lang="fr-FR" sz="1800" dirty="0">
                <a:latin typeface="Montserrat Medium" pitchFamily="2" charset="0"/>
                <a:cs typeface="VSJEME+Montserrat-Regular"/>
              </a:rPr>
              <a:t>telle</a:t>
            </a:r>
            <a:r>
              <a:rPr lang="fr-FR" sz="1800" spc="391" dirty="0">
                <a:latin typeface="Montserrat Medium" pitchFamily="2" charset="0"/>
                <a:cs typeface="VSJEME+Montserrat-Regular"/>
              </a:rPr>
              <a:t> </a:t>
            </a:r>
            <a:r>
              <a:rPr lang="fr-FR" sz="1800" dirty="0">
                <a:latin typeface="Montserrat Medium" pitchFamily="2" charset="0"/>
                <a:cs typeface="VSJEME+Montserrat-Regular"/>
              </a:rPr>
              <a:t>que</a:t>
            </a:r>
            <a:r>
              <a:rPr lang="fr-FR" sz="1800" spc="391" dirty="0">
                <a:latin typeface="Montserrat Medium" pitchFamily="2" charset="0"/>
                <a:cs typeface="VSJEME+Montserrat-Regular"/>
              </a:rPr>
              <a:t> </a:t>
            </a:r>
            <a:r>
              <a:rPr lang="fr-FR" sz="1800" dirty="0">
                <a:latin typeface="Montserrat Medium" pitchFamily="2" charset="0"/>
                <a:cs typeface="VSJEME+Montserrat-Regular"/>
              </a:rPr>
              <a:t>les sommes,</a:t>
            </a:r>
            <a:r>
              <a:rPr lang="fr-FR" sz="1800" spc="289" dirty="0">
                <a:latin typeface="Montserrat Medium" pitchFamily="2" charset="0"/>
                <a:cs typeface="VSJEME+Montserrat-Regular"/>
              </a:rPr>
              <a:t> </a:t>
            </a:r>
            <a:r>
              <a:rPr lang="fr-FR" sz="1800" dirty="0">
                <a:latin typeface="Montserrat Medium" pitchFamily="2" charset="0"/>
                <a:cs typeface="VSJEME+Montserrat-Regular"/>
              </a:rPr>
              <a:t>les</a:t>
            </a:r>
            <a:r>
              <a:rPr lang="fr-FR" sz="1800" spc="289" dirty="0">
                <a:latin typeface="Montserrat Medium" pitchFamily="2" charset="0"/>
                <a:cs typeface="VSJEME+Montserrat-Regular"/>
              </a:rPr>
              <a:t> </a:t>
            </a:r>
            <a:r>
              <a:rPr lang="fr-FR" sz="1800" dirty="0">
                <a:latin typeface="Montserrat Medium" pitchFamily="2" charset="0"/>
                <a:cs typeface="VSJEME+Montserrat-Regular"/>
              </a:rPr>
              <a:t>moyennes,</a:t>
            </a:r>
            <a:r>
              <a:rPr lang="fr-FR" sz="1800" spc="289" dirty="0">
                <a:latin typeface="Montserrat Medium" pitchFamily="2" charset="0"/>
                <a:cs typeface="VSJEME+Montserrat-Regular"/>
              </a:rPr>
              <a:t> </a:t>
            </a:r>
            <a:r>
              <a:rPr lang="fr-FR" sz="1800" dirty="0">
                <a:latin typeface="Montserrat Medium" pitchFamily="2" charset="0"/>
                <a:cs typeface="VSJEME+Montserrat-Regular"/>
              </a:rPr>
              <a:t>le</a:t>
            </a:r>
            <a:r>
              <a:rPr lang="fr-FR" sz="1800" spc="289" dirty="0">
                <a:latin typeface="Montserrat Medium" pitchFamily="2" charset="0"/>
                <a:cs typeface="VSJEME+Montserrat-Regular"/>
              </a:rPr>
              <a:t> </a:t>
            </a:r>
            <a:r>
              <a:rPr lang="fr-FR" sz="1800" dirty="0">
                <a:latin typeface="Montserrat Medium" pitchFamily="2" charset="0"/>
                <a:cs typeface="VSJEME+Montserrat-Regular"/>
              </a:rPr>
              <a:t>minimum,</a:t>
            </a:r>
            <a:r>
              <a:rPr lang="fr-FR" sz="1800" spc="289" dirty="0">
                <a:latin typeface="Montserrat Medium" pitchFamily="2" charset="0"/>
                <a:cs typeface="VSJEME+Montserrat-Regular"/>
              </a:rPr>
              <a:t> </a:t>
            </a:r>
            <a:r>
              <a:rPr lang="fr-FR" sz="1800" dirty="0">
                <a:latin typeface="Montserrat Medium" pitchFamily="2" charset="0"/>
                <a:cs typeface="VSJEME+Montserrat-Regular"/>
              </a:rPr>
              <a:t>le</a:t>
            </a:r>
            <a:r>
              <a:rPr lang="fr-FR" sz="1800" spc="289" dirty="0">
                <a:latin typeface="Montserrat Medium" pitchFamily="2" charset="0"/>
                <a:cs typeface="VSJEME+Montserrat-Regular"/>
              </a:rPr>
              <a:t> </a:t>
            </a:r>
            <a:r>
              <a:rPr lang="fr-FR" sz="1800" dirty="0">
                <a:latin typeface="Montserrat Medium" pitchFamily="2" charset="0"/>
                <a:cs typeface="VSJEME+Montserrat-Regular"/>
              </a:rPr>
              <a:t>maximum,</a:t>
            </a:r>
            <a:r>
              <a:rPr lang="fr-FR" sz="1800" spc="289" dirty="0">
                <a:latin typeface="Montserrat Medium" pitchFamily="2" charset="0"/>
                <a:cs typeface="VSJEME+Montserrat-Regular"/>
              </a:rPr>
              <a:t> </a:t>
            </a:r>
            <a:r>
              <a:rPr lang="fr-FR" sz="1800" dirty="0">
                <a:latin typeface="Montserrat Medium" pitchFamily="2" charset="0"/>
                <a:cs typeface="VSJEME+Montserrat-Regular"/>
              </a:rPr>
              <a:t>le</a:t>
            </a:r>
            <a:r>
              <a:rPr lang="fr-FR" sz="1800" spc="289" dirty="0">
                <a:latin typeface="Montserrat Medium" pitchFamily="2" charset="0"/>
                <a:cs typeface="VSJEME+Montserrat-Regular"/>
              </a:rPr>
              <a:t> </a:t>
            </a:r>
            <a:r>
              <a:rPr lang="fr-FR" sz="1800" dirty="0">
                <a:latin typeface="Montserrat Medium" pitchFamily="2" charset="0"/>
                <a:cs typeface="VSJEME+Montserrat-Regular"/>
              </a:rPr>
              <a:t>nombre,</a:t>
            </a:r>
            <a:r>
              <a:rPr lang="fr-FR" sz="1800" spc="289" dirty="0">
                <a:latin typeface="Montserrat Medium" pitchFamily="2" charset="0"/>
                <a:cs typeface="VSJEME+Montserrat-Regular"/>
              </a:rPr>
              <a:t> </a:t>
            </a:r>
            <a:r>
              <a:rPr lang="fr-FR" sz="1800" dirty="0">
                <a:latin typeface="Montserrat Medium" pitchFamily="2" charset="0"/>
                <a:cs typeface="VSJEME+Montserrat-Regular"/>
              </a:rPr>
              <a:t>le</a:t>
            </a:r>
            <a:r>
              <a:rPr lang="fr-FR" sz="1800" spc="289" dirty="0">
                <a:latin typeface="Montserrat Medium" pitchFamily="2" charset="0"/>
                <a:cs typeface="VSJEME+Montserrat-Regular"/>
              </a:rPr>
              <a:t> </a:t>
            </a:r>
            <a:r>
              <a:rPr lang="fr-FR" sz="1800" dirty="0">
                <a:latin typeface="Montserrat Medium" pitchFamily="2" charset="0"/>
                <a:cs typeface="VSJEME+Montserrat-Regular"/>
              </a:rPr>
              <a:t>nombre distinct, l’écart-type, la variance et la médiane.</a:t>
            </a:r>
          </a:p>
          <a:p>
            <a:pPr algn="just">
              <a:lnSpc>
                <a:spcPct val="150000"/>
              </a:lnSpc>
              <a:spcBef>
                <a:spcPts val="0"/>
              </a:spcBef>
            </a:pPr>
            <a:r>
              <a:rPr lang="fr-FR" sz="1800" dirty="0">
                <a:latin typeface="Montserrat Medium" pitchFamily="2" charset="0"/>
                <a:cs typeface="VSJEME+Montserrat-Regular"/>
              </a:rPr>
              <a:t>L’avantage</a:t>
            </a:r>
            <a:r>
              <a:rPr lang="fr-FR" sz="1800" spc="22" dirty="0">
                <a:latin typeface="Montserrat Medium" pitchFamily="2" charset="0"/>
                <a:cs typeface="VSJEME+Montserrat-Regular"/>
              </a:rPr>
              <a:t> </a:t>
            </a:r>
            <a:r>
              <a:rPr lang="fr-FR" sz="1800" dirty="0">
                <a:latin typeface="Montserrat Medium" pitchFamily="2" charset="0"/>
                <a:cs typeface="VSJEME+Montserrat-Regular"/>
              </a:rPr>
              <a:t>du</a:t>
            </a:r>
            <a:r>
              <a:rPr lang="fr-FR" sz="1800" spc="22" dirty="0">
                <a:latin typeface="Montserrat Medium" pitchFamily="2" charset="0"/>
                <a:cs typeface="VSJEME+Montserrat-Regular"/>
              </a:rPr>
              <a:t> </a:t>
            </a:r>
            <a:r>
              <a:rPr lang="fr-FR" sz="1800" dirty="0">
                <a:latin typeface="Montserrat Medium" pitchFamily="2" charset="0"/>
                <a:cs typeface="VSJEME+Montserrat-Regular"/>
              </a:rPr>
              <a:t>calcul</a:t>
            </a:r>
            <a:r>
              <a:rPr lang="fr-FR" sz="1800" spc="22" dirty="0">
                <a:latin typeface="Montserrat Medium" pitchFamily="2" charset="0"/>
                <a:cs typeface="VSJEME+Montserrat-Regular"/>
              </a:rPr>
              <a:t> </a:t>
            </a:r>
            <a:r>
              <a:rPr lang="fr-FR" sz="1800" dirty="0">
                <a:latin typeface="Montserrat Medium" pitchFamily="2" charset="0"/>
                <a:cs typeface="VSJEME+Montserrat-Regular"/>
              </a:rPr>
              <a:t>natif</a:t>
            </a:r>
            <a:r>
              <a:rPr lang="fr-FR" sz="1800" spc="24" dirty="0">
                <a:latin typeface="Montserrat Medium" pitchFamily="2" charset="0"/>
                <a:cs typeface="VSJEME+Montserrat-Regular"/>
              </a:rPr>
              <a:t> </a:t>
            </a:r>
            <a:r>
              <a:rPr lang="fr-FR" sz="1800" dirty="0">
                <a:latin typeface="Montserrat Medium" pitchFamily="2" charset="0"/>
                <a:cs typeface="VSJEME+Montserrat-Regular"/>
              </a:rPr>
              <a:t>réside</a:t>
            </a:r>
            <a:r>
              <a:rPr lang="fr-FR" sz="1800" spc="22" dirty="0">
                <a:latin typeface="Montserrat Medium" pitchFamily="2" charset="0"/>
                <a:cs typeface="VSJEME+Montserrat-Regular"/>
              </a:rPr>
              <a:t> </a:t>
            </a:r>
            <a:r>
              <a:rPr lang="fr-FR" sz="1800" dirty="0">
                <a:latin typeface="Montserrat Medium" pitchFamily="2" charset="0"/>
                <a:cs typeface="VSJEME+Montserrat-Regular"/>
              </a:rPr>
              <a:t>dans</a:t>
            </a:r>
            <a:r>
              <a:rPr lang="fr-FR" sz="1800" spc="22" dirty="0">
                <a:latin typeface="Montserrat Medium" pitchFamily="2" charset="0"/>
                <a:cs typeface="VSJEME+Montserrat-Regular"/>
              </a:rPr>
              <a:t> </a:t>
            </a:r>
            <a:r>
              <a:rPr lang="fr-FR" sz="1800" dirty="0">
                <a:latin typeface="Montserrat Medium" pitchFamily="2" charset="0"/>
                <a:cs typeface="VSJEME+Montserrat-Regular"/>
              </a:rPr>
              <a:t>la</a:t>
            </a:r>
            <a:r>
              <a:rPr lang="fr-FR" sz="1800" spc="24" dirty="0">
                <a:latin typeface="Montserrat Medium" pitchFamily="2" charset="0"/>
                <a:cs typeface="VSJEME+Montserrat-Regular"/>
              </a:rPr>
              <a:t> </a:t>
            </a:r>
            <a:r>
              <a:rPr lang="fr-FR" sz="1800" b="1" dirty="0">
                <a:latin typeface="Montserrat Medium" pitchFamily="2" charset="0"/>
                <a:cs typeface="Montserrat"/>
              </a:rPr>
              <a:t>rapidité</a:t>
            </a:r>
            <a:r>
              <a:rPr lang="fr-FR" sz="1800" b="1" spc="24" dirty="0">
                <a:latin typeface="Montserrat Medium" pitchFamily="2" charset="0"/>
                <a:cs typeface="Montserrat"/>
              </a:rPr>
              <a:t> </a:t>
            </a:r>
            <a:r>
              <a:rPr lang="fr-FR" sz="1800" b="1" dirty="0">
                <a:latin typeface="Montserrat Medium" pitchFamily="2" charset="0"/>
                <a:cs typeface="Montserrat"/>
              </a:rPr>
              <a:t>d’exécution</a:t>
            </a:r>
            <a:r>
              <a:rPr lang="fr-FR" sz="1800" dirty="0">
                <a:latin typeface="Montserrat Medium" pitchFamily="2" charset="0"/>
                <a:cs typeface="VSJEME+Montserrat-Regular"/>
              </a:rPr>
              <a:t>,</a:t>
            </a:r>
            <a:r>
              <a:rPr lang="fr-FR" sz="1800" spc="22" dirty="0">
                <a:latin typeface="Montserrat Medium" pitchFamily="2" charset="0"/>
                <a:cs typeface="VSJEME+Montserrat-Regular"/>
              </a:rPr>
              <a:t> </a:t>
            </a:r>
            <a:r>
              <a:rPr lang="fr-FR" sz="1800" dirty="0">
                <a:latin typeface="Montserrat Medium" pitchFamily="2" charset="0"/>
                <a:cs typeface="VSJEME+Montserrat-Regular"/>
              </a:rPr>
              <a:t>et</a:t>
            </a:r>
            <a:r>
              <a:rPr lang="fr-FR" sz="1800" spc="22" dirty="0">
                <a:latin typeface="Montserrat Medium" pitchFamily="2" charset="0"/>
                <a:cs typeface="VSJEME+Montserrat-Regular"/>
              </a:rPr>
              <a:t> </a:t>
            </a:r>
            <a:r>
              <a:rPr lang="fr-FR" sz="1800" dirty="0">
                <a:latin typeface="Montserrat Medium" pitchFamily="2" charset="0"/>
                <a:cs typeface="VSJEME+Montserrat-Regular"/>
              </a:rPr>
              <a:t>la</a:t>
            </a:r>
            <a:r>
              <a:rPr lang="fr-FR" sz="1800" spc="25" dirty="0">
                <a:latin typeface="Montserrat Medium" pitchFamily="2" charset="0"/>
                <a:cs typeface="VSJEME+Montserrat-Regular"/>
              </a:rPr>
              <a:t> </a:t>
            </a:r>
            <a:r>
              <a:rPr lang="fr-FR" sz="1800" b="1" dirty="0">
                <a:latin typeface="Montserrat Medium" pitchFamily="2" charset="0"/>
                <a:cs typeface="Montserrat"/>
              </a:rPr>
              <a:t>simplicité de</a:t>
            </a:r>
            <a:r>
              <a:rPr lang="fr-FR" sz="1800" b="1" spc="685" dirty="0">
                <a:latin typeface="Montserrat Medium" pitchFamily="2" charset="0"/>
                <a:cs typeface="Montserrat"/>
              </a:rPr>
              <a:t> </a:t>
            </a:r>
            <a:r>
              <a:rPr lang="fr-FR" sz="1800" b="1" dirty="0">
                <a:latin typeface="Montserrat Medium" pitchFamily="2" charset="0"/>
                <a:cs typeface="Montserrat"/>
              </a:rPr>
              <a:t>mise</a:t>
            </a:r>
            <a:r>
              <a:rPr lang="fr-FR" sz="1800" b="1" spc="685" dirty="0">
                <a:latin typeface="Montserrat Medium" pitchFamily="2" charset="0"/>
                <a:cs typeface="Montserrat"/>
              </a:rPr>
              <a:t> </a:t>
            </a:r>
            <a:r>
              <a:rPr lang="fr-FR" sz="1800" b="1" dirty="0">
                <a:latin typeface="Montserrat Medium" pitchFamily="2" charset="0"/>
                <a:cs typeface="Montserrat"/>
              </a:rPr>
              <a:t>en</a:t>
            </a:r>
            <a:r>
              <a:rPr lang="fr-FR" sz="1800" b="1" spc="685" dirty="0">
                <a:latin typeface="Montserrat Medium" pitchFamily="2" charset="0"/>
                <a:cs typeface="Montserrat"/>
              </a:rPr>
              <a:t> </a:t>
            </a:r>
            <a:r>
              <a:rPr lang="fr-FR" sz="1800" b="1" dirty="0">
                <a:latin typeface="Montserrat Medium" pitchFamily="2" charset="0"/>
                <a:cs typeface="Montserrat"/>
              </a:rPr>
              <a:t>place</a:t>
            </a:r>
            <a:r>
              <a:rPr lang="fr-FR" sz="1800" dirty="0">
                <a:latin typeface="Montserrat Medium" pitchFamily="2" charset="0"/>
                <a:cs typeface="VSJEME+Montserrat-Regular"/>
              </a:rPr>
              <a:t>.</a:t>
            </a:r>
            <a:r>
              <a:rPr lang="fr-FR" sz="1800" spc="672" dirty="0">
                <a:latin typeface="Montserrat Medium" pitchFamily="2" charset="0"/>
                <a:cs typeface="VSJEME+Montserrat-Regular"/>
              </a:rPr>
              <a:t> </a:t>
            </a:r>
            <a:r>
              <a:rPr lang="fr-FR" sz="1800" dirty="0">
                <a:latin typeface="Montserrat Medium" pitchFamily="2" charset="0"/>
                <a:cs typeface="VSJEME+Montserrat-Regular"/>
              </a:rPr>
              <a:t>Dans</a:t>
            </a:r>
            <a:r>
              <a:rPr lang="fr-FR" sz="1800" spc="672" dirty="0">
                <a:latin typeface="Montserrat Medium" pitchFamily="2" charset="0"/>
                <a:cs typeface="VSJEME+Montserrat-Regular"/>
              </a:rPr>
              <a:t> </a:t>
            </a:r>
            <a:r>
              <a:rPr lang="fr-FR" sz="1800" dirty="0">
                <a:latin typeface="Montserrat Medium" pitchFamily="2" charset="0"/>
                <a:cs typeface="VSJEME+Montserrat-Regular"/>
              </a:rPr>
              <a:t>des</a:t>
            </a:r>
            <a:r>
              <a:rPr lang="fr-FR" sz="1800" spc="672" dirty="0">
                <a:latin typeface="Montserrat Medium" pitchFamily="2" charset="0"/>
                <a:cs typeface="VSJEME+Montserrat-Regular"/>
              </a:rPr>
              <a:t> </a:t>
            </a:r>
            <a:r>
              <a:rPr lang="fr-FR" sz="1800" dirty="0">
                <a:latin typeface="Montserrat Medium" pitchFamily="2" charset="0"/>
                <a:cs typeface="VSJEME+Montserrat-Regular"/>
              </a:rPr>
              <a:t>rapports</a:t>
            </a:r>
            <a:r>
              <a:rPr lang="fr-FR" sz="1800" spc="672" dirty="0">
                <a:latin typeface="Montserrat Medium" pitchFamily="2" charset="0"/>
                <a:cs typeface="VSJEME+Montserrat-Regular"/>
              </a:rPr>
              <a:t> </a:t>
            </a:r>
            <a:r>
              <a:rPr lang="fr-FR" sz="1800" dirty="0">
                <a:latin typeface="Montserrat Medium" pitchFamily="2" charset="0"/>
                <a:cs typeface="VSJEME+Montserrat-Regular"/>
              </a:rPr>
              <a:t>plus</a:t>
            </a:r>
            <a:r>
              <a:rPr lang="fr-FR" sz="1800" spc="672" dirty="0">
                <a:latin typeface="Montserrat Medium" pitchFamily="2" charset="0"/>
                <a:cs typeface="VSJEME+Montserrat-Regular"/>
              </a:rPr>
              <a:t> </a:t>
            </a:r>
            <a:r>
              <a:rPr lang="fr-FR" sz="1800" dirty="0">
                <a:latin typeface="Montserrat Medium" pitchFamily="2" charset="0"/>
                <a:cs typeface="VSJEME+Montserrat-Regular"/>
              </a:rPr>
              <a:t>complexes,</a:t>
            </a:r>
            <a:r>
              <a:rPr lang="fr-FR" sz="1800" spc="672" dirty="0">
                <a:latin typeface="Montserrat Medium" pitchFamily="2" charset="0"/>
                <a:cs typeface="VSJEME+Montserrat-Regular"/>
              </a:rPr>
              <a:t> </a:t>
            </a:r>
            <a:r>
              <a:rPr lang="fr-FR" sz="1800" dirty="0">
                <a:latin typeface="Montserrat Medium" pitchFamily="2" charset="0"/>
                <a:cs typeface="VSJEME+Montserrat-Regular"/>
              </a:rPr>
              <a:t>nous</a:t>
            </a:r>
            <a:r>
              <a:rPr lang="fr-FR" sz="1800" spc="672" dirty="0">
                <a:latin typeface="Montserrat Medium" pitchFamily="2" charset="0"/>
                <a:cs typeface="VSJEME+Montserrat-Regular"/>
              </a:rPr>
              <a:t> </a:t>
            </a:r>
            <a:r>
              <a:rPr lang="fr-FR" sz="1800" dirty="0">
                <a:latin typeface="Montserrat Medium" pitchFamily="2" charset="0"/>
                <a:cs typeface="VSJEME+Montserrat-Regular"/>
              </a:rPr>
              <a:t>devons obligatoirement</a:t>
            </a:r>
            <a:r>
              <a:rPr lang="fr-FR" sz="1800" spc="324" dirty="0">
                <a:latin typeface="Montserrat Medium" pitchFamily="2" charset="0"/>
                <a:cs typeface="VSJEME+Montserrat-Regular"/>
              </a:rPr>
              <a:t> </a:t>
            </a:r>
            <a:r>
              <a:rPr lang="fr-FR" sz="1800" dirty="0">
                <a:latin typeface="Montserrat Medium" pitchFamily="2" charset="0"/>
                <a:cs typeface="VSJEME+Montserrat-Regular"/>
              </a:rPr>
              <a:t>passer</a:t>
            </a:r>
            <a:r>
              <a:rPr lang="fr-FR" sz="1800" spc="324" dirty="0">
                <a:latin typeface="Montserrat Medium" pitchFamily="2" charset="0"/>
                <a:cs typeface="VSJEME+Montserrat-Regular"/>
              </a:rPr>
              <a:t> </a:t>
            </a:r>
            <a:r>
              <a:rPr lang="fr-FR" sz="1800" dirty="0">
                <a:latin typeface="Montserrat Medium" pitchFamily="2" charset="0"/>
                <a:cs typeface="VSJEME+Montserrat-Regular"/>
              </a:rPr>
              <a:t>par</a:t>
            </a:r>
            <a:r>
              <a:rPr lang="fr-FR" sz="1800" spc="324" dirty="0">
                <a:latin typeface="Montserrat Medium" pitchFamily="2" charset="0"/>
                <a:cs typeface="VSJEME+Montserrat-Regular"/>
              </a:rPr>
              <a:t> </a:t>
            </a:r>
            <a:r>
              <a:rPr lang="fr-FR" sz="1800" dirty="0">
                <a:latin typeface="Montserrat Medium" pitchFamily="2" charset="0"/>
                <a:cs typeface="VSJEME+Montserrat-Regular"/>
              </a:rPr>
              <a:t>des</a:t>
            </a:r>
            <a:r>
              <a:rPr lang="fr-FR" sz="1800" spc="324" dirty="0">
                <a:latin typeface="Montserrat Medium" pitchFamily="2" charset="0"/>
                <a:cs typeface="VSJEME+Montserrat-Regular"/>
              </a:rPr>
              <a:t> </a:t>
            </a:r>
            <a:r>
              <a:rPr lang="fr-FR" sz="1800" dirty="0">
                <a:latin typeface="Montserrat Medium" pitchFamily="2" charset="0"/>
                <a:cs typeface="VSJEME+Montserrat-Regular"/>
              </a:rPr>
              <a:t>formules</a:t>
            </a:r>
            <a:r>
              <a:rPr lang="fr-FR" sz="1800" spc="324" dirty="0">
                <a:latin typeface="Montserrat Medium" pitchFamily="2" charset="0"/>
                <a:cs typeface="VSJEME+Montserrat-Regular"/>
              </a:rPr>
              <a:t> </a:t>
            </a:r>
            <a:r>
              <a:rPr lang="fr-FR" sz="1800" dirty="0">
                <a:latin typeface="Montserrat Medium" pitchFamily="2" charset="0"/>
                <a:cs typeface="VSJEME+Montserrat-Regular"/>
              </a:rPr>
              <a:t>DAX</a:t>
            </a:r>
            <a:r>
              <a:rPr lang="fr-FR" sz="1800" spc="324" dirty="0">
                <a:latin typeface="Montserrat Medium" pitchFamily="2" charset="0"/>
                <a:cs typeface="VSJEME+Montserrat-Regular"/>
              </a:rPr>
              <a:t> </a:t>
            </a:r>
            <a:r>
              <a:rPr lang="fr-FR" sz="1800" dirty="0">
                <a:latin typeface="Montserrat Medium" pitchFamily="2" charset="0"/>
                <a:cs typeface="VSJEME+Montserrat-Regular"/>
              </a:rPr>
              <a:t>plus</a:t>
            </a:r>
            <a:r>
              <a:rPr lang="fr-FR" sz="1800" spc="324" dirty="0">
                <a:latin typeface="Montserrat Medium" pitchFamily="2" charset="0"/>
                <a:cs typeface="VSJEME+Montserrat-Regular"/>
              </a:rPr>
              <a:t> </a:t>
            </a:r>
            <a:r>
              <a:rPr lang="fr-FR" sz="1800" dirty="0">
                <a:latin typeface="Montserrat Medium" pitchFamily="2" charset="0"/>
                <a:cs typeface="VSJEME+Montserrat-Regular"/>
              </a:rPr>
              <a:t>poussées,</a:t>
            </a:r>
            <a:r>
              <a:rPr lang="fr-FR" sz="1800" spc="324" dirty="0">
                <a:latin typeface="Montserrat Medium" pitchFamily="2" charset="0"/>
                <a:cs typeface="VSJEME+Montserrat-Regular"/>
              </a:rPr>
              <a:t> </a:t>
            </a:r>
            <a:r>
              <a:rPr lang="fr-FR" sz="1800" dirty="0">
                <a:latin typeface="Montserrat Medium" pitchFamily="2" charset="0"/>
                <a:cs typeface="VSJEME+Montserrat-Regular"/>
              </a:rPr>
              <a:t>qui</a:t>
            </a:r>
            <a:r>
              <a:rPr lang="fr-FR" sz="1800" spc="324" dirty="0">
                <a:latin typeface="Montserrat Medium" pitchFamily="2" charset="0"/>
                <a:cs typeface="VSJEME+Montserrat-Regular"/>
              </a:rPr>
              <a:t> </a:t>
            </a:r>
            <a:r>
              <a:rPr lang="fr-FR" sz="1800" dirty="0">
                <a:latin typeface="Montserrat Medium" pitchFamily="2" charset="0"/>
                <a:cs typeface="VSJEME+Montserrat-Regular"/>
              </a:rPr>
              <a:t>utilisent d’autres formules n’apparaissant pas dans les calculs natifs.</a:t>
            </a:r>
          </a:p>
          <a:p>
            <a:pPr algn="just">
              <a:lnSpc>
                <a:spcPct val="150000"/>
              </a:lnSpc>
              <a:spcBef>
                <a:spcPts val="1"/>
              </a:spcBef>
            </a:pPr>
            <a:endParaRPr lang="fr-FR" sz="1800" dirty="0">
              <a:latin typeface="Montserrat Medium" pitchFamily="2" charset="0"/>
              <a:cs typeface="VSJEME+Montserrat-Regular"/>
            </a:endParaRPr>
          </a:p>
        </p:txBody>
      </p:sp>
      <p:pic>
        <p:nvPicPr>
          <p:cNvPr id="8" name="Image 7">
            <a:extLst>
              <a:ext uri="{FF2B5EF4-FFF2-40B4-BE49-F238E27FC236}">
                <a16:creationId xmlns:a16="http://schemas.microsoft.com/office/drawing/2014/main" id="{AB3D23FA-6834-C259-83BC-53CCA3CFB2BE}"/>
              </a:ext>
            </a:extLst>
          </p:cNvPr>
          <p:cNvPicPr>
            <a:picLocks noChangeAspect="1"/>
          </p:cNvPicPr>
          <p:nvPr/>
        </p:nvPicPr>
        <p:blipFill>
          <a:blip r:embed="rId2"/>
          <a:stretch>
            <a:fillRect/>
          </a:stretch>
        </p:blipFill>
        <p:spPr>
          <a:xfrm flipV="1">
            <a:off x="1035" y="-31323"/>
            <a:ext cx="471971" cy="4416035"/>
          </a:xfrm>
          <a:prstGeom prst="rect">
            <a:avLst/>
          </a:prstGeom>
        </p:spPr>
      </p:pic>
      <p:pic>
        <p:nvPicPr>
          <p:cNvPr id="9" name="Image 8">
            <a:extLst>
              <a:ext uri="{FF2B5EF4-FFF2-40B4-BE49-F238E27FC236}">
                <a16:creationId xmlns:a16="http://schemas.microsoft.com/office/drawing/2014/main" id="{19EB9813-16BC-9D50-27D0-7C4D5D791D1B}"/>
              </a:ext>
            </a:extLst>
          </p:cNvPr>
          <p:cNvPicPr>
            <a:picLocks noChangeAspect="1"/>
          </p:cNvPicPr>
          <p:nvPr/>
        </p:nvPicPr>
        <p:blipFill>
          <a:blip r:embed="rId3"/>
          <a:stretch>
            <a:fillRect/>
          </a:stretch>
        </p:blipFill>
        <p:spPr>
          <a:xfrm rot="10800000" flipH="1">
            <a:off x="11732964" y="3040654"/>
            <a:ext cx="459036" cy="3817343"/>
          </a:xfrm>
          <a:prstGeom prst="rect">
            <a:avLst/>
          </a:prstGeom>
        </p:spPr>
      </p:pic>
    </p:spTree>
    <p:extLst>
      <p:ext uri="{BB962C8B-B14F-4D97-AF65-F5344CB8AC3E}">
        <p14:creationId xmlns:p14="http://schemas.microsoft.com/office/powerpoint/2010/main" val="335366387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4998</TotalTime>
  <Words>7932</Words>
  <Application>Microsoft Office PowerPoint</Application>
  <PresentationFormat>Grand écran</PresentationFormat>
  <Paragraphs>621</Paragraphs>
  <Slides>142</Slides>
  <Notes>5</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142</vt:i4>
      </vt:variant>
    </vt:vector>
  </HeadingPairs>
  <TitlesOfParts>
    <vt:vector size="156" baseType="lpstr">
      <vt:lpstr>ACMUPE+Montserrat-Regular</vt:lpstr>
      <vt:lpstr>Aptos</vt:lpstr>
      <vt:lpstr>Aptos Display</vt:lpstr>
      <vt:lpstr>Arial</vt:lpstr>
      <vt:lpstr>Calibri</vt:lpstr>
      <vt:lpstr>JAHNIB+Montserrat-Regular</vt:lpstr>
      <vt:lpstr>MKVSRL+Montserrat-Regular</vt:lpstr>
      <vt:lpstr>Montserrat</vt:lpstr>
      <vt:lpstr>Montserrat Black</vt:lpstr>
      <vt:lpstr>Montserrat ExtraBold</vt:lpstr>
      <vt:lpstr>Montserrat Medium</vt:lpstr>
      <vt:lpstr>VSJEME+Montserrat-Regular</vt:lpstr>
      <vt:lpstr>Wingdings</vt:lpstr>
      <vt:lpstr>Thème Office</vt:lpstr>
      <vt:lpstr>Visualisation des données avec Power BI</vt:lpstr>
      <vt:lpstr>Objectif de la formation</vt:lpstr>
      <vt:lpstr>Modules de la formation</vt:lpstr>
      <vt:lpstr>Modules de la formation</vt:lpstr>
      <vt:lpstr>Module 1 : Introduction à Power BI</vt:lpstr>
      <vt:lpstr>I- Introduction</vt:lpstr>
      <vt:lpstr>Quelques exemples d’usages les plus courants :</vt:lpstr>
      <vt:lpstr>Le coût d’utilisation de Power BI</vt:lpstr>
      <vt:lpstr>Le coût d’utilisation de Power BI</vt:lpstr>
      <vt:lpstr>Télécharger le logiciel</vt:lpstr>
      <vt:lpstr>Télécharger le logiciel</vt:lpstr>
      <vt:lpstr>Télécharger le logiciel</vt:lpstr>
      <vt:lpstr>Télécharger le logiciel</vt:lpstr>
      <vt:lpstr>Module 2 : Prise en main des interfaces</vt:lpstr>
      <vt:lpstr>I- Introduction</vt:lpstr>
      <vt:lpstr>Différences entre Power BI Desktop et Power BI Online</vt:lpstr>
      <vt:lpstr>Power BI Desktop</vt:lpstr>
      <vt:lpstr>Interface</vt:lpstr>
      <vt:lpstr>Interface</vt:lpstr>
      <vt:lpstr>Interface</vt:lpstr>
      <vt:lpstr>Interface</vt:lpstr>
      <vt:lpstr>Interface</vt:lpstr>
      <vt:lpstr>Interface</vt:lpstr>
      <vt:lpstr>Interface</vt:lpstr>
      <vt:lpstr>Interface</vt:lpstr>
      <vt:lpstr>Interface</vt:lpstr>
      <vt:lpstr>Interface</vt:lpstr>
      <vt:lpstr>Interface</vt:lpstr>
      <vt:lpstr>Power BI Online</vt:lpstr>
      <vt:lpstr>Power BI Online</vt:lpstr>
      <vt:lpstr>Power BI Online</vt:lpstr>
      <vt:lpstr>Power BI Online</vt:lpstr>
      <vt:lpstr>Module 3 : Se connecter à des données</vt:lpstr>
      <vt:lpstr>I- Introduction</vt:lpstr>
      <vt:lpstr>I- Introduction</vt:lpstr>
      <vt:lpstr>III- Obtenir des données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Module 4 : Power Query</vt:lpstr>
      <vt:lpstr>I- Introduction</vt:lpstr>
      <vt:lpstr>I- Introduction</vt:lpstr>
      <vt:lpstr>Interface</vt:lpstr>
      <vt:lpstr>Les requêtes</vt:lpstr>
      <vt:lpstr>3.2 Prévisualisation des données</vt:lpstr>
      <vt:lpstr>3.3 Le bandeau</vt:lpstr>
      <vt:lpstr>3.4 Les étapes appliquées</vt:lpstr>
      <vt:lpstr>3.4 Les étapes appliquées</vt:lpstr>
      <vt:lpstr>4. Démonstration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Module 5 : Le langage DAX</vt:lpstr>
      <vt:lpstr>I- Introduction</vt:lpstr>
      <vt:lpstr>Différence entre mesure et colonne calculée</vt:lpstr>
      <vt:lpstr>Différence entre mesure et colonne calculée</vt:lpstr>
      <vt:lpstr>Les fonctions DAX les plus utiles</vt:lpstr>
      <vt:lpstr>Les fonctions DAX les plus utiles</vt:lpstr>
      <vt:lpstr>Les fonctions DAX les plus utiles</vt:lpstr>
      <vt:lpstr>Les fonctions DAX les plus utiles</vt:lpstr>
      <vt:lpstr>Les fonctions DAX les plus utiles</vt:lpstr>
      <vt:lpstr>Les fonctions DAX les plus utiles</vt:lpstr>
      <vt:lpstr>Les fonctions DAX les plus utiles</vt:lpstr>
      <vt:lpstr>Les calculs natifs</vt:lpstr>
      <vt:lpstr>Démonstration</vt:lpstr>
      <vt:lpstr>Démonstration</vt:lpstr>
      <vt:lpstr>Démonstration</vt:lpstr>
      <vt:lpstr>Module 6 : Créer des graphiques</vt:lpstr>
      <vt:lpstr>Les différents types de visuels</vt:lpstr>
      <vt:lpstr>Les différents types de visuels</vt:lpstr>
      <vt:lpstr>Créer un visuel</vt:lpstr>
      <vt:lpstr>Créer un visuel</vt:lpstr>
      <vt:lpstr>Créer un visuel</vt:lpstr>
      <vt:lpstr>Créer un visuel</vt:lpstr>
      <vt:lpstr>Créer un visuel</vt:lpstr>
      <vt:lpstr>Créer un visuel</vt:lpstr>
      <vt:lpstr>Créer un visuel</vt:lpstr>
      <vt:lpstr>Les interactions natives entre les visuels</vt:lpstr>
      <vt:lpstr>Les interactions natives entre les visuels</vt:lpstr>
      <vt:lpstr>Créer un segment</vt:lpstr>
      <vt:lpstr>Créer un segment</vt:lpstr>
      <vt:lpstr>Créer un segment</vt:lpstr>
      <vt:lpstr>Module 7 : Mettre en forme un rapport</vt:lpstr>
      <vt:lpstr>Introduction</vt:lpstr>
      <vt:lpstr>Les canevas</vt:lpstr>
      <vt:lpstr>Les canevas</vt:lpstr>
      <vt:lpstr>Les canevas</vt:lpstr>
      <vt:lpstr>Les canevas</vt:lpstr>
      <vt:lpstr>La mise en forme</vt:lpstr>
      <vt:lpstr>La mise en forme</vt:lpstr>
      <vt:lpstr>La mise en forme</vt:lpstr>
      <vt:lpstr>La mise en forme</vt:lpstr>
      <vt:lpstr>La mise en forme</vt:lpstr>
      <vt:lpstr>Les graphiques</vt:lpstr>
      <vt:lpstr>Les graphiques</vt:lpstr>
      <vt:lpstr>Les graphiques</vt:lpstr>
      <vt:lpstr>Les graphiques</vt:lpstr>
      <vt:lpstr>Les graphiques</vt:lpstr>
      <vt:lpstr>Les graphiques</vt:lpstr>
      <vt:lpstr>Les graphiques</vt:lpstr>
      <vt:lpstr>Les segments</vt:lpstr>
      <vt:lpstr>Les segments</vt:lpstr>
      <vt:lpstr>Les éléments</vt:lpstr>
      <vt:lpstr>Les éléments</vt:lpstr>
      <vt:lpstr>Les éléments</vt:lpstr>
      <vt:lpstr>Module 8 : Publier un rapport</vt:lpstr>
      <vt:lpstr>Introduction</vt:lpstr>
      <vt:lpstr>Introduction</vt:lpstr>
      <vt:lpstr>Créer un espace de travail</vt:lpstr>
      <vt:lpstr>Créer un espace de travail</vt:lpstr>
      <vt:lpstr>Créer un espace de travail</vt:lpstr>
      <vt:lpstr>Publier un rapport</vt:lpstr>
      <vt:lpstr>Publier un rapport</vt:lpstr>
      <vt:lpstr>Publier un rapport</vt:lpstr>
      <vt:lpstr>Publier un rapport</vt:lpstr>
      <vt:lpstr>Publier un rapport</vt:lpstr>
      <vt:lpstr>Consulter un rapport</vt:lpstr>
      <vt:lpstr>Actualiser vos données</vt:lpstr>
      <vt:lpstr>Enregistrer son fichier</vt:lpstr>
      <vt:lpstr>Enregistrer son fichier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Justin METOEVI</dc:creator>
  <cp:lastModifiedBy>Justin METOEVI</cp:lastModifiedBy>
  <cp:revision>15</cp:revision>
  <dcterms:created xsi:type="dcterms:W3CDTF">2025-10-15T10:40:25Z</dcterms:created>
  <dcterms:modified xsi:type="dcterms:W3CDTF">2025-11-04T05:20:50Z</dcterms:modified>
</cp:coreProperties>
</file>